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607" r:id="rId2"/>
  </p:sldIdLst>
  <p:sldSz cx="9144000" cy="6858000" type="screen4x3"/>
  <p:notesSz cx="6799263" cy="985996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975" autoAdjust="0"/>
  </p:normalViewPr>
  <p:slideViewPr>
    <p:cSldViewPr>
      <p:cViewPr varScale="1">
        <p:scale>
          <a:sx n="103" d="100"/>
          <a:sy n="103" d="100"/>
        </p:scale>
        <p:origin x="185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74" y="-120"/>
      </p:cViewPr>
      <p:guideLst>
        <p:guide orient="horz" pos="310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2" cy="493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512" y="0"/>
            <a:ext cx="2946132" cy="493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6F26C51-E14F-497A-9135-965811E876DD}" type="datetimeFigureOut">
              <a:rPr lang="en-GB"/>
              <a:pPr>
                <a:defRPr/>
              </a:pPr>
              <a:t>14/02/2018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4995"/>
            <a:ext cx="2946132" cy="4933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512" y="9364995"/>
            <a:ext cx="2946132" cy="4933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850BBAF-379C-4681-9852-C6DCCD730F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34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508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512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0250" y="4683286"/>
            <a:ext cx="5437143" cy="4435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904132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2F3A8-27A5-4CFB-8AD3-F3CD893DF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99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89656-643F-46F8-8E9A-E297A08E4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0050" y="441325"/>
            <a:ext cx="2105025" cy="5056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441325"/>
            <a:ext cx="6165850" cy="5056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16661-5BC7-4CC5-A96B-A55653807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27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441325"/>
            <a:ext cx="8423275" cy="1006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6CEF4-41E5-49D7-B21B-C9A2C07825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ACFDF-F073-4A1F-80F7-81E69D1AA7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1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14079-F225-4D99-9A8B-DC6603DC1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800" y="1520825"/>
            <a:ext cx="4135438" cy="3976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8" y="1520825"/>
            <a:ext cx="4135437" cy="3976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75593-B94D-4EA0-8FCA-4094DEF261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4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2D34E-42AC-4B22-9996-D04AB1A92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9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2ABA5-E506-4A9C-A50A-7DBE6D3F8B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588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F0E35-DF60-4497-ABEB-68D88E5B4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70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0A231-184C-4956-BC3D-BA189DA05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9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EB10-EC2C-4DD3-9F9A-E9663F05F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11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0" y="0"/>
            <a:ext cx="9144000" cy="144463"/>
          </a:xfrm>
          <a:prstGeom prst="rect">
            <a:avLst/>
          </a:prstGeom>
          <a:solidFill>
            <a:srgbClr val="0C143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0" y="6711950"/>
            <a:ext cx="9144000" cy="144463"/>
          </a:xfrm>
          <a:prstGeom prst="rect">
            <a:avLst/>
          </a:prstGeom>
          <a:solidFill>
            <a:srgbClr val="0C143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441325"/>
            <a:ext cx="84232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520825"/>
            <a:ext cx="8423275" cy="397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+mn-lt"/>
                <a:ea typeface="+mn-ea"/>
                <a:cs typeface="Tahoma" charset="0"/>
              </a:defRPr>
            </a:lvl1pPr>
          </a:lstStyle>
          <a:p>
            <a:pPr>
              <a:defRPr/>
            </a:pPr>
            <a:fld id="{C927AFF8-39A7-4F39-A783-60977D563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82" name="Picture 9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33" t="25050" r="19766" b="34778"/>
          <a:stretch>
            <a:fillRect/>
          </a:stretch>
        </p:blipFill>
        <p:spPr bwMode="auto">
          <a:xfrm>
            <a:off x="7453313" y="5846763"/>
            <a:ext cx="1439862" cy="67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0033" t="25050" r="19766" b="3477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97" r:id="rId12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82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82"/>
          </a:solidFill>
          <a:latin typeface="Verdana" charset="0"/>
          <a:ea typeface="ＭＳ Ｐゴシック" charset="0"/>
          <a:cs typeface="ＭＳ Ｐゴシック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82"/>
          </a:solidFill>
          <a:latin typeface="Verdana" charset="0"/>
          <a:ea typeface="ＭＳ Ｐゴシック" charset="0"/>
          <a:cs typeface="ＭＳ Ｐゴシック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82"/>
          </a:solidFill>
          <a:latin typeface="Verdana" charset="0"/>
          <a:ea typeface="ＭＳ Ｐゴシック" charset="0"/>
          <a:cs typeface="ＭＳ Ｐゴシック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82"/>
          </a:solidFill>
          <a:latin typeface="Verdana" charset="0"/>
          <a:ea typeface="ＭＳ Ｐゴシック" charset="0"/>
          <a:cs typeface="ＭＳ Ｐゴシック" charset="0"/>
        </a:defRPr>
      </a:lvl5pPr>
      <a:lvl6pPr marL="25146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82"/>
          </a:solidFill>
          <a:latin typeface="Verdana" charset="0"/>
          <a:ea typeface="ＭＳ Ｐゴシック" charset="0"/>
          <a:cs typeface="ＭＳ Ｐゴシック" charset="0"/>
        </a:defRPr>
      </a:lvl6pPr>
      <a:lvl7pPr marL="29718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82"/>
          </a:solidFill>
          <a:latin typeface="Verdana" charset="0"/>
          <a:ea typeface="ＭＳ Ｐゴシック" charset="0"/>
          <a:cs typeface="ＭＳ Ｐゴシック" charset="0"/>
        </a:defRPr>
      </a:lvl7pPr>
      <a:lvl8pPr marL="34290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82"/>
          </a:solidFill>
          <a:latin typeface="Verdana" charset="0"/>
          <a:ea typeface="ＭＳ Ｐゴシック" charset="0"/>
          <a:cs typeface="ＭＳ Ｐゴシック" charset="0"/>
        </a:defRPr>
      </a:lvl8pPr>
      <a:lvl9pPr marL="3886200" indent="-228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82"/>
          </a:solidFill>
          <a:latin typeface="Verdan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05842" y="-27384"/>
            <a:ext cx="84232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82"/>
                </a:solidFill>
                <a:latin typeface="+mj-lt"/>
                <a:ea typeface="+mj-ea"/>
                <a:cs typeface="+mj-cs"/>
              </a:defRPr>
            </a:lvl1pPr>
            <a:lvl2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82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82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82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82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82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82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82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49263" rtl="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82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600" dirty="0" smtClean="0">
                <a:solidFill>
                  <a:schemeClr val="bg1"/>
                </a:solidFill>
              </a:rPr>
              <a:t>Year end planning</a:t>
            </a: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5536" y="1052736"/>
            <a:ext cx="8243888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 eaLnBrk="0" hangingPunct="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eaLnBrk="0" hangingPunct="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eaLnBrk="0" hangingPunct="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eaLnBrk="0" hangingPunct="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eaLnBrk="0" hangingPunct="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marL="0" lvl="1" indent="0" eaLnBrk="1" hangingPunct="1">
              <a:lnSpc>
                <a:spcPct val="150000"/>
              </a:lnSpc>
              <a:spcBef>
                <a:spcPts val="500"/>
              </a:spcBef>
            </a:pPr>
            <a:r>
              <a:rPr lang="en-GB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Preserve allowances where possible</a:t>
            </a:r>
          </a:p>
          <a:p>
            <a:pPr marL="0" lvl="1" indent="0" eaLnBrk="1" hangingPunct="1">
              <a:spcBef>
                <a:spcPts val="0"/>
              </a:spcBef>
            </a:pPr>
            <a:endParaRPr lang="en-GB" sz="800" b="1" dirty="0" smtClean="0">
              <a:solidFill>
                <a:srgbClr val="000082"/>
              </a:solidFill>
              <a:latin typeface="+mn-lt"/>
            </a:endParaRPr>
          </a:p>
          <a:p>
            <a:pPr marL="0" lvl="1" indent="0" eaLnBrk="1" hangingPunct="1">
              <a:spcBef>
                <a:spcPts val="0"/>
              </a:spcBef>
            </a:pPr>
            <a:r>
              <a:rPr lang="en-GB" b="1" dirty="0" smtClean="0">
                <a:solidFill>
                  <a:srgbClr val="000082"/>
                </a:solidFill>
                <a:latin typeface="+mn-lt"/>
              </a:rPr>
              <a:t>Pension Annual Allowance - example </a:t>
            </a:r>
          </a:p>
          <a:p>
            <a:pPr marL="0" lvl="1" indent="0" eaLnBrk="1" hangingPunct="1">
              <a:spcBef>
                <a:spcPts val="0"/>
              </a:spcBef>
            </a:pPr>
            <a:endParaRPr lang="en-GB" sz="800" b="1" dirty="0" smtClean="0">
              <a:solidFill>
                <a:srgbClr val="000082"/>
              </a:solidFill>
              <a:latin typeface="+mn-lt"/>
            </a:endParaRPr>
          </a:p>
          <a:p>
            <a:pPr marL="0" indent="0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	Taxable income 	 	 	  					 £  120,000</a:t>
            </a:r>
          </a:p>
          <a:p>
            <a:pPr marL="0" indent="0"/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	Employer pension contributions	  			 </a:t>
            </a:r>
            <a:r>
              <a:rPr lang="en-GB" u="sng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£    40,000</a:t>
            </a:r>
            <a:endParaRPr lang="en-GB" u="sng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	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Adjusted Income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						 	 £  160,000</a:t>
            </a:r>
          </a:p>
          <a:p>
            <a:endParaRPr lang="en-GB" sz="8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Annual allowance reduced to £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35,000</a:t>
            </a: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	Taxable income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							 	 £  120,000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	Personal pension member contribution		 </a:t>
            </a:r>
            <a:r>
              <a:rPr lang="en-GB" u="sng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£    </a:t>
            </a:r>
            <a:r>
              <a:rPr lang="en-GB" u="sng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20,000*</a:t>
            </a:r>
            <a:endParaRPr lang="en-GB" u="sng" dirty="0" smtClean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	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Threshold Income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							 £	100,000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n-GB" sz="1200" i="1" dirty="0" smtClean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n-GB" sz="1600" i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(* Paid from available carry forward allowance)</a:t>
            </a:r>
            <a:endParaRPr lang="en-GB" sz="1600" i="1" dirty="0" smtClean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endParaRPr lang="en-GB" sz="800" dirty="0" smtClean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Threshold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income below £110,000 so Adjusted Income calculation not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required</a:t>
            </a:r>
          </a:p>
          <a:p>
            <a:endParaRPr lang="en-GB" sz="800" b="1" dirty="0" smtClean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Full £40,000 allowance retained</a:t>
            </a:r>
          </a:p>
          <a:p>
            <a:pPr marL="1200150" lvl="3" indent="-342900" eaLnBrk="1" hangingPunct="1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dirty="0" smtClean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marL="342900" lvl="1" indent="-342900" eaLnBrk="1" hangingPunct="1"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025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Verdana"/>
        <a:ea typeface="ＭＳ Ｐゴシック"/>
        <a:cs typeface="ＭＳ Ｐゴシック"/>
      </a:majorFont>
      <a:minorFont>
        <a:latin typeface="Verdan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Tahoma</vt:lpstr>
      <vt:lpstr>Times New Roman</vt:lpstr>
      <vt:lpstr>Verdana</vt:lpstr>
      <vt:lpstr>Wingdings</vt:lpstr>
      <vt:lpstr>2_Office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2018-02-12T15:29:32Z</dcterms:created>
  <dcterms:modified xsi:type="dcterms:W3CDTF">2018-02-14T12:26:33Z</dcterms:modified>
</cp:coreProperties>
</file>