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>
            <p:ph type="title"/>
          </p:nvPr>
        </p:nvSpPr>
        <p:spPr>
          <a:xfrm>
            <a:off x="562537" y="584930"/>
            <a:ext cx="11054082" cy="197888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6666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62539" y="2111692"/>
            <a:ext cx="9103364" cy="249258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914400">
              <a:spcBef>
                <a:spcPts val="500"/>
              </a:spcBef>
              <a:buSzTx/>
              <a:buNone/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4181" indent="-346981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8250" indent="-32385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602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174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One</a:t>
            </a:r>
            <a:endParaRPr sz="3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Two</a:t>
            </a:r>
            <a:endParaRPr sz="3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Three</a:t>
            </a:r>
            <a:endParaRPr sz="3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Four</a:t>
            </a:r>
            <a:endParaRPr sz="3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5" name="image1.jpeg" descr="M:\Design work\Corporate\LOGOS\CISI logo\final cisi logos aug09\cisi  rg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6395" y="412863"/>
            <a:ext cx="2235202" cy="144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2.jpeg" descr="M:\Design work\Corporate\cisi stationery\swoosh\swoosh31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5960490"/>
            <a:ext cx="13004802" cy="3833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1.png" descr="Chase_Cooper_CCV_330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3" y="370275"/>
            <a:ext cx="3583307" cy="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xfrm>
            <a:off x="562537" y="473110"/>
            <a:ext cx="11054082" cy="209070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6666"/>
                </a:solidFill>
              </a:rPr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562539" y="2111692"/>
            <a:ext cx="9103364" cy="249258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914400">
              <a:spcBef>
                <a:spcPts val="500"/>
              </a:spcBef>
              <a:buSzTx/>
              <a:buNone/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4181" indent="-346981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8250" indent="-32385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602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174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One</a:t>
            </a:r>
            <a:endParaRPr sz="3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Two</a:t>
            </a:r>
            <a:endParaRPr sz="3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Three</a:t>
            </a:r>
            <a:endParaRPr sz="3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Four</a:t>
            </a:r>
            <a:endParaRPr sz="3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7" name="image1.jpeg" descr="M:\Design work\Corporate\LOGOS\CISI logo\final cisi logos aug09\cisi  rg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6395" y="412863"/>
            <a:ext cx="2235202" cy="144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2.jpeg" descr="M:\Design work\Corporate\cisi stationery\swoosh\swoosh316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" y="5960490"/>
            <a:ext cx="13004802" cy="3833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1.png" descr="Chase_Cooper_CCV_330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3" y="370275"/>
            <a:ext cx="3583307" cy="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Title Text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1.png" descr="Chase_Cooper_CCV_330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3" y="370275"/>
            <a:ext cx="3583307" cy="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title"/>
          </p:nvPr>
        </p:nvSpPr>
        <p:spPr>
          <a:xfrm>
            <a:off x="562537" y="473110"/>
            <a:ext cx="11054082" cy="209070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6666"/>
                </a:solidFill>
              </a:rP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562539" y="2111692"/>
            <a:ext cx="9103364" cy="249258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914400">
              <a:spcBef>
                <a:spcPts val="500"/>
              </a:spcBef>
              <a:buSzTx/>
              <a:buNone/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4181" indent="-346981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8250" indent="-32385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602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174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One</a:t>
            </a:r>
            <a:endParaRPr sz="3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Two</a:t>
            </a:r>
            <a:endParaRPr sz="3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Three</a:t>
            </a:r>
            <a:endParaRPr sz="3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Four</a:t>
            </a:r>
            <a:endParaRPr sz="3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1" name="image1.jpeg" descr="M:\Design work\Corporate\LOGOS\CISI logo\final cisi logos aug09\cisi  rg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6395" y="412863"/>
            <a:ext cx="2235202" cy="144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2.jpeg" descr="M:\Design work\Corporate\cisi stationery\swoosh\swoosh316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" y="5960490"/>
            <a:ext cx="13004802" cy="3833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1.png" descr="Chase_Cooper_CCV_330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3" y="370275"/>
            <a:ext cx="3583307" cy="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Title Text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1.png" descr="Chase_Cooper_CCV_330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3" y="370275"/>
            <a:ext cx="3583307" cy="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/>
          </p:nvPr>
        </p:nvSpPr>
        <p:spPr>
          <a:xfrm>
            <a:off x="562537" y="473110"/>
            <a:ext cx="11054082" cy="209070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6666"/>
                </a:solidFill>
              </a:rP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562539" y="2111692"/>
            <a:ext cx="9103364" cy="249258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914400">
              <a:spcBef>
                <a:spcPts val="500"/>
              </a:spcBef>
              <a:buSzTx/>
              <a:buNone/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4181" indent="-346981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8250" indent="-32385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602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17420" indent="-388620" defTabSz="914400">
              <a:spcBef>
                <a:spcPts val="500"/>
              </a:spcBef>
              <a:defRPr sz="34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One</a:t>
            </a:r>
            <a:endParaRPr sz="3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Two</a:t>
            </a:r>
            <a:endParaRPr sz="3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Three</a:t>
            </a:r>
            <a:endParaRPr sz="3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Four</a:t>
            </a:r>
            <a:endParaRPr sz="3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5" name="image1.jpeg" descr="M:\Design work\Corporate\LOGOS\CISI logo\final cisi logos aug09\cisi  rg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6395" y="412863"/>
            <a:ext cx="2235202" cy="144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2.jpeg" descr="M:\Design work\Corporate\cisi stationery\swoosh\swoosh316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" y="5960490"/>
            <a:ext cx="13004802" cy="3833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.png" descr="Chase_Cooper_CCV_330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3" y="370275"/>
            <a:ext cx="3583307" cy="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4383" y="8462150"/>
            <a:ext cx="1146954" cy="104761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Title Text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SzPct val="75000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342900" indent="-342900" defTabSz="584200">
              <a:spcBef>
                <a:spcPts val="3200"/>
              </a:spcBef>
              <a:buSzPct val="75000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SzPct val="75000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1803963"/>
            <a:ext cx="11704322" cy="794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7" y="8882098"/>
            <a:ext cx="3034454" cy="389267"/>
          </a:xfrm>
          <a:prstGeom prst="rect">
            <a:avLst/>
          </a:prstGeom>
          <a:ln w="12700">
            <a:miter lim="400000"/>
          </a:ln>
        </p:spPr>
        <p:txBody>
          <a:bodyPr lIns="65022" tIns="65022" rIns="65022" bIns="65022">
            <a:spAutoFit/>
          </a:bodyPr>
          <a:lstStyle>
            <a:lvl1pPr algn="r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spd="med" advClick="1"/>
  <p:txStyles>
    <p:titleStyle>
      <a:lvl1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1pPr>
      <a:lvl2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2pPr>
      <a:lvl3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3pPr>
      <a:lvl4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4pPr>
      <a:lvl5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5pPr>
      <a:lvl6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6pPr>
      <a:lvl7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7pPr>
      <a:lvl8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8pPr>
      <a:lvl9pPr algn="ctr">
        <a:defRPr sz="4400">
          <a:solidFill>
            <a:srgbClr val="A50021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257175" indent="-257175" defTabSz="457200">
        <a:spcBef>
          <a:spcPts val="700"/>
        </a:spcBef>
        <a:buSzPct val="100000"/>
        <a:buChar char="•"/>
        <a:defRPr sz="2400">
          <a:latin typeface="Arial"/>
          <a:ea typeface="Arial"/>
          <a:cs typeface="Arial"/>
          <a:sym typeface="Arial"/>
        </a:defRPr>
      </a:lvl1pPr>
      <a:lvl2pPr marL="702128" indent="-244928" defTabSz="457200">
        <a:spcBef>
          <a:spcPts val="700"/>
        </a:spcBef>
        <a:buSzPct val="100000"/>
        <a:buChar char="–"/>
        <a:defRPr sz="2400">
          <a:latin typeface="Arial"/>
          <a:ea typeface="Arial"/>
          <a:cs typeface="Arial"/>
          <a:sym typeface="Arial"/>
        </a:defRPr>
      </a:lvl2pPr>
      <a:lvl3pPr marL="1143000" indent="-228600" defTabSz="457200">
        <a:spcBef>
          <a:spcPts val="700"/>
        </a:spcBef>
        <a:buSzPct val="100000"/>
        <a:buChar char="•"/>
        <a:defRPr sz="2400">
          <a:latin typeface="Arial"/>
          <a:ea typeface="Arial"/>
          <a:cs typeface="Arial"/>
          <a:sym typeface="Arial"/>
        </a:defRPr>
      </a:lvl3pPr>
      <a:lvl4pPr marL="1645920" indent="-274320" defTabSz="457200">
        <a:spcBef>
          <a:spcPts val="700"/>
        </a:spcBef>
        <a:buSzPct val="100000"/>
        <a:buChar char="–"/>
        <a:defRPr sz="2400">
          <a:latin typeface="Arial"/>
          <a:ea typeface="Arial"/>
          <a:cs typeface="Arial"/>
          <a:sym typeface="Arial"/>
        </a:defRPr>
      </a:lvl4pPr>
      <a:lvl5pPr marL="2103120" indent="-274320" defTabSz="457200">
        <a:spcBef>
          <a:spcPts val="700"/>
        </a:spcBef>
        <a:buSzPct val="100000"/>
        <a:buChar char="»"/>
        <a:defRPr sz="2400">
          <a:latin typeface="Arial"/>
          <a:ea typeface="Arial"/>
          <a:cs typeface="Arial"/>
          <a:sym typeface="Arial"/>
        </a:defRPr>
      </a:lvl5pPr>
      <a:lvl6pPr marL="2560320" indent="-274320" defTabSz="457200">
        <a:spcBef>
          <a:spcPts val="700"/>
        </a:spcBef>
        <a:buSzPct val="100000"/>
        <a:buChar char="»"/>
        <a:defRPr sz="2400">
          <a:latin typeface="Arial"/>
          <a:ea typeface="Arial"/>
          <a:cs typeface="Arial"/>
          <a:sym typeface="Arial"/>
        </a:defRPr>
      </a:lvl6pPr>
      <a:lvl7pPr marL="3017520" indent="-274320" defTabSz="457200">
        <a:spcBef>
          <a:spcPts val="700"/>
        </a:spcBef>
        <a:buSzPct val="100000"/>
        <a:buChar char="»"/>
        <a:defRPr sz="2400">
          <a:latin typeface="Arial"/>
          <a:ea typeface="Arial"/>
          <a:cs typeface="Arial"/>
          <a:sym typeface="Arial"/>
        </a:defRPr>
      </a:lvl7pPr>
      <a:lvl8pPr marL="3474719" indent="-274319" defTabSz="457200">
        <a:spcBef>
          <a:spcPts val="700"/>
        </a:spcBef>
        <a:buSzPct val="100000"/>
        <a:buChar char="»"/>
        <a:defRPr sz="2400">
          <a:latin typeface="Arial"/>
          <a:ea typeface="Arial"/>
          <a:cs typeface="Arial"/>
          <a:sym typeface="Arial"/>
        </a:defRPr>
      </a:lvl8pPr>
      <a:lvl9pPr marL="3931919" indent="-274319" defTabSz="457200">
        <a:spcBef>
          <a:spcPts val="700"/>
        </a:spcBef>
        <a:buSzPct val="100000"/>
        <a:buChar char="»"/>
        <a:defRPr sz="2400">
          <a:latin typeface="Arial"/>
          <a:ea typeface="Arial"/>
          <a:cs typeface="Arial"/>
          <a:sym typeface="Arial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nickgibson2016@gmail.co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body" idx="1"/>
          </p:nvPr>
        </p:nvSpPr>
        <p:spPr>
          <a:xfrm>
            <a:off x="2242819" y="4229936"/>
            <a:ext cx="9571378" cy="18640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What is conduct risk and how is it dealt with in the planner/asset manager relationship?</a:t>
            </a:r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562540" y="1599635"/>
            <a:ext cx="9394259" cy="2090705"/>
          </a:xfrm>
          <a:prstGeom prst="rect">
            <a:avLst/>
          </a:prstGeom>
        </p:spPr>
        <p:txBody>
          <a:bodyPr/>
          <a:lstStyle>
            <a:lvl1pPr algn="ctr">
              <a:defRPr b="1" sz="38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006666"/>
                </a:solidFill>
              </a:rPr>
              <a:t>Conduct risk and culture: making the changes real</a:t>
            </a:r>
          </a:p>
        </p:txBody>
      </p:sp>
      <p:sp>
        <p:nvSpPr>
          <p:cNvPr id="88" name="Shape 88"/>
          <p:cNvSpPr/>
          <p:nvPr/>
        </p:nvSpPr>
        <p:spPr>
          <a:xfrm>
            <a:off x="6216370" y="6769100"/>
            <a:ext cx="6319703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914400">
              <a:defRPr sz="1800"/>
            </a:pPr>
            <a:r>
              <a:rPr sz="3800"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CISI West Country branch</a:t>
            </a:r>
            <a:endParaRPr sz="3800">
              <a:solidFill>
                <a:srgbClr val="0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sz="1800"/>
            </a:pPr>
            <a:r>
              <a:rPr sz="3800"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12th September 2017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Structures and business conduct</a:t>
            </a: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r>
              <a:rPr sz="4400">
                <a:solidFill>
                  <a:srgbClr val="002060"/>
                </a:solidFill>
              </a:rPr>
              <a:t>  </a:t>
            </a:r>
            <a:r>
              <a:rPr sz="4400"/>
              <a:t>Conflicts of interest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Different client group profiles – exploiting the more profitable or the weaker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Taking advantage of information asymmetries – failure to disclose so as not to ruin the sale</a:t>
            </a:r>
            <a:br>
              <a:rPr sz="3800"/>
            </a:br>
            <a:r>
              <a:rPr sz="3800"/>
              <a:t>– predatory sales practices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Conflicting interests between clients</a:t>
            </a:r>
            <a:br>
              <a:rPr sz="3800"/>
            </a:br>
            <a:endParaRPr sz="3800"/>
          </a:p>
          <a:p>
            <a:pPr lvl="0" marL="838200" indent="-838200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664950" y="1599635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1235455">
              <a:buSzTx/>
              <a:buNone/>
              <a:defRPr sz="1800"/>
            </a:pPr>
            <a:r>
              <a:rPr i="1" sz="4200">
                <a:solidFill>
                  <a:srgbClr val="002060"/>
                </a:solidFill>
              </a:rPr>
              <a:t>Structures and behaviours</a:t>
            </a:r>
            <a:endParaRPr i="1" sz="4200">
              <a:solidFill>
                <a:srgbClr val="002060"/>
              </a:solidFill>
            </a:endParaRPr>
          </a:p>
          <a:p>
            <a:pPr lvl="0" marL="0" indent="0" defTabSz="1235455">
              <a:buSzTx/>
              <a:buNone/>
              <a:defRPr sz="1800"/>
            </a:pPr>
            <a:endParaRPr i="1" sz="4200"/>
          </a:p>
          <a:p>
            <a:pPr lvl="0" marL="0" indent="0" defTabSz="1235455">
              <a:buSzTx/>
              <a:buNone/>
              <a:defRPr sz="1800"/>
            </a:pPr>
            <a:r>
              <a:rPr sz="4200"/>
              <a:t>Culture and incentives</a:t>
            </a:r>
            <a:endParaRPr sz="4200"/>
          </a:p>
          <a:p>
            <a:pPr lvl="1" marL="977263" indent="-542924" defTabSz="1235455">
              <a:spcBef>
                <a:spcPts val="600"/>
              </a:spcBef>
              <a:defRPr sz="1800"/>
            </a:pPr>
            <a:r>
              <a:rPr sz="3600"/>
              <a:t>Lack of adherence to professed values</a:t>
            </a:r>
            <a:endParaRPr sz="3600"/>
          </a:p>
          <a:p>
            <a:pPr lvl="1" marL="977263" indent="-542924" defTabSz="1235455">
              <a:spcBef>
                <a:spcPts val="600"/>
              </a:spcBef>
              <a:defRPr sz="1800"/>
            </a:pPr>
            <a:r>
              <a:rPr sz="3600"/>
              <a:t>Clients as revenue generators rather than people</a:t>
            </a:r>
            <a:endParaRPr sz="3600"/>
          </a:p>
          <a:p>
            <a:pPr lvl="1" marL="977263" indent="-542924" defTabSz="1235455">
              <a:spcBef>
                <a:spcPts val="600"/>
              </a:spcBef>
              <a:defRPr sz="1800"/>
            </a:pPr>
            <a:r>
              <a:rPr sz="3600"/>
              <a:t>Remuneration processes – rewards for profitability or for client care?</a:t>
            </a:r>
            <a:endParaRPr sz="3600"/>
          </a:p>
          <a:p>
            <a:pPr lvl="1" marL="977263" indent="-542924" defTabSz="1235455">
              <a:spcBef>
                <a:spcPts val="600"/>
              </a:spcBef>
              <a:defRPr sz="1800"/>
            </a:pPr>
            <a:r>
              <a:rPr sz="3600"/>
              <a:t>Rationale for remuneration approach setting</a:t>
            </a:r>
            <a:endParaRPr sz="3600"/>
          </a:p>
          <a:p>
            <a:pPr lvl="0" marL="0" indent="0" defTabSz="1235455">
              <a:buSzTx/>
              <a:buNone/>
              <a:defRPr sz="1800"/>
            </a:pPr>
            <a:r>
              <a:rPr sz="4200"/>
              <a:t> </a:t>
            </a:r>
            <a:endParaRPr sz="4200"/>
          </a:p>
          <a:p>
            <a:pPr lvl="0" marL="760092" indent="-760092" defTabSz="1235455">
              <a:defRPr sz="1800"/>
            </a:pPr>
            <a:r>
              <a:rPr sz="42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664950" y="1599635"/>
            <a:ext cx="118797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Structures and behaviours</a:t>
            </a: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endParaRPr i="1" sz="4400"/>
          </a:p>
          <a:p>
            <a:pPr lvl="0" marL="0" indent="0">
              <a:buSzTx/>
              <a:buNone/>
              <a:defRPr sz="1800"/>
            </a:pPr>
            <a:r>
              <a:rPr sz="4400"/>
              <a:t>Market structures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Lack of transparency of pricing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Limited range of choice for switching or exiting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Difficulty of making comparisons</a:t>
            </a:r>
            <a:br>
              <a:rPr sz="3800"/>
            </a:br>
            <a:endParaRPr sz="3800"/>
          </a:p>
          <a:p>
            <a:pPr lvl="0" marL="838200" indent="-838200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664950" y="1599635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1274469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Environmental conditions</a:t>
            </a:r>
            <a:endParaRPr i="1" sz="4400">
              <a:solidFill>
                <a:srgbClr val="002060"/>
              </a:solidFill>
            </a:endParaRPr>
          </a:p>
          <a:p>
            <a:pPr lvl="0" marL="0" indent="0" defTabSz="1274469">
              <a:buSzTx/>
              <a:buNone/>
              <a:defRPr sz="1800"/>
            </a:pPr>
            <a:endParaRPr i="1" sz="4400"/>
          </a:p>
          <a:p>
            <a:pPr lvl="0" marL="0" indent="0" defTabSz="1274469">
              <a:buSzTx/>
              <a:buNone/>
              <a:defRPr sz="1800"/>
            </a:pPr>
            <a:r>
              <a:rPr sz="4400"/>
              <a:t>Economic and market trends</a:t>
            </a:r>
            <a:endParaRPr sz="4400"/>
          </a:p>
          <a:p>
            <a:pPr lvl="1" marL="1039241" indent="-591184" defTabSz="1274469">
              <a:spcBef>
                <a:spcPts val="600"/>
              </a:spcBef>
              <a:defRPr sz="1800"/>
            </a:pPr>
            <a:r>
              <a:rPr sz="3800"/>
              <a:t>Pension underfunding</a:t>
            </a:r>
            <a:endParaRPr sz="3800"/>
          </a:p>
          <a:p>
            <a:pPr lvl="1" marL="1039241" indent="-591184" defTabSz="1274469">
              <a:spcBef>
                <a:spcPts val="600"/>
              </a:spcBef>
              <a:defRPr sz="1800"/>
            </a:pPr>
            <a:r>
              <a:rPr sz="3800"/>
              <a:t>Reduced returns on assets</a:t>
            </a:r>
            <a:endParaRPr sz="3800"/>
          </a:p>
          <a:p>
            <a:pPr lvl="1" marL="1039241" indent="-591184" defTabSz="1274469">
              <a:spcBef>
                <a:spcPts val="600"/>
              </a:spcBef>
              <a:defRPr sz="1800"/>
            </a:pPr>
            <a:r>
              <a:rPr sz="3800"/>
              <a:t>Reduction in business volumes squeezing revenues</a:t>
            </a:r>
            <a:endParaRPr sz="3800"/>
          </a:p>
          <a:p>
            <a:pPr lvl="1" marL="1039241" indent="-591184" defTabSz="1274469">
              <a:spcBef>
                <a:spcPts val="600"/>
              </a:spcBef>
              <a:defRPr sz="1800"/>
            </a:pPr>
            <a:r>
              <a:rPr sz="3800"/>
              <a:t>Employment uncertainty</a:t>
            </a:r>
            <a:endParaRPr sz="3800"/>
          </a:p>
          <a:p>
            <a:pPr lvl="1" marL="0" indent="228600" defTabSz="1274469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0" marL="821435" indent="-821435" defTabSz="1274469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650239" y="1803962"/>
            <a:ext cx="11704322" cy="73741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Environmental conditions</a:t>
            </a: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endParaRPr i="1" sz="4400"/>
          </a:p>
          <a:p>
            <a:pPr lvl="0" marL="0" indent="0">
              <a:buSzTx/>
              <a:buNone/>
              <a:defRPr sz="1800"/>
            </a:pPr>
            <a:r>
              <a:rPr sz="4400"/>
              <a:t>Technological development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Price comparison – but focus on brand and total price rather than terms?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More accurate consumer profiling – better pricing of risk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Dependence on third party infrastructures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endParaRPr sz="3800"/>
          </a:p>
          <a:p>
            <a:pPr lvl="0" marL="838200" indent="-838200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650239" y="1803962"/>
            <a:ext cx="11704322" cy="73741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Environmental conditions</a:t>
            </a: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endParaRPr i="1" sz="4400"/>
          </a:p>
          <a:p>
            <a:pPr lvl="0" marL="0" indent="0">
              <a:buSzTx/>
              <a:buNone/>
              <a:defRPr sz="1800"/>
            </a:pPr>
            <a:r>
              <a:rPr sz="4400"/>
              <a:t>Regulatory and policy change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Pace and volume as a distraction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Drive to unregulated activities to attract client funds away from the intrusive eye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endParaRPr sz="3800"/>
          </a:p>
          <a:p>
            <a:pPr lvl="0" marL="838200" indent="-838200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650239" y="1803962"/>
            <a:ext cx="11704322" cy="737411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</p:txBody>
      </p:sp>
      <p:graphicFrame>
        <p:nvGraphicFramePr>
          <p:cNvPr id="139" name="Table 139"/>
          <p:cNvGraphicFramePr/>
          <p:nvPr/>
        </p:nvGraphicFramePr>
        <p:xfrm>
          <a:off x="1288062" y="2134446"/>
          <a:ext cx="10852451" cy="40155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451062"/>
                <a:gridCol w="9401388"/>
              </a:tblGrid>
              <a:tr h="1440988">
                <a:tc>
                  <a:txBody>
                    <a:bodyPr/>
                    <a:lstStyle/>
                    <a:p>
                      <a:pPr lvl="0" indent="457200" algn="l" defTabSz="457200">
                        <a:spcBef>
                          <a:spcPts val="600"/>
                        </a:spcBef>
                      </a:pPr>
                      <a:r>
                        <a:rPr sz="3800">
                          <a:latin typeface="Arial"/>
                          <a:ea typeface="Arial"/>
                          <a:cs typeface="Arial"/>
                        </a:rPr>
                        <a:t>Q.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sz="3800">
                          <a:latin typeface="Arial"/>
                          <a:ea typeface="Arial"/>
                          <a:cs typeface="Arial"/>
                        </a:rPr>
                        <a:t>Why do those things matter?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74610">
                <a:tc>
                  <a:txBody>
                    <a:bodyPr/>
                    <a:lstStyle/>
                    <a:p>
                      <a:pPr lvl="1" indent="457200" algn="l" defTabSz="457200">
                        <a:spcBef>
                          <a:spcPts val="600"/>
                        </a:spcBef>
                      </a:pPr>
                      <a:r>
                        <a:rPr sz="3800">
                          <a:latin typeface="Arial"/>
                          <a:ea typeface="Arial"/>
                          <a:cs typeface="Arial"/>
                        </a:rPr>
                        <a:t>A. </a:t>
                      </a:r>
                    </a:p>
                  </a:txBody>
                  <a:tcPr marL="50800" marR="50800" marT="50800" marB="5080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600"/>
                        </a:spcBef>
                      </a:pPr>
                      <a:r>
                        <a:rPr sz="3800">
                          <a:latin typeface="Arial"/>
                          <a:ea typeface="Arial"/>
                          <a:cs typeface="Arial"/>
                        </a:rPr>
                        <a:t>Because if we think about risks that   develop from those perspectives, we can both identify and mitigate them</a:t>
                      </a:r>
                    </a:p>
                  </a:txBody>
                  <a:tcPr marL="0" marR="0" marT="0" marB="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650239" y="1803964"/>
            <a:ext cx="11704322" cy="737411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0">
              <a:spcBef>
                <a:spcPts val="600"/>
              </a:spcBef>
              <a:buSzTx/>
              <a:buNone/>
              <a:defRPr sz="1800"/>
            </a:pPr>
            <a:r>
              <a:rPr sz="3800"/>
              <a:t>If that’s what conduct risk is, with 9 categories of conduct risk driver and some headline concerns….</a:t>
            </a: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r>
              <a:rPr sz="3800"/>
              <a:t>                     …what should we be doing about it?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650239" y="1803962"/>
            <a:ext cx="11704322" cy="73741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0">
              <a:spcBef>
                <a:spcPts val="600"/>
              </a:spcBef>
              <a:buSzTx/>
              <a:buNone/>
              <a:defRPr sz="1800"/>
            </a:pPr>
            <a:r>
              <a:rPr sz="3800"/>
              <a:t>It starts with governance</a:t>
            </a: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0">
              <a:spcBef>
                <a:spcPts val="600"/>
              </a:spcBef>
              <a:buSzTx/>
              <a:buNone/>
              <a:defRPr sz="1800"/>
            </a:pPr>
            <a:r>
              <a:rPr sz="3800"/>
              <a:t>Is the impact of decisions and of business practices on the consumer (client) considered every step of the way?</a:t>
            </a: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endParaRPr sz="3800"/>
          </a:p>
          <a:p>
            <a:pPr lvl="1" marL="0" indent="457200">
              <a:spcBef>
                <a:spcPts val="600"/>
              </a:spcBef>
              <a:buSzTx/>
              <a:buNone/>
              <a:defRPr sz="1800"/>
            </a:pPr>
            <a:r>
              <a:rPr sz="3800"/>
              <a:t>…that’s </a:t>
            </a:r>
            <a:r>
              <a:rPr sz="3800" u="sng"/>
              <a:t>all</a:t>
            </a:r>
            <a:r>
              <a:rPr sz="3800"/>
              <a:t> decisions, not just the obvious ones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183436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A50021"/>
                </a:solidFill>
              </a:rPr>
              <a:t>How is it measured and mitigated?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650239" y="2249768"/>
            <a:ext cx="11704322" cy="6963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Analysis of the governing business model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Analysis of the quality of governance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Analysis of how the firm identifies and mitigates conduct risk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Analysis of the controls around product creation and targeting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Outline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What is conduct risk, anyway?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Drivers, identification, management, mitigation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Some FCA concerns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Understanding the client, shared responsibilities, appropriateness, and suitability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What does it all mean and what to do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Conclusions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183436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A50021"/>
                </a:solidFill>
              </a:rPr>
              <a:t>How is it measured and mitigated?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664950" y="2418925"/>
            <a:ext cx="11704322" cy="6963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Analysis of any mismatch between sales incentives and consumer interests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Analysis of the levels of post-sales care and maintenance, including complaints and redress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183436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A50021"/>
                </a:solidFill>
              </a:rPr>
              <a:t>How is it measured and mitigated?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664950" y="1906868"/>
            <a:ext cx="11704322" cy="6963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lnSpc>
                <a:spcPct val="90000"/>
              </a:lnSpc>
              <a:defRPr sz="1800"/>
            </a:pPr>
            <a:r>
              <a:rPr sz="4400"/>
              <a:t>Are products designed and sold to meet genuine needs?</a:t>
            </a:r>
            <a:endParaRPr sz="4400"/>
          </a:p>
          <a:p>
            <a:pPr lvl="0" marL="838200" indent="-838200">
              <a:lnSpc>
                <a:spcPct val="90000"/>
              </a:lnSpc>
              <a:defRPr sz="1800"/>
            </a:pPr>
            <a:r>
              <a:rPr sz="4400"/>
              <a:t>Are advertising materials rigorously reviewed before publication to assess fairness?</a:t>
            </a:r>
            <a:endParaRPr sz="4400"/>
          </a:p>
          <a:p>
            <a:pPr lvl="0" marL="838200" indent="-838200">
              <a:lnSpc>
                <a:spcPct val="90000"/>
              </a:lnSpc>
              <a:defRPr sz="1800"/>
            </a:pPr>
            <a:r>
              <a:rPr sz="4400"/>
              <a:t>Are sales reviewed to demonstrate that they fit with the governing intention?</a:t>
            </a:r>
            <a:endParaRPr sz="4400"/>
          </a:p>
          <a:p>
            <a:pPr lvl="0" marL="838200" indent="-838200">
              <a:lnSpc>
                <a:spcPct val="90000"/>
              </a:lnSpc>
              <a:defRPr sz="1800"/>
            </a:pPr>
            <a:r>
              <a:rPr sz="4400"/>
              <a:t>Is there a rigorous risk assessment process built in to product sign-off and sales strategy?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183436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A50021"/>
                </a:solidFill>
              </a:rPr>
              <a:t>What does crystallisation look like in practice?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664950" y="1906868"/>
            <a:ext cx="11704322" cy="6963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The firm’s published values are widely ignored by staff?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Products sold to investors do not perform under stress as expected?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Commission structures for product sales skew sales towards particular products?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Complaints handling processes are set up to deter all but the most persistent?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When it crystallises…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Someone has done something bad?</a:t>
            </a:r>
            <a:endParaRPr sz="4400"/>
          </a:p>
          <a:p>
            <a:pPr lvl="0" marL="0" indent="0" algn="ctr">
              <a:buSzTx/>
              <a:buNone/>
              <a:defRPr sz="1800"/>
            </a:pPr>
            <a:br>
              <a:rPr sz="4400"/>
            </a:br>
            <a:r>
              <a:rPr sz="4400"/>
              <a:t>- or -</a:t>
            </a:r>
            <a:br>
              <a:rPr sz="4400"/>
            </a:br>
            <a:endParaRPr sz="4400"/>
          </a:p>
          <a:p>
            <a:pPr lvl="0" marL="838200" indent="-838200">
              <a:defRPr sz="1800"/>
            </a:pPr>
            <a:r>
              <a:rPr sz="4400"/>
              <a:t>Someone has done something careless?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Someone has done something with the best of intentions?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Someone has ignored a stupid requirement?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When it crystallises…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Things </a:t>
            </a:r>
            <a:r>
              <a:rPr sz="4400" u="sng"/>
              <a:t>will</a:t>
            </a:r>
            <a:r>
              <a:rPr sz="4400"/>
              <a:t> go wrong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The issue is not whether or not they go wrong, but what we do when they have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Will a client or the market have suffered a negative impact from our actions?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Can we resolve it rapidly and fairly?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Do we need to tighten controls or modify a product?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Will we be transparent about the issue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9320107" y="8882098"/>
            <a:ext cx="3034454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has gone wrong in the past, and why?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Things continually go wrong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We don’t live in a perfect world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Employees had been incentivised to act against the interests of clients and the market</a:t>
            </a:r>
            <a:endParaRPr sz="4400"/>
          </a:p>
          <a:p>
            <a:pPr lvl="0" marL="419100" indent="-419100">
              <a:defRPr sz="1800"/>
            </a:pPr>
            <a:endParaRPr sz="2200"/>
          </a:p>
          <a:p>
            <a:pPr lvl="0" marL="838200" indent="-838200">
              <a:defRPr sz="1800"/>
            </a:pPr>
            <a:r>
              <a:rPr sz="4400"/>
              <a:t>Example: the ‘Grand-in-the-hand’ scheme</a:t>
            </a:r>
            <a:endParaRPr sz="4400"/>
          </a:p>
          <a:p>
            <a:pPr lvl="0" marL="419100" indent="-419100">
              <a:defRPr sz="1800"/>
            </a:pPr>
            <a:endParaRPr sz="2200"/>
          </a:p>
          <a:p>
            <a:pPr lvl="0" marL="838200" indent="-838200">
              <a:defRPr sz="1800"/>
            </a:pPr>
            <a:r>
              <a:rPr sz="4400"/>
              <a:t>Regulation had also been light touch and inexpert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xfrm>
            <a:off x="9320107" y="8882098"/>
            <a:ext cx="3034454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1"/>
          </p:nvPr>
        </p:nvSpPr>
        <p:spPr>
          <a:xfrm>
            <a:off x="2030635" y="5151330"/>
            <a:ext cx="10240397" cy="22216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Understanding the client, shared responsibilities, appropriateness, and suitability</a:t>
            </a:r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562540" y="1599635"/>
            <a:ext cx="9394259" cy="2090705"/>
          </a:xfrm>
          <a:prstGeom prst="rect">
            <a:avLst/>
          </a:prstGeom>
        </p:spPr>
        <p:txBody>
          <a:bodyPr/>
          <a:lstStyle>
            <a:lvl1pPr algn="ctr">
              <a:defRPr b="1" sz="38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006666"/>
                </a:solidFill>
              </a:rPr>
              <a:t>Asset managers and financial planners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Understanding the client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What is the client’s situation?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Predictable life events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Unpredictable life events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Investment objectives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Attitude to risk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Ability to bear losses</a:t>
            </a:r>
            <a:endParaRPr sz="3600"/>
          </a:p>
          <a:p>
            <a:pPr lvl="0" marL="533400" indent="-406400">
              <a:defRPr sz="1800"/>
            </a:pPr>
            <a:endParaRPr sz="3600"/>
          </a:p>
          <a:p>
            <a:pPr lvl="0" marL="0" indent="127000">
              <a:buSzTx/>
              <a:buNone/>
              <a:defRPr sz="1800"/>
            </a:pPr>
            <a:r>
              <a:rPr sz="3600"/>
              <a:t>What happens when the client’s assessment of these points diverges from your own?</a:t>
            </a:r>
            <a:endParaRPr sz="3600"/>
          </a:p>
          <a:p>
            <a:pPr lvl="0" marL="0" indent="127000">
              <a:buSzTx/>
              <a:buNone/>
              <a:defRPr sz="1800"/>
            </a:pPr>
            <a:endParaRPr sz="3600"/>
          </a:p>
          <a:p>
            <a:pPr lvl="0" marL="0" indent="127000">
              <a:buSzTx/>
              <a:buNone/>
              <a:defRPr sz="1800"/>
            </a:pPr>
            <a:r>
              <a:rPr sz="3600"/>
              <a:t>Are we obliged to help the client insure against the unpredictable?</a:t>
            </a:r>
            <a:endParaRPr sz="3600"/>
          </a:p>
          <a:p>
            <a:pPr lvl="0" marL="0" indent="127000">
              <a:buSzTx/>
              <a:buNone/>
              <a:defRPr sz="1800"/>
            </a:pPr>
            <a:endParaRPr sz="3600"/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Understanding the client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0" indent="127000">
              <a:buSzTx/>
              <a:buNone/>
              <a:defRPr sz="1800"/>
            </a:pPr>
            <a:r>
              <a:rPr sz="3600"/>
              <a:t>Some risks the client poses to you</a:t>
            </a:r>
            <a:endParaRPr sz="3600"/>
          </a:p>
          <a:p>
            <a:pPr lvl="0" marL="0" indent="127000">
              <a:buSzTx/>
              <a:buNone/>
              <a:defRPr sz="1800"/>
            </a:pPr>
            <a:endParaRPr sz="3600"/>
          </a:p>
          <a:p>
            <a:pPr lvl="0" marL="533400" indent="-406400">
              <a:defRPr sz="1800"/>
            </a:pPr>
            <a:r>
              <a:rPr sz="3600"/>
              <a:t>Viewing the future through rose-tinted spectacles?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Inaccurate view of own knowledge and experience?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Honesty and transparency in responses to factfinds?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Claiming to understand what they have been told when they don’t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Expecting you to have (had) a crystal ball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Understanding the client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650239" y="1638863"/>
            <a:ext cx="11704322" cy="7949639"/>
          </a:xfrm>
          <a:prstGeom prst="rect">
            <a:avLst/>
          </a:prstGeom>
        </p:spPr>
        <p:txBody>
          <a:bodyPr lIns="127000" tIns="127000" rIns="127000" bIns="127000"/>
          <a:lstStyle/>
          <a:p>
            <a:pPr lvl="0" marL="0" indent="127000">
              <a:buSzTx/>
              <a:buNone/>
              <a:defRPr sz="1800"/>
            </a:pPr>
            <a:r>
              <a:rPr sz="3600"/>
              <a:t>The risk of risk modelling</a:t>
            </a:r>
            <a:endParaRPr sz="3600"/>
          </a:p>
          <a:p>
            <a:pPr lvl="0" marL="0" indent="127000">
              <a:buSzTx/>
              <a:buNone/>
              <a:defRPr sz="1800"/>
            </a:pPr>
            <a:endParaRPr sz="1500"/>
          </a:p>
          <a:p>
            <a:pPr lvl="0" marL="533400" indent="-406400">
              <a:defRPr sz="1800"/>
            </a:pPr>
            <a:r>
              <a:rPr sz="3600"/>
              <a:t>It’s largely binary - yes or no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Built around set percentage threshholds 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Software lacks judgment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Software finds it hard to deal with ‘maybe’, and ‘not sure’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People often place over-reliance on software and assume the answer is correct</a:t>
            </a:r>
            <a:endParaRPr sz="3600"/>
          </a:p>
          <a:p>
            <a:pPr lvl="0" marL="533400" indent="-406400">
              <a:defRPr sz="1800"/>
            </a:pPr>
            <a:endParaRPr sz="3600"/>
          </a:p>
          <a:p>
            <a:pPr lvl="0" marL="0" indent="127000">
              <a:buSzTx/>
              <a:buNone/>
              <a:defRPr sz="1800"/>
            </a:pPr>
            <a:r>
              <a:rPr sz="3600"/>
              <a:t>- It’s a tool, that’s all. Challenge the outcome - particularly if you would have reached slightly different conclusions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Rules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Chatham House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Challenges and argument welcome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Relevant chalkface experiences welcome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‘Philosophical’ questions after second session</a:t>
            </a:r>
            <a:endParaRPr sz="3600"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9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5520994"/>
            <a:ext cx="4807218" cy="3087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Shared responsibilities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Where is the line drawn?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Planners plan, asset managers manage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What does the documentation say?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Who is responsible for asset allocation?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Who is responsible for stock or fund selection?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Does the planner devise a strategy and leave tactics to the asset manager?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Mandate construction?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Continuing obligations?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Shared responsibilities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To what level is detailed information about the client shared?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Are the risk profile, investment objectives, and loss capability passed on?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How are misgivings shared?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Does the asset manager re-perform, or otherwise validate the outcome against the answers?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If the asset manager intends to receive the information and rely upon it, must the planner warrant its accuracy?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Appropriateness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Insistent clients - document or turn away?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Potential misuse of execution only</a:t>
            </a:r>
            <a:endParaRPr sz="3600"/>
          </a:p>
          <a:p>
            <a:pPr lvl="3" marL="0" indent="812800">
              <a:buSzTx/>
              <a:buNone/>
              <a:defRPr sz="1800"/>
            </a:pPr>
            <a:r>
              <a:rPr sz="3600"/>
              <a:t>NB MiFID limitation on classes of instrument, UCIS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Documenting the tests for appropriateness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How much experience is enough?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Do both planner and manager have to perform the test?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Suitability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Transaction and portfolio basis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Transaction - client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knowledge and understanding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objectives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financial capability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risk profile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Portfolio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the above, plus composition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balance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overall objectives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accessibility/liquidity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Suitability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Alternatives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range of investments considered as part of recommendation or decision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why alternatives were discarded (NB MiFID)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Performance monitoring and mandate compliance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asset manager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planner</a:t>
            </a:r>
            <a:endParaRPr sz="3600"/>
          </a:p>
          <a:p>
            <a:pPr lvl="2" marL="1447800" indent="-406400">
              <a:defRPr sz="1800"/>
            </a:pPr>
            <a:r>
              <a:rPr sz="3600"/>
              <a:t>unless no obligation to do so</a:t>
            </a:r>
            <a:endParaRPr sz="3600"/>
          </a:p>
          <a:p>
            <a:pPr lvl="2" marL="1447800" indent="-406400">
              <a:defRPr sz="1800"/>
            </a:pPr>
            <a:r>
              <a:rPr sz="3600"/>
              <a:t>…but even then…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client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Continuing suitability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When it goes wrong…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How well protected are you?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Ombudsman</a:t>
            </a:r>
            <a:endParaRPr sz="3600"/>
          </a:p>
          <a:p>
            <a:pPr lvl="2" marL="1447800" indent="-406400">
              <a:defRPr sz="1800"/>
            </a:pPr>
            <a:r>
              <a:rPr sz="3600"/>
              <a:t>not bound by legal definitions of ‘fair and reasonable’</a:t>
            </a:r>
            <a:endParaRPr sz="3600"/>
          </a:p>
          <a:p>
            <a:pPr lvl="2" marL="1447800" indent="-406400">
              <a:defRPr sz="1800"/>
            </a:pPr>
            <a:r>
              <a:rPr sz="3600"/>
              <a:t>the ‘wot I fink’ approach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Courts</a:t>
            </a:r>
            <a:endParaRPr sz="3600"/>
          </a:p>
          <a:p>
            <a:pPr lvl="2" marL="1447800" indent="-406400">
              <a:defRPr sz="1800"/>
            </a:pPr>
            <a:r>
              <a:rPr sz="3600"/>
              <a:t>winning almost as expensive as losing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Regulator</a:t>
            </a:r>
            <a:endParaRPr sz="3600"/>
          </a:p>
          <a:p>
            <a:pPr lvl="2" marL="1447800" indent="-406400">
              <a:defRPr sz="1800"/>
            </a:pPr>
            <a:r>
              <a:rPr sz="3600"/>
              <a:t>if it isn’t written down, it never happened</a:t>
            </a:r>
            <a:endParaRPr sz="3600"/>
          </a:p>
          <a:p>
            <a:pPr lvl="2" marL="0" indent="584200">
              <a:buSzTx/>
              <a:buNone/>
              <a:defRPr sz="1800"/>
            </a:pPr>
            <a:endParaRPr sz="2400"/>
          </a:p>
          <a:p>
            <a:pPr lvl="0" marL="0" indent="127000">
              <a:buSzTx/>
              <a:buNone/>
              <a:defRPr sz="1800"/>
            </a:pPr>
            <a:r>
              <a:rPr sz="3600"/>
              <a:t>The last 10 years has seen the industry climb into an expensive paper bunker</a:t>
            </a: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When it goes wrong…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127000" tIns="127000" rIns="127000" bIns="127000"/>
          <a:lstStyle/>
          <a:p>
            <a:pPr lvl="0" marL="533400" indent="-406400">
              <a:defRPr sz="1800"/>
            </a:pPr>
            <a:r>
              <a:rPr sz="3600"/>
              <a:t>What did you do?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Was it reasonable at the time?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Did you properly consider the client’s best interests?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Were issues identified, discussed and resolved?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Should you have detected and diverted the problem earlier?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Did you tell the client enough at the time?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Did the client mislead you about him-/herself?</a:t>
            </a:r>
            <a:endParaRPr sz="3600"/>
          </a:p>
          <a:p>
            <a:pPr lvl="1" marL="990600" indent="-406400">
              <a:defRPr sz="1800"/>
            </a:pPr>
            <a:r>
              <a:rPr sz="3600"/>
              <a:t>should that have been apparent?</a:t>
            </a:r>
            <a:endParaRPr sz="3600"/>
          </a:p>
          <a:p>
            <a:pPr lvl="0" marL="533400" indent="-406400">
              <a:defRPr sz="1800"/>
            </a:pPr>
            <a:r>
              <a:rPr sz="3600"/>
              <a:t>Have you undertaken appropriate monitoring/review?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body" idx="1"/>
          </p:nvPr>
        </p:nvSpPr>
        <p:spPr>
          <a:xfrm>
            <a:off x="2610767" y="4262330"/>
            <a:ext cx="9103363" cy="22216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What does it all mean, and what should we be doing?</a:t>
            </a:r>
          </a:p>
        </p:txBody>
      </p:sp>
      <p:sp>
        <p:nvSpPr>
          <p:cNvPr id="215" name="Shape 215"/>
          <p:cNvSpPr/>
          <p:nvPr>
            <p:ph type="title"/>
          </p:nvPr>
        </p:nvSpPr>
        <p:spPr>
          <a:xfrm>
            <a:off x="562540" y="1599635"/>
            <a:ext cx="9394259" cy="2090705"/>
          </a:xfrm>
          <a:prstGeom prst="rect">
            <a:avLst/>
          </a:prstGeom>
        </p:spPr>
        <p:txBody>
          <a:bodyPr/>
          <a:lstStyle>
            <a:lvl1pPr algn="ctr">
              <a:defRPr b="1" sz="38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006666"/>
                </a:solidFill>
              </a:rPr>
              <a:t>Conduct risk and culture: making the changes real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Some suggestions...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664950" y="2009279"/>
            <a:ext cx="11704322" cy="6703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Re-visit the firm’s business model to establish whether it is sustainable based on the level of conduct risk to be taken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Understanding what sustainability means from a conduct perspective</a:t>
            </a:r>
            <a:endParaRPr sz="3800"/>
          </a:p>
          <a:p>
            <a:pPr lvl="0" marL="838200" indent="-838200">
              <a:defRPr sz="1800"/>
            </a:pPr>
            <a:r>
              <a:rPr sz="4400"/>
              <a:t>Ensure that roles are clearly documented and understood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Ensure that those involved think, rather than just following procedures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Some suggestions...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664950" y="1804457"/>
            <a:ext cx="11704322" cy="6703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Ensure that senior management decides on and articulates the firm’s definition, tolerance for, and approach to conduct risk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Design an outcome-based review for assessing whether </a:t>
            </a:r>
            <a:r>
              <a:rPr i="1" sz="4400"/>
              <a:t>cultural</a:t>
            </a:r>
            <a:r>
              <a:rPr sz="4400"/>
              <a:t> standards are commonly met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Create an expectation of peer communication and then escalation where they are not apparently being met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650239" y="2565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Are the interests of customers and market integrity at the heart of how the firm is run?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Conduct risk is not a defined term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The risk of breaching COBS requirements?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Failure to deliver the six TCF outcomes?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Failure to meet the firm’s own standards?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5580696" y="165875"/>
            <a:ext cx="677333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Some suggestions...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664950" y="1599634"/>
            <a:ext cx="11704322" cy="70663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Review internal product approval processes for products created and sourced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Make sure they cover:</a:t>
            </a:r>
            <a:endParaRPr sz="44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Target investor profile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Stress testing the product before release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Disclosing best and worst outcomes and likelihood of each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Reasonableness of proposed marketing campaign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Rigorous review of marketing materials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Some suggestions...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664950" y="1599634"/>
            <a:ext cx="11704322" cy="6703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Re-visit sales/advisory processes to understand: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Incentive structure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Level of training offered or to be offered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Level and nature of monitoring of sales activity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Level of cancellations and reasons therefor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How suitability is considered on both:</a:t>
            </a:r>
            <a:endParaRPr sz="3800"/>
          </a:p>
          <a:p>
            <a:pPr lvl="2" marL="1346200" indent="-431800">
              <a:spcBef>
                <a:spcPts val="500"/>
              </a:spcBef>
              <a:defRPr sz="1800"/>
            </a:pPr>
            <a:r>
              <a:rPr sz="3400"/>
              <a:t>an individual basis, and</a:t>
            </a:r>
            <a:endParaRPr sz="3400"/>
          </a:p>
          <a:p>
            <a:pPr lvl="2" marL="1346200" indent="-431800">
              <a:spcBef>
                <a:spcPts val="500"/>
              </a:spcBef>
              <a:defRPr sz="1800"/>
            </a:pPr>
            <a:r>
              <a:rPr sz="3400"/>
              <a:t>as a component of a portfolio</a:t>
            </a:r>
            <a:endParaRPr sz="3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What constitutes an appropriate sale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Some suggestions...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650239" y="2009279"/>
            <a:ext cx="11704322" cy="6703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Re-visit post-sales/post-investment processes to understand:</a:t>
            </a:r>
            <a:endParaRPr sz="44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Any level of continuing obligation to holders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Testing of clients’ views on their treatment pre- and post-transactions and during service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Effectiveness of communication of complaint and redress procedures to clients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Level of complaints received and causal analysis</a:t>
            </a:r>
            <a:endParaRPr sz="3800"/>
          </a:p>
          <a:p>
            <a:pPr lvl="1" marL="987877" indent="-530677">
              <a:spcBef>
                <a:spcPts val="600"/>
              </a:spcBef>
              <a:defRPr sz="1800"/>
            </a:pPr>
            <a:r>
              <a:rPr sz="3600"/>
              <a:t>Level of complaints unresolved and referred to FOS, by sector/subject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183436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A50021"/>
                </a:solidFill>
              </a:rPr>
              <a:t>Communication to senior management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01040" indent="-701040" defTabSz="1196440">
              <a:defRPr sz="1800"/>
            </a:pPr>
            <a:r>
              <a:rPr sz="4000"/>
              <a:t>Senior management need to understand that the game is changing and they are responsible – and targeted</a:t>
            </a:r>
            <a:endParaRPr sz="4000"/>
          </a:p>
          <a:p>
            <a:pPr lvl="0" marL="701040" indent="-701040" defTabSz="1196440">
              <a:defRPr sz="1800"/>
            </a:pPr>
            <a:r>
              <a:rPr sz="4000"/>
              <a:t>You need to help them to understand:</a:t>
            </a:r>
            <a:endParaRPr sz="4000"/>
          </a:p>
          <a:p>
            <a:pPr lvl="1" marL="917193" indent="-496570" defTabSz="1196440">
              <a:spcBef>
                <a:spcPts val="600"/>
              </a:spcBef>
              <a:defRPr sz="1800"/>
            </a:pPr>
            <a:r>
              <a:rPr sz="3400"/>
              <a:t>FCA focus on the firm’s business model, and its </a:t>
            </a:r>
            <a:r>
              <a:rPr sz="3400" u="sng"/>
              <a:t>sustainability</a:t>
            </a:r>
            <a:endParaRPr sz="3400"/>
          </a:p>
          <a:p>
            <a:pPr lvl="1" marL="917193" indent="-496570" defTabSz="1196440">
              <a:spcBef>
                <a:spcPts val="600"/>
              </a:spcBef>
              <a:defRPr sz="1800"/>
            </a:pPr>
            <a:r>
              <a:rPr sz="3400"/>
              <a:t>More comprehensive, sceptical product approval process requirements (production and distribution)</a:t>
            </a:r>
            <a:endParaRPr sz="3400"/>
          </a:p>
          <a:p>
            <a:pPr lvl="1" marL="917193" indent="-496570" defTabSz="1196440">
              <a:spcBef>
                <a:spcPts val="600"/>
              </a:spcBef>
              <a:defRPr sz="1800"/>
            </a:pPr>
            <a:r>
              <a:rPr sz="3400"/>
              <a:t>Balancing sales incentives</a:t>
            </a:r>
            <a:endParaRPr sz="3400"/>
          </a:p>
          <a:p>
            <a:pPr lvl="1" marL="917193" indent="-496570" defTabSz="1196440">
              <a:spcBef>
                <a:spcPts val="600"/>
              </a:spcBef>
              <a:defRPr sz="1800"/>
            </a:pPr>
            <a:r>
              <a:rPr sz="3400"/>
              <a:t>Dealing properly with clients in the post-inception and </a:t>
            </a:r>
            <a:br>
              <a:rPr sz="3400"/>
            </a:br>
            <a:r>
              <a:rPr sz="3400"/>
              <a:t>post-sales environments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body" idx="1"/>
          </p:nvPr>
        </p:nvSpPr>
        <p:spPr>
          <a:xfrm>
            <a:off x="2610767" y="4262330"/>
            <a:ext cx="9103363" cy="22216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Conclusions?</a:t>
            </a:r>
          </a:p>
        </p:txBody>
      </p:sp>
      <p:sp>
        <p:nvSpPr>
          <p:cNvPr id="236" name="Shape 236"/>
          <p:cNvSpPr/>
          <p:nvPr>
            <p:ph type="title"/>
          </p:nvPr>
        </p:nvSpPr>
        <p:spPr>
          <a:xfrm>
            <a:off x="562540" y="1599635"/>
            <a:ext cx="9394259" cy="2090705"/>
          </a:xfrm>
          <a:prstGeom prst="rect">
            <a:avLst/>
          </a:prstGeom>
        </p:spPr>
        <p:txBody>
          <a:bodyPr/>
          <a:lstStyle>
            <a:lvl1pPr algn="ctr">
              <a:defRPr b="1" sz="38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006666"/>
                </a:solidFill>
              </a:rPr>
              <a:t>Conduct risk and culture: making the changes real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Understanding culture and conduct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You need to understand the culture of your organisation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What motivates the organisation?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How is it observed?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How is it measured?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Does it meet the Board’s expectations at every level within the firm?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Is there frequent and comprehensible communication?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Understanding culture and conduct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38200" indent="-838200">
              <a:defRPr sz="4400"/>
            </a:lvl1pPr>
          </a:lstStyle>
          <a:p>
            <a:pPr lvl="0">
              <a:defRPr sz="1800"/>
            </a:pPr>
            <a:r>
              <a:rPr sz="4400"/>
              <a:t>Is there frequent and comprehensible communication?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9320107" y="8882098"/>
            <a:ext cx="3034454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Understanding culture and conduct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38200" indent="-838200">
              <a:defRPr sz="4400"/>
            </a:lvl1pPr>
          </a:lstStyle>
          <a:p>
            <a:pPr lvl="0">
              <a:defRPr sz="1800"/>
            </a:pPr>
            <a:r>
              <a:rPr sz="4400"/>
              <a:t>Is there frequent and comprehensible communication?</a:t>
            </a:r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xfrm>
            <a:off x="9320107" y="8882098"/>
            <a:ext cx="3034454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4761405" y="288995"/>
            <a:ext cx="7593156" cy="151497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86968">
              <a:defRPr sz="42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68">
                <a:solidFill>
                  <a:srgbClr val="A50021"/>
                </a:solidFill>
              </a:rPr>
              <a:t>Keeping senior management informed and engaged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This is mandatory - they own it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If it isn’t being managed the regulator will come down heavily - on them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Is there a separate Conduct Risk Committee (or a separate agenda within Risk Committee)?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What is the firm’s conduct risk appetite?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What, precisely, do senior management want to know?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What else should they be told?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Conclusion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4400"/>
              <a:t>Some current FCA concerns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Information asymmetries between providers and IFAs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Information asymmetries between providers and users of consumer credit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The growth of personal debt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Use of inside information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Consumer short-termism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4400"/>
              <a:t>Working definition for today</a:t>
            </a:r>
            <a:br>
              <a:rPr sz="4400"/>
            </a:br>
            <a:endParaRPr sz="4400"/>
          </a:p>
          <a:p>
            <a:pPr lvl="0" marL="838200" indent="-838200">
              <a:defRPr sz="1800"/>
            </a:pPr>
            <a:r>
              <a:rPr sz="4400"/>
              <a:t>The risk that that through poor governance, product design, targeting, documentation, advice, sales processes and post-sales care consumers will suffer detriment, be treated unfairly, or market integrity will be harmed</a:t>
            </a:r>
            <a:endParaRPr sz="4400"/>
          </a:p>
          <a:p>
            <a:pPr lvl="0" marL="838200" indent="-838200">
              <a:defRPr sz="1800"/>
            </a:pPr>
            <a:endParaRPr sz="4400"/>
          </a:p>
          <a:p>
            <a:pPr lvl="1" marL="0" indent="228600">
              <a:buSzTx/>
              <a:buNone/>
              <a:defRPr sz="1800"/>
            </a:pPr>
            <a:r>
              <a:rPr sz="4400"/>
              <a:t>“Conduct risk - the risk of everything”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Conclusion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4400"/>
              <a:t>Some current FCA concerns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Consumer inertia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Consumer over-confidence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Difficulties in comparing complex products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Focus on price rather than value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Misdirection in advertising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Difficulties in effecting cultural change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Effect of increasing interest rates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Conclusion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4400"/>
              <a:t>Some current FCA concerns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Asset prices straying from fundamentals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Housing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Equity</a:t>
            </a:r>
            <a:endParaRPr sz="3800"/>
          </a:p>
          <a:p>
            <a:pPr lvl="0" marL="838200" indent="-838200">
              <a:defRPr sz="1800"/>
            </a:pPr>
            <a:r>
              <a:rPr sz="4400"/>
              <a:t>Dependence on technology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Dependence on data security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Pressures from regulatory change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Balance sheets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Distraction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Conclusion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4400"/>
              <a:t>Some current FCA concerns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Focus on high value clients reduces access to others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Cross-subsidisation of products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Firm efficiency as growth meets cost-cutting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Move to low touch, low cost services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…and many more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Conclusion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xfrm>
            <a:off x="650239" y="1803963"/>
            <a:ext cx="11704322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38200" indent="-838200">
              <a:defRPr sz="1800"/>
            </a:pPr>
            <a:r>
              <a:rPr sz="4400"/>
              <a:t>FCA means business and has adopted a radically different approach from FSA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Are clients just sources of revenue?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Why are products bought?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Are there hidden persuaders acting on the client’s decision-making processes?</a:t>
            </a:r>
            <a:endParaRPr sz="4400"/>
          </a:p>
          <a:p>
            <a:pPr lvl="0" marL="838200" indent="-838200">
              <a:defRPr sz="1800"/>
            </a:pPr>
            <a:r>
              <a:rPr sz="4400"/>
              <a:t>Firms that operate on that basis will have a hard time staying in business under the new regime.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784859" y="2004245"/>
            <a:ext cx="11054082" cy="19788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6666"/>
                </a:solidFill>
              </a:rPr>
              <a:t>Thank you for your attention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xfrm>
            <a:off x="2670739" y="4125628"/>
            <a:ext cx="9103364" cy="342638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Nick Gibson</a:t>
            </a:r>
            <a:endParaRPr sz="3400">
              <a:solidFill>
                <a:srgbClr val="8888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Chartered FCSI</a:t>
            </a:r>
            <a:endParaRPr sz="3400">
              <a:solidFill>
                <a:srgbClr val="8888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88888"/>
                </a:solidFill>
              </a:rPr>
              <a:t>Independent consultant</a:t>
            </a:r>
            <a:endParaRPr sz="3400">
              <a:solidFill>
                <a:srgbClr val="8888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888888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400" u="sng">
                <a:solidFill>
                  <a:srgbClr val="888888"/>
                </a:solidFill>
                <a:hlinkClick r:id="rId2" invalidUrl="" action="" tgtFrame="" tooltip="" history="1" highlightClick="0" endSnd="0"/>
              </a:rPr>
              <a:t>nickgibson2016@gmail.com</a:t>
            </a:r>
          </a:p>
        </p:txBody>
      </p:sp>
      <p:sp>
        <p:nvSpPr>
          <p:cNvPr id="271" name="Shape 2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761405" y="390596"/>
            <a:ext cx="7593156" cy="14138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06" name="Shape 106"/>
          <p:cNvSpPr/>
          <p:nvPr/>
        </p:nvSpPr>
        <p:spPr>
          <a:xfrm>
            <a:off x="1484240" y="8461196"/>
            <a:ext cx="4198871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© FCA</a:t>
            </a:r>
          </a:p>
        </p:txBody>
      </p:sp>
      <p:sp>
        <p:nvSpPr>
          <p:cNvPr id="107" name="Shape 107"/>
          <p:cNvSpPr/>
          <p:nvPr/>
        </p:nvSpPr>
        <p:spPr>
          <a:xfrm>
            <a:off x="6449880" y="1750512"/>
            <a:ext cx="5823210" cy="6620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lvl="0" algn="l" defTabSz="914400">
              <a:defRPr sz="1800"/>
            </a:pPr>
            <a:r>
              <a: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recent risk issues</a:t>
            </a:r>
            <a:b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Keeping up with technology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Poor culture and control threatening market integrity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Large back books may result in firms causing detriment to existing clients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Pensions and retirement products may deliver poor outcomes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Poor practices in consumer credit affordability checks lead to unmanageable consumer debt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Unfair contract terms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93888" indent="-493888" algn="l" defTabSz="914400">
              <a:buSzPct val="100000"/>
              <a:buFont typeface="Arial"/>
              <a:buChar char="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Financial crime</a:t>
            </a:r>
          </a:p>
        </p:txBody>
      </p:sp>
      <p:pic>
        <p:nvPicPr>
          <p:cNvPr id="108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27" y="1394813"/>
            <a:ext cx="6106367" cy="679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761405" y="165877"/>
            <a:ext cx="7593156" cy="112652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460127" y="1599635"/>
            <a:ext cx="11982135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Inherent factors</a:t>
            </a: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r>
              <a:rPr sz="4400"/>
              <a:t>Information asymmetries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Consumer doesn’t have all relevant information about product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Consumer doesn’t disclose all relevant information about himself</a:t>
            </a:r>
            <a:br>
              <a:rPr sz="3800"/>
            </a:br>
            <a:endParaRPr sz="3800"/>
          </a:p>
          <a:p>
            <a:pPr lvl="0" marL="838200" indent="-838200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4761405" y="165877"/>
            <a:ext cx="7593156" cy="112652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460127" y="1394812"/>
            <a:ext cx="11982135" cy="690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i="1" sz="4400">
                <a:solidFill>
                  <a:srgbClr val="002060"/>
                </a:solidFill>
              </a:rPr>
              <a:t>Inherent factors</a:t>
            </a: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endParaRPr i="1" sz="4400">
              <a:solidFill>
                <a:srgbClr val="002060"/>
              </a:solidFill>
            </a:endParaRPr>
          </a:p>
          <a:p>
            <a:pPr lvl="0" marL="0" indent="0">
              <a:buSzTx/>
              <a:buNone/>
              <a:defRPr sz="1800"/>
            </a:pPr>
            <a:r>
              <a:rPr sz="4400"/>
              <a:t>Biases, rules of thumb and mental shortcuts</a:t>
            </a:r>
            <a:endParaRPr sz="44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Systematic errors that influence judgments – e.g. inertia, the shock of the new, framing bias</a:t>
            </a:r>
            <a:endParaRPr sz="3800"/>
          </a:p>
          <a:p>
            <a:pPr lvl="1" marL="1060450" indent="-603250">
              <a:spcBef>
                <a:spcPts val="600"/>
              </a:spcBef>
              <a:defRPr sz="1800"/>
            </a:pPr>
            <a:r>
              <a:rPr sz="3800"/>
              <a:t>Mental shortcuts that simplify decisions </a:t>
            </a:r>
            <a:br>
              <a:rPr sz="3800"/>
            </a:br>
            <a:r>
              <a:rPr sz="3800"/>
              <a:t>-e.g. intuition over analysis</a:t>
            </a:r>
            <a:br>
              <a:rPr sz="3800"/>
            </a:br>
            <a:endParaRPr sz="3800"/>
          </a:p>
          <a:p>
            <a:pPr lvl="0" marL="838200" indent="-838200">
              <a:defRPr sz="1800"/>
            </a:pPr>
            <a:r>
              <a:rPr sz="44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4761405" y="390596"/>
            <a:ext cx="7593156" cy="1311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A50021"/>
                </a:solidFill>
              </a:rPr>
              <a:t>What is conduct risk?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664950" y="1497224"/>
            <a:ext cx="11704322" cy="69088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1248459">
              <a:buSzTx/>
              <a:buNone/>
              <a:defRPr sz="1800"/>
            </a:pPr>
            <a:r>
              <a:rPr i="1" sz="4200">
                <a:solidFill>
                  <a:srgbClr val="002060"/>
                </a:solidFill>
              </a:rPr>
              <a:t>Inherent factors</a:t>
            </a:r>
            <a:endParaRPr i="1" sz="4200">
              <a:solidFill>
                <a:srgbClr val="002060"/>
              </a:solidFill>
            </a:endParaRPr>
          </a:p>
          <a:p>
            <a:pPr lvl="0" marL="0" indent="0" defTabSz="1248459">
              <a:buSzTx/>
              <a:buNone/>
              <a:defRPr sz="1800"/>
            </a:pPr>
            <a:endParaRPr i="1" sz="4200"/>
          </a:p>
          <a:p>
            <a:pPr lvl="0" marL="0" indent="0" defTabSz="1248459">
              <a:buSzTx/>
              <a:buNone/>
              <a:defRPr sz="1800"/>
            </a:pPr>
            <a:r>
              <a:rPr sz="4200"/>
              <a:t>Growing importance of financial capability </a:t>
            </a:r>
            <a:endParaRPr sz="4200"/>
          </a:p>
          <a:p>
            <a:pPr lvl="1" marL="987550" indent="-548639" defTabSz="1248459">
              <a:spcBef>
                <a:spcPts val="600"/>
              </a:spcBef>
              <a:defRPr sz="1800"/>
            </a:pPr>
            <a:r>
              <a:rPr sz="3600"/>
              <a:t>Consumer’s lack of confidence</a:t>
            </a:r>
            <a:endParaRPr sz="3600"/>
          </a:p>
          <a:p>
            <a:pPr lvl="1" marL="987550" indent="-548639" defTabSz="1248459">
              <a:spcBef>
                <a:spcPts val="600"/>
              </a:spcBef>
              <a:defRPr sz="1800"/>
            </a:pPr>
            <a:r>
              <a:rPr sz="3600"/>
              <a:t>Lack of skills or knowledge – leading to flawed judgments</a:t>
            </a:r>
            <a:endParaRPr sz="3600"/>
          </a:p>
          <a:p>
            <a:pPr lvl="1" marL="987550" indent="-548639" defTabSz="1248459">
              <a:spcBef>
                <a:spcPts val="600"/>
              </a:spcBef>
              <a:defRPr sz="1800"/>
            </a:pPr>
            <a:r>
              <a:rPr sz="3600"/>
              <a:t>Lack of available financial resource</a:t>
            </a:r>
            <a:endParaRPr sz="3600"/>
          </a:p>
          <a:p>
            <a:pPr lvl="1" marL="987550" indent="-548639" defTabSz="1248459">
              <a:spcBef>
                <a:spcPts val="600"/>
              </a:spcBef>
              <a:defRPr sz="1800"/>
            </a:pPr>
            <a:r>
              <a:rPr sz="3600"/>
              <a:t>Social or family environment</a:t>
            </a:r>
            <a:endParaRPr sz="3600"/>
          </a:p>
          <a:p>
            <a:pPr lvl="1" marL="987550" indent="-548639" defTabSz="1248459">
              <a:spcBef>
                <a:spcPts val="600"/>
              </a:spcBef>
              <a:defRPr sz="1800"/>
            </a:pPr>
            <a:r>
              <a:rPr sz="3600"/>
              <a:t>Lack of motivation – e.g. pension provision at younger age</a:t>
            </a:r>
            <a:endParaRPr sz="3600"/>
          </a:p>
          <a:p>
            <a:pPr lvl="0" marL="768096" indent="-768096" defTabSz="1248459">
              <a:defRPr sz="1800"/>
            </a:pPr>
            <a:r>
              <a:rPr sz="4200"/>
              <a:t>What are the implications?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