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65" r:id="rId3"/>
    <p:sldId id="258" r:id="rId4"/>
    <p:sldId id="259" r:id="rId5"/>
    <p:sldId id="263" r:id="rId6"/>
    <p:sldId id="262" r:id="rId7"/>
    <p:sldId id="260" r:id="rId8"/>
    <p:sldId id="261"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eredith" initials="MM" lastIdx="2" clrIdx="0">
    <p:extLst>
      <p:ext uri="{19B8F6BF-5375-455C-9EA6-DF929625EA0E}">
        <p15:presenceInfo xmlns:p15="http://schemas.microsoft.com/office/powerpoint/2012/main" userId="S-1-5-21-2289956945-4140751231-1016690067-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1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01BC6-C8C0-481D-94BD-9C8EEABCF042}" type="datetimeFigureOut">
              <a:rPr lang="en-GB" smtClean="0"/>
              <a:t>11/06/2018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D7257-DCAA-4055-A8BB-DE7AC6E4643F}" type="slidenum">
              <a:rPr lang="en-GB" smtClean="0"/>
              <a:t>‹#›</a:t>
            </a:fld>
            <a:endParaRPr lang="en-GB"/>
          </a:p>
        </p:txBody>
      </p:sp>
    </p:spTree>
    <p:extLst>
      <p:ext uri="{BB962C8B-B14F-4D97-AF65-F5344CB8AC3E}">
        <p14:creationId xmlns:p14="http://schemas.microsoft.com/office/powerpoint/2010/main" val="13423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BD7257-DCAA-4055-A8BB-DE7AC6E4643F}" type="slidenum">
              <a:rPr lang="en-GB" smtClean="0"/>
              <a:t>3</a:t>
            </a:fld>
            <a:endParaRPr lang="en-GB"/>
          </a:p>
        </p:txBody>
      </p:sp>
    </p:spTree>
    <p:extLst>
      <p:ext uri="{BB962C8B-B14F-4D97-AF65-F5344CB8AC3E}">
        <p14:creationId xmlns:p14="http://schemas.microsoft.com/office/powerpoint/2010/main" val="54108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1A34193-75FB-714D-A1ED-346B2C9D75EB}"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263949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1A34193-75FB-714D-A1ED-346B2C9D75EB}"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41025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1A34193-75FB-714D-A1ED-346B2C9D75EB}"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272234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1A34193-75FB-714D-A1ED-346B2C9D75EB}"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299185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4193-75FB-714D-A1ED-346B2C9D75EB}"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3224307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1A34193-75FB-714D-A1ED-346B2C9D75EB}"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91213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1A34193-75FB-714D-A1ED-346B2C9D75EB}"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36798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1A34193-75FB-714D-A1ED-346B2C9D75EB}"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323107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4193-75FB-714D-A1ED-346B2C9D75EB}"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352849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34193-75FB-714D-A1ED-346B2C9D75EB}"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23765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1A34193-75FB-714D-A1ED-346B2C9D75EB}"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1424E-AF08-624F-BBFE-233C43DDBA85}" type="slidenum">
              <a:rPr lang="en-US" smtClean="0"/>
              <a:t>‹#›</a:t>
            </a:fld>
            <a:endParaRPr lang="en-US"/>
          </a:p>
        </p:txBody>
      </p:sp>
    </p:spTree>
    <p:extLst>
      <p:ext uri="{BB962C8B-B14F-4D97-AF65-F5344CB8AC3E}">
        <p14:creationId xmlns:p14="http://schemas.microsoft.com/office/powerpoint/2010/main" val="63945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34193-75FB-714D-A1ED-346B2C9D75EB}" type="datetimeFigureOut">
              <a:rPr lang="en-US" smtClean="0"/>
              <a:t>6/11/2018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1424E-AF08-624F-BBFE-233C43DDBA85}" type="slidenum">
              <a:rPr lang="en-US" smtClean="0"/>
              <a:t>‹#›</a:t>
            </a:fld>
            <a:endParaRPr lang="en-US"/>
          </a:p>
        </p:txBody>
      </p:sp>
    </p:spTree>
    <p:extLst>
      <p:ext uri="{BB962C8B-B14F-4D97-AF65-F5344CB8AC3E}">
        <p14:creationId xmlns:p14="http://schemas.microsoft.com/office/powerpoint/2010/main" val="120183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1C35-CD5D-4405-A174-1F775C3FDEB1}"/>
              </a:ext>
            </a:extLst>
          </p:cNvPr>
          <p:cNvSpPr>
            <a:spLocks noGrp="1"/>
          </p:cNvSpPr>
          <p:nvPr>
            <p:ph type="title"/>
          </p:nvPr>
        </p:nvSpPr>
        <p:spPr>
          <a:xfrm>
            <a:off x="457200" y="1906491"/>
            <a:ext cx="8229600" cy="1143000"/>
          </a:xfrm>
        </p:spPr>
        <p:txBody>
          <a:bodyPr>
            <a:normAutofit fontScale="90000"/>
          </a:bodyPr>
          <a:lstStyle/>
          <a:p>
            <a:r>
              <a:rPr lang="en-GB" sz="4900" dirty="0">
                <a:latin typeface="Palatino Linotype" panose="02040502050505030304" pitchFamily="18" charset="0"/>
              </a:rPr>
              <a:t>Working Relationships Between Financial Planners and Paraplanners – Overcoming Differences</a:t>
            </a:r>
            <a:r>
              <a:rPr lang="en-GB" sz="4900" dirty="0"/>
              <a:t> o</a:t>
            </a:r>
            <a:r>
              <a:rPr lang="en-GB" sz="4900" dirty="0">
                <a:latin typeface="Palatino Linotype" panose="02040502050505030304" pitchFamily="18" charset="0"/>
              </a:rPr>
              <a:t>f Opinion</a:t>
            </a:r>
            <a:br>
              <a:rPr lang="en-GB" dirty="0">
                <a:latin typeface="Palatino Linotype" panose="02040502050505030304" pitchFamily="18" charset="0"/>
              </a:rPr>
            </a:br>
            <a:endParaRPr lang="en-GB" dirty="0">
              <a:latin typeface="Palatino Linotype" panose="02040502050505030304" pitchFamily="18" charset="0"/>
            </a:endParaRPr>
          </a:p>
        </p:txBody>
      </p:sp>
      <p:sp>
        <p:nvSpPr>
          <p:cNvPr id="4" name="TextBox 3">
            <a:extLst>
              <a:ext uri="{FF2B5EF4-FFF2-40B4-BE49-F238E27FC236}">
                <a16:creationId xmlns:a16="http://schemas.microsoft.com/office/drawing/2014/main" id="{BCD013F5-F8CB-4AD3-BDCD-727795AF58DC}"/>
              </a:ext>
            </a:extLst>
          </p:cNvPr>
          <p:cNvSpPr txBox="1"/>
          <p:nvPr/>
        </p:nvSpPr>
        <p:spPr>
          <a:xfrm>
            <a:off x="1934307" y="4051495"/>
            <a:ext cx="5275385" cy="646331"/>
          </a:xfrm>
          <a:prstGeom prst="rect">
            <a:avLst/>
          </a:prstGeom>
          <a:noFill/>
        </p:spPr>
        <p:txBody>
          <a:bodyPr wrap="square" rtlCol="0">
            <a:spAutoFit/>
          </a:bodyPr>
          <a:lstStyle/>
          <a:p>
            <a:pPr algn="ctr"/>
            <a:r>
              <a:rPr lang="en-GB" dirty="0">
                <a:latin typeface="Palatino Linotype" panose="02040502050505030304" pitchFamily="18" charset="0"/>
              </a:rPr>
              <a:t>Michelle Meredith &amp; Martin Ruskin</a:t>
            </a:r>
          </a:p>
          <a:p>
            <a:pPr algn="ctr"/>
            <a:r>
              <a:rPr lang="en-GB" dirty="0">
                <a:latin typeface="Palatino Linotype" panose="02040502050505030304" pitchFamily="18" charset="0"/>
              </a:rPr>
              <a:t>Paradigm Norton Financial Planning</a:t>
            </a:r>
          </a:p>
        </p:txBody>
      </p:sp>
    </p:spTree>
    <p:extLst>
      <p:ext uri="{BB962C8B-B14F-4D97-AF65-F5344CB8AC3E}">
        <p14:creationId xmlns:p14="http://schemas.microsoft.com/office/powerpoint/2010/main" val="47477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0E11-CA77-470F-8743-C9F72AEF19BE}"/>
              </a:ext>
            </a:extLst>
          </p:cNvPr>
          <p:cNvSpPr>
            <a:spLocks noGrp="1"/>
          </p:cNvSpPr>
          <p:nvPr>
            <p:ph type="title"/>
          </p:nvPr>
        </p:nvSpPr>
        <p:spPr>
          <a:xfrm>
            <a:off x="485336" y="1772529"/>
            <a:ext cx="8229600" cy="1952211"/>
          </a:xfrm>
        </p:spPr>
        <p:txBody>
          <a:bodyPr>
            <a:normAutofit/>
          </a:bodyPr>
          <a:lstStyle/>
          <a:p>
            <a:r>
              <a:rPr lang="en-GB" sz="6600" dirty="0">
                <a:latin typeface="Palatino Linotype" panose="02040502050505030304" pitchFamily="18" charset="0"/>
              </a:rPr>
              <a:t>Hello! </a:t>
            </a:r>
          </a:p>
        </p:txBody>
      </p:sp>
    </p:spTree>
    <p:extLst>
      <p:ext uri="{BB962C8B-B14F-4D97-AF65-F5344CB8AC3E}">
        <p14:creationId xmlns:p14="http://schemas.microsoft.com/office/powerpoint/2010/main" val="249970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552B-C287-400B-9407-B1753578AFF6}"/>
              </a:ext>
            </a:extLst>
          </p:cNvPr>
          <p:cNvSpPr>
            <a:spLocks noGrp="1"/>
          </p:cNvSpPr>
          <p:nvPr>
            <p:ph type="title"/>
          </p:nvPr>
        </p:nvSpPr>
        <p:spPr>
          <a:xfrm>
            <a:off x="457200" y="274638"/>
            <a:ext cx="8229600" cy="1143000"/>
          </a:xfrm>
        </p:spPr>
        <p:txBody>
          <a:bodyPr/>
          <a:lstStyle/>
          <a:p>
            <a:r>
              <a:rPr lang="en-GB" dirty="0">
                <a:latin typeface="Palatino Linotype" panose="02040502050505030304" pitchFamily="18" charset="0"/>
              </a:rPr>
              <a:t>Paradigm Norton </a:t>
            </a:r>
          </a:p>
        </p:txBody>
      </p:sp>
      <p:sp>
        <p:nvSpPr>
          <p:cNvPr id="3" name="Content Placeholder 2">
            <a:extLst>
              <a:ext uri="{FF2B5EF4-FFF2-40B4-BE49-F238E27FC236}">
                <a16:creationId xmlns:a16="http://schemas.microsoft.com/office/drawing/2014/main" id="{4E3147BC-6474-4EDB-8313-D65553798004}"/>
              </a:ext>
            </a:extLst>
          </p:cNvPr>
          <p:cNvSpPr>
            <a:spLocks noGrp="1"/>
          </p:cNvSpPr>
          <p:nvPr>
            <p:ph idx="1"/>
          </p:nvPr>
        </p:nvSpPr>
        <p:spPr/>
        <p:txBody>
          <a:bodyPr/>
          <a:lstStyle/>
          <a:p>
            <a:r>
              <a:rPr lang="en-GB" dirty="0">
                <a:latin typeface="Palatino Linotype" panose="02040502050505030304" pitchFamily="18" charset="0"/>
              </a:rPr>
              <a:t>Paradigm Norton is a multi award winning financial planning firm </a:t>
            </a:r>
          </a:p>
          <a:p>
            <a:r>
              <a:rPr lang="en-GB" dirty="0">
                <a:latin typeface="Palatino Linotype" panose="02040502050505030304" pitchFamily="18" charset="0"/>
              </a:rPr>
              <a:t>Based in Bristol, London and Torquay </a:t>
            </a:r>
          </a:p>
          <a:p>
            <a:r>
              <a:rPr lang="en-GB" dirty="0">
                <a:latin typeface="Palatino Linotype" panose="02040502050505030304" pitchFamily="18" charset="0"/>
              </a:rPr>
              <a:t>Team Based Approach</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52670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CE71-7782-4EF8-9BBD-A8D39FB58A4E}"/>
              </a:ext>
            </a:extLst>
          </p:cNvPr>
          <p:cNvSpPr>
            <a:spLocks noGrp="1"/>
          </p:cNvSpPr>
          <p:nvPr>
            <p:ph type="title"/>
          </p:nvPr>
        </p:nvSpPr>
        <p:spPr/>
        <p:txBody>
          <a:bodyPr>
            <a:normAutofit fontScale="90000"/>
          </a:bodyPr>
          <a:lstStyle/>
          <a:p>
            <a:r>
              <a:rPr lang="en-GB" dirty="0">
                <a:latin typeface="Palatino Linotype" panose="02040502050505030304" pitchFamily="18" charset="0"/>
              </a:rPr>
              <a:t>Our collective wisdom – the good…</a:t>
            </a:r>
          </a:p>
        </p:txBody>
      </p:sp>
      <p:sp>
        <p:nvSpPr>
          <p:cNvPr id="3" name="Content Placeholder 2">
            <a:extLst>
              <a:ext uri="{FF2B5EF4-FFF2-40B4-BE49-F238E27FC236}">
                <a16:creationId xmlns:a16="http://schemas.microsoft.com/office/drawing/2014/main" id="{E5A5F619-C38C-468E-B3B8-3C45B6A3164A}"/>
              </a:ext>
            </a:extLst>
          </p:cNvPr>
          <p:cNvSpPr>
            <a:spLocks noGrp="1"/>
          </p:cNvSpPr>
          <p:nvPr>
            <p:ph idx="1"/>
          </p:nvPr>
        </p:nvSpPr>
        <p:spPr>
          <a:xfrm>
            <a:off x="457200" y="1417639"/>
            <a:ext cx="7899009" cy="4139100"/>
          </a:xfrm>
        </p:spPr>
        <p:txBody>
          <a:bodyPr>
            <a:normAutofit fontScale="92500" lnSpcReduction="10000"/>
          </a:bodyPr>
          <a:lstStyle/>
          <a:p>
            <a:r>
              <a:rPr lang="en-GB" dirty="0">
                <a:latin typeface="Palatino Linotype" panose="02040502050505030304" pitchFamily="18" charset="0"/>
              </a:rPr>
              <a:t>Communicate, communicate, communicate </a:t>
            </a:r>
          </a:p>
          <a:p>
            <a:r>
              <a:rPr lang="en-GB" dirty="0">
                <a:latin typeface="Palatino Linotype" panose="02040502050505030304" pitchFamily="18" charset="0"/>
              </a:rPr>
              <a:t>Be an active listener</a:t>
            </a:r>
          </a:p>
          <a:p>
            <a:r>
              <a:rPr lang="en-GB" dirty="0">
                <a:latin typeface="Palatino Linotype" panose="02040502050505030304" pitchFamily="18" charset="0"/>
              </a:rPr>
              <a:t>Leave your ego at the door</a:t>
            </a:r>
          </a:p>
          <a:p>
            <a:r>
              <a:rPr lang="en-GB" dirty="0">
                <a:latin typeface="Palatino Linotype" panose="02040502050505030304" pitchFamily="18" charset="0"/>
              </a:rPr>
              <a:t>Recognise your value and expertise</a:t>
            </a:r>
          </a:p>
          <a:p>
            <a:r>
              <a:rPr lang="en-GB" dirty="0">
                <a:latin typeface="Palatino Linotype" panose="02040502050505030304" pitchFamily="18" charset="0"/>
              </a:rPr>
              <a:t>You must be able to challenge </a:t>
            </a:r>
          </a:p>
          <a:p>
            <a:r>
              <a:rPr lang="en-GB" dirty="0">
                <a:latin typeface="Palatino Linotype" panose="02040502050505030304" pitchFamily="18" charset="0"/>
              </a:rPr>
              <a:t>Embrace the team approach</a:t>
            </a:r>
          </a:p>
          <a:p>
            <a:r>
              <a:rPr lang="en-GB" dirty="0">
                <a:latin typeface="Palatino Linotype" panose="02040502050505030304" pitchFamily="18" charset="0"/>
              </a:rPr>
              <a:t>Take responsibility as it is offered</a:t>
            </a:r>
          </a:p>
          <a:p>
            <a:r>
              <a:rPr lang="en-GB" dirty="0">
                <a:latin typeface="Palatino Linotype" panose="02040502050505030304" pitchFamily="18" charset="0"/>
              </a:rPr>
              <a:t>Respect personality differences</a:t>
            </a:r>
          </a:p>
          <a:p>
            <a:endParaRPr lang="en-GB" dirty="0">
              <a:latin typeface="Palatino Linotype" panose="02040502050505030304" pitchFamily="18" charset="0"/>
            </a:endParaRPr>
          </a:p>
          <a:p>
            <a:endParaRPr lang="en-GB" dirty="0">
              <a:latin typeface="Palatino Linotype" panose="02040502050505030304" pitchFamily="18" charset="0"/>
            </a:endParaRPr>
          </a:p>
          <a:p>
            <a:endParaRPr lang="en-GB" dirty="0">
              <a:latin typeface="Palatino Linotype" panose="02040502050505030304" pitchFamily="18" charset="0"/>
            </a:endParaRPr>
          </a:p>
          <a:p>
            <a:endParaRPr lang="en-GB" dirty="0">
              <a:latin typeface="Palatino Linotype" panose="02040502050505030304" pitchFamily="18" charset="0"/>
            </a:endParaRPr>
          </a:p>
        </p:txBody>
      </p:sp>
    </p:spTree>
    <p:extLst>
      <p:ext uri="{BB962C8B-B14F-4D97-AF65-F5344CB8AC3E}">
        <p14:creationId xmlns:p14="http://schemas.microsoft.com/office/powerpoint/2010/main" val="26546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rsonality colour wheel">
            <a:extLst>
              <a:ext uri="{FF2B5EF4-FFF2-40B4-BE49-F238E27FC236}">
                <a16:creationId xmlns:a16="http://schemas.microsoft.com/office/drawing/2014/main" id="{17DCB763-D9BB-4F91-A92B-8F797A31E6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1294" y="1316521"/>
            <a:ext cx="6245990" cy="39557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21D85A-D3E6-49D4-8BE4-8B7898A9A84A}"/>
              </a:ext>
            </a:extLst>
          </p:cNvPr>
          <p:cNvSpPr/>
          <p:nvPr/>
        </p:nvSpPr>
        <p:spPr>
          <a:xfrm>
            <a:off x="6324460" y="5272315"/>
            <a:ext cx="2445648" cy="276999"/>
          </a:xfrm>
          <a:prstGeom prst="rect">
            <a:avLst/>
          </a:prstGeom>
        </p:spPr>
        <p:txBody>
          <a:bodyPr wrap="square">
            <a:spAutoFit/>
          </a:bodyPr>
          <a:lstStyle/>
          <a:p>
            <a:r>
              <a:rPr lang="en-GB" sz="1200" dirty="0"/>
              <a:t>Source: http://scottschwefel.com</a:t>
            </a:r>
          </a:p>
        </p:txBody>
      </p:sp>
      <p:sp>
        <p:nvSpPr>
          <p:cNvPr id="6" name="TextBox 5">
            <a:extLst>
              <a:ext uri="{FF2B5EF4-FFF2-40B4-BE49-F238E27FC236}">
                <a16:creationId xmlns:a16="http://schemas.microsoft.com/office/drawing/2014/main" id="{93ACD9C7-ADC8-449D-AE37-CE2DD76409A6}"/>
              </a:ext>
            </a:extLst>
          </p:cNvPr>
          <p:cNvSpPr txBox="1"/>
          <p:nvPr/>
        </p:nvSpPr>
        <p:spPr>
          <a:xfrm>
            <a:off x="956603" y="482882"/>
            <a:ext cx="6935372" cy="584775"/>
          </a:xfrm>
          <a:prstGeom prst="rect">
            <a:avLst/>
          </a:prstGeom>
          <a:noFill/>
        </p:spPr>
        <p:txBody>
          <a:bodyPr wrap="square" rtlCol="0">
            <a:spAutoFit/>
          </a:bodyPr>
          <a:lstStyle/>
          <a:p>
            <a:r>
              <a:rPr lang="en-GB" sz="3200" dirty="0">
                <a:latin typeface="Palatino Linotype" panose="02040502050505030304" pitchFamily="18" charset="0"/>
              </a:rPr>
              <a:t>How is your Emotional Intelligence? </a:t>
            </a:r>
          </a:p>
        </p:txBody>
      </p:sp>
    </p:spTree>
    <p:extLst>
      <p:ext uri="{BB962C8B-B14F-4D97-AF65-F5344CB8AC3E}">
        <p14:creationId xmlns:p14="http://schemas.microsoft.com/office/powerpoint/2010/main" val="289604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5074D-5E92-4DC2-AF8F-4AD06E3641AB}"/>
              </a:ext>
            </a:extLst>
          </p:cNvPr>
          <p:cNvSpPr>
            <a:spLocks noGrp="1"/>
          </p:cNvSpPr>
          <p:nvPr>
            <p:ph idx="1"/>
          </p:nvPr>
        </p:nvSpPr>
        <p:spPr>
          <a:xfrm>
            <a:off x="457200" y="1600200"/>
            <a:ext cx="8229600" cy="4525963"/>
          </a:xfrm>
        </p:spPr>
        <p:txBody>
          <a:bodyPr/>
          <a:lstStyle/>
          <a:p>
            <a:pPr marL="0" indent="0" algn="r" fontAlgn="base">
              <a:buNone/>
            </a:pPr>
            <a:r>
              <a:rPr lang="en-GB" dirty="0">
                <a:latin typeface="Palatino Linotype" panose="02040502050505030304" pitchFamily="18" charset="0"/>
              </a:rPr>
              <a:t>“Trust is the glue of life. It's the most essential ingredient in effective communication. It's the foundational principle that holds all relationships”.</a:t>
            </a:r>
          </a:p>
          <a:p>
            <a:pPr marL="0" indent="0" algn="r" fontAlgn="base">
              <a:buNone/>
            </a:pPr>
            <a:r>
              <a:rPr lang="en-GB" b="1" dirty="0">
                <a:latin typeface="Palatino Linotype" panose="02040502050505030304" pitchFamily="18" charset="0"/>
              </a:rPr>
              <a:t>Stephen Covey</a:t>
            </a:r>
            <a:endParaRPr lang="en-GB" dirty="0">
              <a:latin typeface="Palatino Linotype" panose="02040502050505030304" pitchFamily="18" charset="0"/>
            </a:endParaRPr>
          </a:p>
          <a:p>
            <a:endParaRPr lang="en-GB" dirty="0"/>
          </a:p>
        </p:txBody>
      </p:sp>
    </p:spTree>
    <p:extLst>
      <p:ext uri="{BB962C8B-B14F-4D97-AF65-F5344CB8AC3E}">
        <p14:creationId xmlns:p14="http://schemas.microsoft.com/office/powerpoint/2010/main" val="403937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2212-8280-4E63-AE9B-7AE0FA3A4D44}"/>
              </a:ext>
            </a:extLst>
          </p:cNvPr>
          <p:cNvSpPr>
            <a:spLocks noGrp="1"/>
          </p:cNvSpPr>
          <p:nvPr>
            <p:ph type="title"/>
          </p:nvPr>
        </p:nvSpPr>
        <p:spPr/>
        <p:txBody>
          <a:bodyPr/>
          <a:lstStyle/>
          <a:p>
            <a:r>
              <a:rPr lang="en-GB" dirty="0">
                <a:latin typeface="Palatino Linotype" panose="02040502050505030304" pitchFamily="18" charset="0"/>
              </a:rPr>
              <a:t>The Bad…</a:t>
            </a:r>
          </a:p>
        </p:txBody>
      </p:sp>
      <p:sp>
        <p:nvSpPr>
          <p:cNvPr id="3" name="Content Placeholder 2">
            <a:extLst>
              <a:ext uri="{FF2B5EF4-FFF2-40B4-BE49-F238E27FC236}">
                <a16:creationId xmlns:a16="http://schemas.microsoft.com/office/drawing/2014/main" id="{DF556DFC-E134-460E-AA60-BB5C9FF25784}"/>
              </a:ext>
            </a:extLst>
          </p:cNvPr>
          <p:cNvSpPr>
            <a:spLocks noGrp="1"/>
          </p:cNvSpPr>
          <p:nvPr>
            <p:ph idx="1"/>
          </p:nvPr>
        </p:nvSpPr>
        <p:spPr/>
        <p:txBody>
          <a:bodyPr/>
          <a:lstStyle/>
          <a:p>
            <a:r>
              <a:rPr lang="en-GB" dirty="0">
                <a:latin typeface="Palatino Linotype" panose="02040502050505030304" pitchFamily="18" charset="0"/>
              </a:rPr>
              <a:t>Blurred lines </a:t>
            </a:r>
          </a:p>
          <a:p>
            <a:r>
              <a:rPr lang="en-GB" dirty="0">
                <a:latin typeface="Palatino Linotype" panose="02040502050505030304" pitchFamily="18" charset="0"/>
              </a:rPr>
              <a:t>No space to create </a:t>
            </a:r>
          </a:p>
          <a:p>
            <a:r>
              <a:rPr lang="en-GB" dirty="0">
                <a:latin typeface="Palatino Linotype" panose="02040502050505030304" pitchFamily="18" charset="0"/>
              </a:rPr>
              <a:t>The curse of the </a:t>
            </a:r>
            <a:r>
              <a:rPr lang="en-GB" dirty="0" err="1">
                <a:latin typeface="Palatino Linotype" panose="02040502050505030304" pitchFamily="18" charset="0"/>
              </a:rPr>
              <a:t>factfind</a:t>
            </a:r>
            <a:endParaRPr lang="en-GB" dirty="0">
              <a:latin typeface="Palatino Linotype" panose="02040502050505030304" pitchFamily="18" charset="0"/>
            </a:endParaRPr>
          </a:p>
          <a:p>
            <a:r>
              <a:rPr lang="en-GB" dirty="0">
                <a:latin typeface="Palatino Linotype" panose="02040502050505030304" pitchFamily="18" charset="0"/>
              </a:rPr>
              <a:t>Lack of chemistry  </a:t>
            </a:r>
          </a:p>
          <a:p>
            <a:r>
              <a:rPr lang="en-GB" dirty="0">
                <a:latin typeface="Palatino Linotype" panose="02040502050505030304" pitchFamily="18" charset="0"/>
              </a:rPr>
              <a:t>Respect cuts both ways </a:t>
            </a:r>
          </a:p>
          <a:p>
            <a:r>
              <a:rPr lang="en-GB" dirty="0" err="1">
                <a:latin typeface="Palatino Linotype" panose="02040502050505030304" pitchFamily="18" charset="0"/>
              </a:rPr>
              <a:t>Mis</a:t>
            </a:r>
            <a:r>
              <a:rPr lang="en-GB" dirty="0">
                <a:latin typeface="Palatino Linotype" panose="02040502050505030304" pitchFamily="18" charset="0"/>
              </a:rPr>
              <a:t>-matched </a:t>
            </a:r>
          </a:p>
          <a:p>
            <a:endParaRPr lang="en-GB" dirty="0"/>
          </a:p>
          <a:p>
            <a:endParaRPr lang="en-GB" dirty="0"/>
          </a:p>
        </p:txBody>
      </p:sp>
    </p:spTree>
    <p:extLst>
      <p:ext uri="{BB962C8B-B14F-4D97-AF65-F5344CB8AC3E}">
        <p14:creationId xmlns:p14="http://schemas.microsoft.com/office/powerpoint/2010/main" val="12293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1762-3C49-40D0-A74B-A505FB691B02}"/>
              </a:ext>
            </a:extLst>
          </p:cNvPr>
          <p:cNvSpPr>
            <a:spLocks noGrp="1"/>
          </p:cNvSpPr>
          <p:nvPr>
            <p:ph type="title"/>
          </p:nvPr>
        </p:nvSpPr>
        <p:spPr>
          <a:xfrm>
            <a:off x="288388" y="2215980"/>
            <a:ext cx="8229600" cy="1143000"/>
          </a:xfrm>
        </p:spPr>
        <p:txBody>
          <a:bodyPr/>
          <a:lstStyle/>
          <a:p>
            <a:r>
              <a:rPr lang="en-GB" dirty="0">
                <a:latin typeface="Palatino Linotype" panose="02040502050505030304" pitchFamily="18" charset="0"/>
              </a:rPr>
              <a:t>And the ugly? </a:t>
            </a:r>
          </a:p>
        </p:txBody>
      </p:sp>
    </p:spTree>
    <p:extLst>
      <p:ext uri="{BB962C8B-B14F-4D97-AF65-F5344CB8AC3E}">
        <p14:creationId xmlns:p14="http://schemas.microsoft.com/office/powerpoint/2010/main" val="310881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E41D9-85CD-4A44-8904-BBE37C25C74D}"/>
              </a:ext>
            </a:extLst>
          </p:cNvPr>
          <p:cNvSpPr>
            <a:spLocks noGrp="1"/>
          </p:cNvSpPr>
          <p:nvPr>
            <p:ph idx="1"/>
          </p:nvPr>
        </p:nvSpPr>
        <p:spPr>
          <a:xfrm>
            <a:off x="457200" y="3514205"/>
            <a:ext cx="8229600" cy="1276003"/>
          </a:xfrm>
        </p:spPr>
        <p:txBody>
          <a:bodyPr/>
          <a:lstStyle/>
          <a:p>
            <a:pPr marL="0" indent="0">
              <a:buNone/>
            </a:pPr>
            <a:r>
              <a:rPr lang="en-GB" sz="1800" dirty="0">
                <a:latin typeface="Palatino Linotype" panose="02040502050505030304" pitchFamily="18" charset="0"/>
              </a:rPr>
              <a:t>The content of this presentation is intended to be generic and does not constitute any form of specific advice, recommendation or arrangement by Paradigm Norton Financial Planning Ltd. Paradigm Norton Financial Planning is authorised and regulated by the Financial Conduct Authority.</a:t>
            </a:r>
          </a:p>
          <a:p>
            <a:pPr marL="0" indent="0">
              <a:buNone/>
            </a:pPr>
            <a:endParaRPr lang="en-GB" dirty="0"/>
          </a:p>
        </p:txBody>
      </p:sp>
      <p:sp>
        <p:nvSpPr>
          <p:cNvPr id="4" name="TextBox 3">
            <a:extLst>
              <a:ext uri="{FF2B5EF4-FFF2-40B4-BE49-F238E27FC236}">
                <a16:creationId xmlns:a16="http://schemas.microsoft.com/office/drawing/2014/main" id="{8F000A28-9254-4E6A-9E7F-DBA435852967}"/>
              </a:ext>
            </a:extLst>
          </p:cNvPr>
          <p:cNvSpPr txBox="1"/>
          <p:nvPr/>
        </p:nvSpPr>
        <p:spPr>
          <a:xfrm>
            <a:off x="7331825" y="5176012"/>
            <a:ext cx="1479666" cy="276999"/>
          </a:xfrm>
          <a:prstGeom prst="rect">
            <a:avLst/>
          </a:prstGeom>
          <a:noFill/>
        </p:spPr>
        <p:txBody>
          <a:bodyPr wrap="square" rtlCol="0">
            <a:spAutoFit/>
          </a:bodyPr>
          <a:lstStyle/>
          <a:p>
            <a:r>
              <a:rPr lang="en-GB" sz="1200" dirty="0">
                <a:latin typeface="Palatino Linotype" panose="02040502050505030304" pitchFamily="18" charset="0"/>
              </a:rPr>
              <a:t>RMT 207/06.18/LH</a:t>
            </a:r>
          </a:p>
        </p:txBody>
      </p:sp>
    </p:spTree>
    <p:extLst>
      <p:ext uri="{BB962C8B-B14F-4D97-AF65-F5344CB8AC3E}">
        <p14:creationId xmlns:p14="http://schemas.microsoft.com/office/powerpoint/2010/main" val="258519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193</Words>
  <Application>Microsoft Office PowerPoint</Application>
  <PresentationFormat>On-screen Show (4:3)</PresentationFormat>
  <Paragraphs>35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Palatino Linotype</vt:lpstr>
      <vt:lpstr>Office Theme</vt:lpstr>
      <vt:lpstr>Working Relationships Between Financial Planners and Paraplanners – Overcoming Differences of Opinion </vt:lpstr>
      <vt:lpstr>Hello! </vt:lpstr>
      <vt:lpstr>Paradigm Norton </vt:lpstr>
      <vt:lpstr>Our collective wisdom – the good…</vt:lpstr>
      <vt:lpstr>PowerPoint Presentation</vt:lpstr>
      <vt:lpstr>PowerPoint Presentation</vt:lpstr>
      <vt:lpstr>The Bad…</vt:lpstr>
      <vt:lpstr>And the ugly? </vt:lpstr>
      <vt:lpstr>PowerPoint Presentation</vt:lpstr>
    </vt:vector>
  </TitlesOfParts>
  <Company>Juice Electrical &amp; Solar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Stannard</dc:creator>
  <cp:lastModifiedBy>Michelle Meredith</cp:lastModifiedBy>
  <cp:revision>17</cp:revision>
  <dcterms:created xsi:type="dcterms:W3CDTF">2014-03-03T20:22:41Z</dcterms:created>
  <dcterms:modified xsi:type="dcterms:W3CDTF">2018-06-11T09:50:36Z</dcterms:modified>
</cp:coreProperties>
</file>