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3"/>
  </p:notesMasterIdLst>
  <p:sldIdLst>
    <p:sldId id="256" r:id="rId2"/>
    <p:sldId id="257" r:id="rId3"/>
    <p:sldId id="258" r:id="rId4"/>
    <p:sldId id="260" r:id="rId5"/>
    <p:sldId id="261" r:id="rId6"/>
    <p:sldId id="1278" r:id="rId7"/>
    <p:sldId id="1279" r:id="rId8"/>
    <p:sldId id="259" r:id="rId9"/>
    <p:sldId id="264" r:id="rId10"/>
    <p:sldId id="265" r:id="rId11"/>
    <p:sldId id="266" r:id="rId12"/>
    <p:sldId id="1275" r:id="rId13"/>
    <p:sldId id="1276" r:id="rId14"/>
    <p:sldId id="269" r:id="rId15"/>
    <p:sldId id="271" r:id="rId16"/>
    <p:sldId id="1277" r:id="rId17"/>
    <p:sldId id="1237" r:id="rId18"/>
    <p:sldId id="1238" r:id="rId19"/>
    <p:sldId id="1239" r:id="rId20"/>
    <p:sldId id="1242" r:id="rId21"/>
    <p:sldId id="1243" r:id="rId22"/>
    <p:sldId id="1241" r:id="rId23"/>
    <p:sldId id="1240" r:id="rId24"/>
    <p:sldId id="1269" r:id="rId25"/>
    <p:sldId id="1270" r:id="rId26"/>
    <p:sldId id="1271" r:id="rId27"/>
    <p:sldId id="1272" r:id="rId28"/>
    <p:sldId id="1273" r:id="rId29"/>
    <p:sldId id="272" r:id="rId30"/>
    <p:sldId id="273" r:id="rId31"/>
    <p:sldId id="277" r:id="rId32"/>
    <p:sldId id="278" r:id="rId33"/>
    <p:sldId id="279" r:id="rId34"/>
    <p:sldId id="280" r:id="rId35"/>
    <p:sldId id="281" r:id="rId36"/>
    <p:sldId id="282" r:id="rId37"/>
    <p:sldId id="283" r:id="rId38"/>
    <p:sldId id="284" r:id="rId39"/>
    <p:sldId id="285" r:id="rId40"/>
    <p:sldId id="286" r:id="rId41"/>
    <p:sldId id="127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4660"/>
  </p:normalViewPr>
  <p:slideViewPr>
    <p:cSldViewPr snapToGrid="0">
      <p:cViewPr varScale="1">
        <p:scale>
          <a:sx n="101" d="100"/>
          <a:sy n="101" d="100"/>
        </p:scale>
        <p:origin x="61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BE59F4-DCD2-4485-A304-74DBE218E322}" type="datetimeFigureOut">
              <a:rPr lang="en-GB" smtClean="0"/>
              <a:t>09/12/2025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023AA-FE46-4AC2-BEE5-0B2FBC169015}" type="slidenum">
              <a:rPr lang="en-GB" smtClean="0"/>
              <a:t>‹#›</a:t>
            </a:fld>
            <a:endParaRPr lang="en-GB"/>
          </a:p>
        </p:txBody>
      </p:sp>
    </p:spTree>
    <p:extLst>
      <p:ext uri="{BB962C8B-B14F-4D97-AF65-F5344CB8AC3E}">
        <p14:creationId xmlns:p14="http://schemas.microsoft.com/office/powerpoint/2010/main" val="2569355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Allow space for individuals to add company logo- also needs CISI logo. Quote taken from Pride and Prejudice “It is a truth…, must be in want of a wife”</a:t>
            </a:r>
          </a:p>
        </p:txBody>
      </p:sp>
      <p:sp>
        <p:nvSpPr>
          <p:cNvPr id="4" name="Slide Number Placeholder 3"/>
          <p:cNvSpPr>
            <a:spLocks noGrp="1"/>
          </p:cNvSpPr>
          <p:nvPr>
            <p:ph type="sldNum" sz="quarter" idx="5"/>
          </p:nvPr>
        </p:nvSpPr>
        <p:spPr/>
        <p:txBody>
          <a:bodyPr/>
          <a:lstStyle/>
          <a:p>
            <a:fld id="{485023AA-FE46-4AC2-BEE5-0B2FBC169015}" type="slidenum">
              <a:rPr lang="en-GB" smtClean="0"/>
              <a:t>1</a:t>
            </a:fld>
            <a:endParaRPr lang="en-GB"/>
          </a:p>
        </p:txBody>
      </p:sp>
    </p:spTree>
    <p:extLst>
      <p:ext uri="{BB962C8B-B14F-4D97-AF65-F5344CB8AC3E}">
        <p14:creationId xmlns:p14="http://schemas.microsoft.com/office/powerpoint/2010/main" val="1850239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class to vote/ move to a different side of the room then ask them why </a:t>
            </a:r>
          </a:p>
        </p:txBody>
      </p:sp>
      <p:sp>
        <p:nvSpPr>
          <p:cNvPr id="4" name="Slide Number Placeholder 3"/>
          <p:cNvSpPr>
            <a:spLocks noGrp="1"/>
          </p:cNvSpPr>
          <p:nvPr>
            <p:ph type="sldNum" sz="quarter" idx="5"/>
          </p:nvPr>
        </p:nvSpPr>
        <p:spPr/>
        <p:txBody>
          <a:bodyPr/>
          <a:lstStyle/>
          <a:p>
            <a:fld id="{485023AA-FE46-4AC2-BEE5-0B2FBC169015}" type="slidenum">
              <a:rPr lang="en-GB" smtClean="0"/>
              <a:t>36</a:t>
            </a:fld>
            <a:endParaRPr lang="en-GB"/>
          </a:p>
        </p:txBody>
      </p:sp>
    </p:spTree>
    <p:extLst>
      <p:ext uri="{BB962C8B-B14F-4D97-AF65-F5344CB8AC3E}">
        <p14:creationId xmlns:p14="http://schemas.microsoft.com/office/powerpoint/2010/main" val="1385638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discussion about what it means. Financial Times article 2023.   </a:t>
            </a:r>
          </a:p>
        </p:txBody>
      </p:sp>
      <p:sp>
        <p:nvSpPr>
          <p:cNvPr id="4" name="Slide Number Placeholder 3"/>
          <p:cNvSpPr>
            <a:spLocks noGrp="1"/>
          </p:cNvSpPr>
          <p:nvPr>
            <p:ph type="sldNum" sz="quarter" idx="5"/>
          </p:nvPr>
        </p:nvSpPr>
        <p:spPr/>
        <p:txBody>
          <a:bodyPr/>
          <a:lstStyle/>
          <a:p>
            <a:fld id="{485023AA-FE46-4AC2-BEE5-0B2FBC169015}" type="slidenum">
              <a:rPr lang="en-GB" smtClean="0"/>
              <a:t>2</a:t>
            </a:fld>
            <a:endParaRPr lang="en-GB"/>
          </a:p>
        </p:txBody>
      </p:sp>
    </p:spTree>
    <p:extLst>
      <p:ext uri="{BB962C8B-B14F-4D97-AF65-F5344CB8AC3E}">
        <p14:creationId xmlns:p14="http://schemas.microsoft.com/office/powerpoint/2010/main" val="99690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done using mini whiteboards, hands up, stand up for yes/ sit down for no etc. </a:t>
            </a:r>
          </a:p>
        </p:txBody>
      </p:sp>
      <p:sp>
        <p:nvSpPr>
          <p:cNvPr id="4" name="Slide Number Placeholder 3"/>
          <p:cNvSpPr>
            <a:spLocks noGrp="1"/>
          </p:cNvSpPr>
          <p:nvPr>
            <p:ph type="sldNum" sz="quarter" idx="5"/>
          </p:nvPr>
        </p:nvSpPr>
        <p:spPr/>
        <p:txBody>
          <a:bodyPr/>
          <a:lstStyle/>
          <a:p>
            <a:fld id="{485023AA-FE46-4AC2-BEE5-0B2FBC169015}" type="slidenum">
              <a:rPr lang="en-GB" smtClean="0"/>
              <a:t>3</a:t>
            </a:fld>
            <a:endParaRPr lang="en-GB"/>
          </a:p>
        </p:txBody>
      </p:sp>
    </p:spTree>
    <p:extLst>
      <p:ext uri="{BB962C8B-B14F-4D97-AF65-F5344CB8AC3E}">
        <p14:creationId xmlns:p14="http://schemas.microsoft.com/office/powerpoint/2010/main" val="3050759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done using mini whiteboards, hands up, stand up for yes/ sit down for no etc. </a:t>
            </a:r>
          </a:p>
        </p:txBody>
      </p:sp>
      <p:sp>
        <p:nvSpPr>
          <p:cNvPr id="4" name="Slide Number Placeholder 3"/>
          <p:cNvSpPr>
            <a:spLocks noGrp="1"/>
          </p:cNvSpPr>
          <p:nvPr>
            <p:ph type="sldNum" sz="quarter" idx="5"/>
          </p:nvPr>
        </p:nvSpPr>
        <p:spPr/>
        <p:txBody>
          <a:bodyPr/>
          <a:lstStyle/>
          <a:p>
            <a:fld id="{485023AA-FE46-4AC2-BEE5-0B2FBC169015}" type="slidenum">
              <a:rPr lang="en-GB" smtClean="0"/>
              <a:t>12</a:t>
            </a:fld>
            <a:endParaRPr lang="en-GB"/>
          </a:p>
        </p:txBody>
      </p:sp>
    </p:spTree>
    <p:extLst>
      <p:ext uri="{BB962C8B-B14F-4D97-AF65-F5344CB8AC3E}">
        <p14:creationId xmlns:p14="http://schemas.microsoft.com/office/powerpoint/2010/main" val="2217445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done using mini whiteboards, hands up, stand up for yes/ sit down for no etc. </a:t>
            </a:r>
          </a:p>
        </p:txBody>
      </p:sp>
      <p:sp>
        <p:nvSpPr>
          <p:cNvPr id="4" name="Slide Number Placeholder 3"/>
          <p:cNvSpPr>
            <a:spLocks noGrp="1"/>
          </p:cNvSpPr>
          <p:nvPr>
            <p:ph type="sldNum" sz="quarter" idx="5"/>
          </p:nvPr>
        </p:nvSpPr>
        <p:spPr/>
        <p:txBody>
          <a:bodyPr/>
          <a:lstStyle/>
          <a:p>
            <a:fld id="{485023AA-FE46-4AC2-BEE5-0B2FBC169015}" type="slidenum">
              <a:rPr lang="en-GB" smtClean="0"/>
              <a:t>13</a:t>
            </a:fld>
            <a:endParaRPr lang="en-GB"/>
          </a:p>
        </p:txBody>
      </p:sp>
    </p:spTree>
    <p:extLst>
      <p:ext uri="{BB962C8B-B14F-4D97-AF65-F5344CB8AC3E}">
        <p14:creationId xmlns:p14="http://schemas.microsoft.com/office/powerpoint/2010/main" val="4256496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Could have a discussion about why they think this is the case? Do people not have spare money or is it because they do not know what they are doing? </a:t>
            </a:r>
          </a:p>
        </p:txBody>
      </p:sp>
      <p:sp>
        <p:nvSpPr>
          <p:cNvPr id="4" name="Slide Number Placeholder 3"/>
          <p:cNvSpPr>
            <a:spLocks noGrp="1"/>
          </p:cNvSpPr>
          <p:nvPr>
            <p:ph type="sldNum" sz="quarter" idx="5"/>
          </p:nvPr>
        </p:nvSpPr>
        <p:spPr/>
        <p:txBody>
          <a:bodyPr/>
          <a:lstStyle/>
          <a:p>
            <a:fld id="{485023AA-FE46-4AC2-BEE5-0B2FBC169015}" type="slidenum">
              <a:rPr lang="en-GB" smtClean="0"/>
              <a:t>14</a:t>
            </a:fld>
            <a:endParaRPr lang="en-GB"/>
          </a:p>
        </p:txBody>
      </p:sp>
    </p:spTree>
    <p:extLst>
      <p:ext uri="{BB962C8B-B14F-4D97-AF65-F5344CB8AC3E}">
        <p14:creationId xmlns:p14="http://schemas.microsoft.com/office/powerpoint/2010/main" val="1667757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to briefly discuss each one and invite audience to discuss the pros and cons of each or which they have heard of </a:t>
            </a:r>
          </a:p>
        </p:txBody>
      </p:sp>
      <p:sp>
        <p:nvSpPr>
          <p:cNvPr id="4" name="Slide Number Placeholder 3"/>
          <p:cNvSpPr>
            <a:spLocks noGrp="1"/>
          </p:cNvSpPr>
          <p:nvPr>
            <p:ph type="sldNum" sz="quarter" idx="5"/>
          </p:nvPr>
        </p:nvSpPr>
        <p:spPr/>
        <p:txBody>
          <a:bodyPr/>
          <a:lstStyle/>
          <a:p>
            <a:fld id="{485023AA-FE46-4AC2-BEE5-0B2FBC169015}" type="slidenum">
              <a:rPr lang="en-GB" smtClean="0"/>
              <a:t>15</a:t>
            </a:fld>
            <a:endParaRPr lang="en-GB"/>
          </a:p>
        </p:txBody>
      </p:sp>
    </p:spTree>
    <p:extLst>
      <p:ext uri="{BB962C8B-B14F-4D97-AF65-F5344CB8AC3E}">
        <p14:creationId xmlns:p14="http://schemas.microsoft.com/office/powerpoint/2010/main" val="4130322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done using mini whiteboards, hands up, stand up for yes/ sit down for no etc. </a:t>
            </a:r>
          </a:p>
        </p:txBody>
      </p:sp>
      <p:sp>
        <p:nvSpPr>
          <p:cNvPr id="4" name="Slide Number Placeholder 3"/>
          <p:cNvSpPr>
            <a:spLocks noGrp="1"/>
          </p:cNvSpPr>
          <p:nvPr>
            <p:ph type="sldNum" sz="quarter" idx="5"/>
          </p:nvPr>
        </p:nvSpPr>
        <p:spPr/>
        <p:txBody>
          <a:bodyPr/>
          <a:lstStyle/>
          <a:p>
            <a:fld id="{485023AA-FE46-4AC2-BEE5-0B2FBC169015}" type="slidenum">
              <a:rPr lang="en-GB" smtClean="0"/>
              <a:t>16</a:t>
            </a:fld>
            <a:endParaRPr lang="en-GB"/>
          </a:p>
        </p:txBody>
      </p:sp>
    </p:spTree>
    <p:extLst>
      <p:ext uri="{BB962C8B-B14F-4D97-AF65-F5344CB8AC3E}">
        <p14:creationId xmlns:p14="http://schemas.microsoft.com/office/powerpoint/2010/main" val="1164047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 insurance- as it’s illegal to drive a car without it. </a:t>
            </a:r>
          </a:p>
        </p:txBody>
      </p:sp>
      <p:sp>
        <p:nvSpPr>
          <p:cNvPr id="4" name="Slide Number Placeholder 3"/>
          <p:cNvSpPr>
            <a:spLocks noGrp="1"/>
          </p:cNvSpPr>
          <p:nvPr>
            <p:ph type="sldNum" sz="quarter" idx="5"/>
          </p:nvPr>
        </p:nvSpPr>
        <p:spPr/>
        <p:txBody>
          <a:bodyPr/>
          <a:lstStyle/>
          <a:p>
            <a:fld id="{485023AA-FE46-4AC2-BEE5-0B2FBC169015}" type="slidenum">
              <a:rPr lang="en-GB" smtClean="0"/>
              <a:t>30</a:t>
            </a:fld>
            <a:endParaRPr lang="en-GB"/>
          </a:p>
        </p:txBody>
      </p:sp>
    </p:spTree>
    <p:extLst>
      <p:ext uri="{BB962C8B-B14F-4D97-AF65-F5344CB8AC3E}">
        <p14:creationId xmlns:p14="http://schemas.microsoft.com/office/powerpoint/2010/main" val="227283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51211-DEBA-51CA-8531-DDDBAE396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682E1C-28BB-84EE-DB59-CBED6A16D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BF56BDF-552D-16AC-CF36-3325C3405BE0}"/>
              </a:ext>
            </a:extLst>
          </p:cNvPr>
          <p:cNvSpPr>
            <a:spLocks noGrp="1"/>
          </p:cNvSpPr>
          <p:nvPr>
            <p:ph type="dt" sz="half" idx="10"/>
          </p:nvPr>
        </p:nvSpPr>
        <p:spPr/>
        <p:txBody>
          <a:bodyPr/>
          <a:lstStyle/>
          <a:p>
            <a:fld id="{E560F823-4E06-4D00-A65A-89ABAB81CD2B}" type="datetimeFigureOut">
              <a:rPr lang="en-GB" smtClean="0"/>
              <a:t>09/12/2025</a:t>
            </a:fld>
            <a:endParaRPr lang="en-GB"/>
          </a:p>
        </p:txBody>
      </p:sp>
      <p:sp>
        <p:nvSpPr>
          <p:cNvPr id="5" name="Footer Placeholder 4">
            <a:extLst>
              <a:ext uri="{FF2B5EF4-FFF2-40B4-BE49-F238E27FC236}">
                <a16:creationId xmlns:a16="http://schemas.microsoft.com/office/drawing/2014/main" id="{7F4CC016-7E95-FEDA-B0CC-FA536D2F03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1587FD-2B50-AAE7-46E0-8470B9B9B7EB}"/>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3332383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B2607-D49A-00E3-534C-D214871502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BCCF78-CA67-41E5-E4D4-8B196AE23C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5A9AAA-84CA-FB34-E689-BAF8A243CE50}"/>
              </a:ext>
            </a:extLst>
          </p:cNvPr>
          <p:cNvSpPr>
            <a:spLocks noGrp="1"/>
          </p:cNvSpPr>
          <p:nvPr>
            <p:ph type="dt" sz="half" idx="10"/>
          </p:nvPr>
        </p:nvSpPr>
        <p:spPr/>
        <p:txBody>
          <a:bodyPr/>
          <a:lstStyle/>
          <a:p>
            <a:fld id="{E560F823-4E06-4D00-A65A-89ABAB81CD2B}" type="datetimeFigureOut">
              <a:rPr lang="en-GB" smtClean="0"/>
              <a:t>09/12/2025</a:t>
            </a:fld>
            <a:endParaRPr lang="en-GB"/>
          </a:p>
        </p:txBody>
      </p:sp>
      <p:sp>
        <p:nvSpPr>
          <p:cNvPr id="5" name="Footer Placeholder 4">
            <a:extLst>
              <a:ext uri="{FF2B5EF4-FFF2-40B4-BE49-F238E27FC236}">
                <a16:creationId xmlns:a16="http://schemas.microsoft.com/office/drawing/2014/main" id="{4E86E3B3-A349-B32A-797B-8E11B79712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1D4E4F-CC88-409B-88BC-A65DF2075530}"/>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694046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A3E26-6F63-F173-DDAD-4B0B16E6E4A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C6A138-0FF4-6D65-1816-06BD63414A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E384B1-E284-194B-789C-E96167BBEDC1}"/>
              </a:ext>
            </a:extLst>
          </p:cNvPr>
          <p:cNvSpPr>
            <a:spLocks noGrp="1"/>
          </p:cNvSpPr>
          <p:nvPr>
            <p:ph type="dt" sz="half" idx="10"/>
          </p:nvPr>
        </p:nvSpPr>
        <p:spPr/>
        <p:txBody>
          <a:bodyPr/>
          <a:lstStyle/>
          <a:p>
            <a:fld id="{E560F823-4E06-4D00-A65A-89ABAB81CD2B}" type="datetimeFigureOut">
              <a:rPr lang="en-GB" smtClean="0"/>
              <a:t>09/12/2025</a:t>
            </a:fld>
            <a:endParaRPr lang="en-GB"/>
          </a:p>
        </p:txBody>
      </p:sp>
      <p:sp>
        <p:nvSpPr>
          <p:cNvPr id="5" name="Footer Placeholder 4">
            <a:extLst>
              <a:ext uri="{FF2B5EF4-FFF2-40B4-BE49-F238E27FC236}">
                <a16:creationId xmlns:a16="http://schemas.microsoft.com/office/drawing/2014/main" id="{BDF7A6A7-9B3F-ADA5-A170-6243E2E6A6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0BA7F2-CFEF-758B-9FB2-22F0CBAC535B}"/>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2685874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720000" y="720000"/>
            <a:ext cx="4787200" cy="12056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Clr>
                <a:schemeClr val="dk1"/>
              </a:buClr>
              <a:buSzPts val="1800"/>
              <a:buNone/>
              <a:defRPr sz="4000" b="1">
                <a:solidFill>
                  <a:schemeClr val="dk1"/>
                </a:solidFill>
                <a:latin typeface="Josefin Sans"/>
                <a:ea typeface="Josefin Sans"/>
                <a:cs typeface="Josefin Sans"/>
                <a:sym typeface="Josefin Sans"/>
              </a:defRPr>
            </a:lvl1pPr>
          </a:lstStyle>
          <a:p>
            <a:endParaRPr/>
          </a:p>
        </p:txBody>
      </p:sp>
      <p:sp>
        <p:nvSpPr>
          <p:cNvPr id="142" name="Google Shape;142;p10"/>
          <p:cNvSpPr/>
          <p:nvPr/>
        </p:nvSpPr>
        <p:spPr>
          <a:xfrm flipH="1">
            <a:off x="4568413" y="4075336"/>
            <a:ext cx="7982492" cy="2836256"/>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0"/>
          <p:cNvSpPr/>
          <p:nvPr/>
        </p:nvSpPr>
        <p:spPr>
          <a:xfrm rot="10800000" flipH="1">
            <a:off x="7650254" y="4508707"/>
            <a:ext cx="4900647" cy="252508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0"/>
          <p:cNvSpPr/>
          <p:nvPr/>
        </p:nvSpPr>
        <p:spPr>
          <a:xfrm rot="315040">
            <a:off x="9741086" y="5946317"/>
            <a:ext cx="2819261" cy="132944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0"/>
          <p:cNvSpPr/>
          <p:nvPr/>
        </p:nvSpPr>
        <p:spPr>
          <a:xfrm flipH="1">
            <a:off x="7599403" y="637915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0"/>
          <p:cNvSpPr/>
          <p:nvPr/>
        </p:nvSpPr>
        <p:spPr>
          <a:xfrm flipH="1">
            <a:off x="10725019" y="5257567"/>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0"/>
          <p:cNvSpPr/>
          <p:nvPr/>
        </p:nvSpPr>
        <p:spPr>
          <a:xfrm flipH="1">
            <a:off x="11301969" y="456955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0"/>
          <p:cNvSpPr/>
          <p:nvPr/>
        </p:nvSpPr>
        <p:spPr>
          <a:xfrm flipH="1">
            <a:off x="9923036" y="4742717"/>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 name="Picture 2" descr="Logo&#10;&#10;Description automatically generated">
            <a:extLst>
              <a:ext uri="{FF2B5EF4-FFF2-40B4-BE49-F238E27FC236}">
                <a16:creationId xmlns:a16="http://schemas.microsoft.com/office/drawing/2014/main" id="{B893387E-F6E9-44DC-BB75-217249890A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8800" y="6068287"/>
            <a:ext cx="1308179" cy="633325"/>
          </a:xfrm>
          <a:prstGeom prst="rect">
            <a:avLst/>
          </a:prstGeom>
        </p:spPr>
      </p:pic>
      <p:pic>
        <p:nvPicPr>
          <p:cNvPr id="6" name="Picture 5" descr="Text&#10;&#10;Description automatically generated">
            <a:extLst>
              <a:ext uri="{FF2B5EF4-FFF2-40B4-BE49-F238E27FC236}">
                <a16:creationId xmlns:a16="http://schemas.microsoft.com/office/drawing/2014/main" id="{FC2A0D9F-855B-4C52-B9E1-495301A3AE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44935" y="5968535"/>
            <a:ext cx="1047065" cy="822960"/>
          </a:xfrm>
          <a:prstGeom prst="rect">
            <a:avLst/>
          </a:prstGeom>
        </p:spPr>
      </p:pic>
    </p:spTree>
    <p:extLst>
      <p:ext uri="{BB962C8B-B14F-4D97-AF65-F5344CB8AC3E}">
        <p14:creationId xmlns:p14="http://schemas.microsoft.com/office/powerpoint/2010/main" val="4018294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26C1-96AD-2861-4BB8-D6946162F0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481A9A-BE1B-9510-67EE-51626C5AC0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3BF923-36F5-95CF-056A-28141015FDF9}"/>
              </a:ext>
            </a:extLst>
          </p:cNvPr>
          <p:cNvSpPr>
            <a:spLocks noGrp="1"/>
          </p:cNvSpPr>
          <p:nvPr>
            <p:ph type="dt" sz="half" idx="10"/>
          </p:nvPr>
        </p:nvSpPr>
        <p:spPr/>
        <p:txBody>
          <a:bodyPr/>
          <a:lstStyle/>
          <a:p>
            <a:fld id="{E560F823-4E06-4D00-A65A-89ABAB81CD2B}" type="datetimeFigureOut">
              <a:rPr lang="en-GB" smtClean="0"/>
              <a:t>09/12/2025</a:t>
            </a:fld>
            <a:endParaRPr lang="en-GB"/>
          </a:p>
        </p:txBody>
      </p:sp>
      <p:sp>
        <p:nvSpPr>
          <p:cNvPr id="5" name="Footer Placeholder 4">
            <a:extLst>
              <a:ext uri="{FF2B5EF4-FFF2-40B4-BE49-F238E27FC236}">
                <a16:creationId xmlns:a16="http://schemas.microsoft.com/office/drawing/2014/main" id="{4CB871C6-6D83-EBBC-CA92-224E7CF170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DBEDFC-6A9D-D125-5437-E7ABF1BC814C}"/>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352741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BDA2-4B29-01E6-B57B-1359C63A0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41DC3F1-F8C6-D27F-D689-B9E8DDFBD4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2B8ACB-9D47-FE27-536F-ABC8B5DCFF9A}"/>
              </a:ext>
            </a:extLst>
          </p:cNvPr>
          <p:cNvSpPr>
            <a:spLocks noGrp="1"/>
          </p:cNvSpPr>
          <p:nvPr>
            <p:ph type="dt" sz="half" idx="10"/>
          </p:nvPr>
        </p:nvSpPr>
        <p:spPr/>
        <p:txBody>
          <a:bodyPr/>
          <a:lstStyle/>
          <a:p>
            <a:fld id="{E560F823-4E06-4D00-A65A-89ABAB81CD2B}" type="datetimeFigureOut">
              <a:rPr lang="en-GB" smtClean="0"/>
              <a:t>09/12/2025</a:t>
            </a:fld>
            <a:endParaRPr lang="en-GB"/>
          </a:p>
        </p:txBody>
      </p:sp>
      <p:sp>
        <p:nvSpPr>
          <p:cNvPr id="5" name="Footer Placeholder 4">
            <a:extLst>
              <a:ext uri="{FF2B5EF4-FFF2-40B4-BE49-F238E27FC236}">
                <a16:creationId xmlns:a16="http://schemas.microsoft.com/office/drawing/2014/main" id="{2616F904-399D-84D0-C4B9-53DCEAD99F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07DC5E-A2F9-26C5-EF3B-0C1E38108759}"/>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4066165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3FA13-A834-C493-64AE-FCFAEC7B17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38A87C-5F23-B055-0514-7AF9C867F6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A62FE1-5B42-87B8-8334-7AE634C8BE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2C2B6C-DD44-3957-36BB-6943778D51CF}"/>
              </a:ext>
            </a:extLst>
          </p:cNvPr>
          <p:cNvSpPr>
            <a:spLocks noGrp="1"/>
          </p:cNvSpPr>
          <p:nvPr>
            <p:ph type="dt" sz="half" idx="10"/>
          </p:nvPr>
        </p:nvSpPr>
        <p:spPr/>
        <p:txBody>
          <a:bodyPr/>
          <a:lstStyle/>
          <a:p>
            <a:fld id="{E560F823-4E06-4D00-A65A-89ABAB81CD2B}" type="datetimeFigureOut">
              <a:rPr lang="en-GB" smtClean="0"/>
              <a:t>09/12/2025</a:t>
            </a:fld>
            <a:endParaRPr lang="en-GB"/>
          </a:p>
        </p:txBody>
      </p:sp>
      <p:sp>
        <p:nvSpPr>
          <p:cNvPr id="6" name="Footer Placeholder 5">
            <a:extLst>
              <a:ext uri="{FF2B5EF4-FFF2-40B4-BE49-F238E27FC236}">
                <a16:creationId xmlns:a16="http://schemas.microsoft.com/office/drawing/2014/main" id="{31F53836-12AB-517D-6321-5675B12100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76E239-8ED3-79A3-3379-D2776F3A1180}"/>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2754594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4E025-C0FD-BAE1-0218-61A59973A09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BF1548-9239-A5B7-1959-6C30C05F61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DB129A-A874-3264-D694-501909063E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4FC7DAF-AF4E-A9A8-0C63-B69D8731D7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813B6-FB14-F26A-1AE1-47B0005250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4FCC4F5-D899-6B45-597E-0C23062FFD4C}"/>
              </a:ext>
            </a:extLst>
          </p:cNvPr>
          <p:cNvSpPr>
            <a:spLocks noGrp="1"/>
          </p:cNvSpPr>
          <p:nvPr>
            <p:ph type="dt" sz="half" idx="10"/>
          </p:nvPr>
        </p:nvSpPr>
        <p:spPr/>
        <p:txBody>
          <a:bodyPr/>
          <a:lstStyle/>
          <a:p>
            <a:fld id="{E560F823-4E06-4D00-A65A-89ABAB81CD2B}" type="datetimeFigureOut">
              <a:rPr lang="en-GB" smtClean="0"/>
              <a:t>09/12/2025</a:t>
            </a:fld>
            <a:endParaRPr lang="en-GB"/>
          </a:p>
        </p:txBody>
      </p:sp>
      <p:sp>
        <p:nvSpPr>
          <p:cNvPr id="8" name="Footer Placeholder 7">
            <a:extLst>
              <a:ext uri="{FF2B5EF4-FFF2-40B4-BE49-F238E27FC236}">
                <a16:creationId xmlns:a16="http://schemas.microsoft.com/office/drawing/2014/main" id="{66E770CF-FFE2-23E9-B4B7-E101408CF11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F0383C-B634-63BC-DCEC-9258A8E8D087}"/>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2065838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3F7A-8312-2F1E-FE35-C944F1A8BC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E2BFF27-02BA-F8FA-E44D-E1C33DD1AA86}"/>
              </a:ext>
            </a:extLst>
          </p:cNvPr>
          <p:cNvSpPr>
            <a:spLocks noGrp="1"/>
          </p:cNvSpPr>
          <p:nvPr>
            <p:ph type="dt" sz="half" idx="10"/>
          </p:nvPr>
        </p:nvSpPr>
        <p:spPr/>
        <p:txBody>
          <a:bodyPr/>
          <a:lstStyle/>
          <a:p>
            <a:fld id="{E560F823-4E06-4D00-A65A-89ABAB81CD2B}" type="datetimeFigureOut">
              <a:rPr lang="en-GB" smtClean="0"/>
              <a:t>09/12/2025</a:t>
            </a:fld>
            <a:endParaRPr lang="en-GB"/>
          </a:p>
        </p:txBody>
      </p:sp>
      <p:sp>
        <p:nvSpPr>
          <p:cNvPr id="4" name="Footer Placeholder 3">
            <a:extLst>
              <a:ext uri="{FF2B5EF4-FFF2-40B4-BE49-F238E27FC236}">
                <a16:creationId xmlns:a16="http://schemas.microsoft.com/office/drawing/2014/main" id="{2ED7F2D8-D625-3FF4-6FC8-D3651D9691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31838E6-E59E-F7FC-E2B9-4C18DDAD9A8E}"/>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330324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D1385-EEEF-E89A-6D22-A320F289B272}"/>
              </a:ext>
            </a:extLst>
          </p:cNvPr>
          <p:cNvSpPr>
            <a:spLocks noGrp="1"/>
          </p:cNvSpPr>
          <p:nvPr>
            <p:ph type="dt" sz="half" idx="10"/>
          </p:nvPr>
        </p:nvSpPr>
        <p:spPr/>
        <p:txBody>
          <a:bodyPr/>
          <a:lstStyle/>
          <a:p>
            <a:fld id="{E560F823-4E06-4D00-A65A-89ABAB81CD2B}" type="datetimeFigureOut">
              <a:rPr lang="en-GB" smtClean="0"/>
              <a:t>09/12/2025</a:t>
            </a:fld>
            <a:endParaRPr lang="en-GB"/>
          </a:p>
        </p:txBody>
      </p:sp>
      <p:sp>
        <p:nvSpPr>
          <p:cNvPr id="3" name="Footer Placeholder 2">
            <a:extLst>
              <a:ext uri="{FF2B5EF4-FFF2-40B4-BE49-F238E27FC236}">
                <a16:creationId xmlns:a16="http://schemas.microsoft.com/office/drawing/2014/main" id="{EC12FCE0-05BB-F7BC-3467-BB390A02F72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90F992A-EA66-8726-DF98-E921BD36BCDA}"/>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4130021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D55F-A85A-7768-CD41-859FE20D77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B2EF7A1-E92D-0A2E-7E65-28CE9C6689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6C321E-1C7F-91BE-C9C9-32B26481E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34F694-C0E5-CD9E-2BBA-AC714B2F20E2}"/>
              </a:ext>
            </a:extLst>
          </p:cNvPr>
          <p:cNvSpPr>
            <a:spLocks noGrp="1"/>
          </p:cNvSpPr>
          <p:nvPr>
            <p:ph type="dt" sz="half" idx="10"/>
          </p:nvPr>
        </p:nvSpPr>
        <p:spPr/>
        <p:txBody>
          <a:bodyPr/>
          <a:lstStyle/>
          <a:p>
            <a:fld id="{E560F823-4E06-4D00-A65A-89ABAB81CD2B}" type="datetimeFigureOut">
              <a:rPr lang="en-GB" smtClean="0"/>
              <a:t>09/12/2025</a:t>
            </a:fld>
            <a:endParaRPr lang="en-GB"/>
          </a:p>
        </p:txBody>
      </p:sp>
      <p:sp>
        <p:nvSpPr>
          <p:cNvPr id="6" name="Footer Placeholder 5">
            <a:extLst>
              <a:ext uri="{FF2B5EF4-FFF2-40B4-BE49-F238E27FC236}">
                <a16:creationId xmlns:a16="http://schemas.microsoft.com/office/drawing/2014/main" id="{DB948A5D-B8EE-BCE2-6136-C465DA72A6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3993B7-1AFC-90D8-14D5-1F1CE33B76CB}"/>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1186803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9FD74-2577-B694-1E8F-68B57862D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507875-F020-AA77-1E6A-0FF60C811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2A7FA4A-E8DA-9928-F3A2-02E8E28B8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DE46F6-76DA-854D-2608-F1654AD45C81}"/>
              </a:ext>
            </a:extLst>
          </p:cNvPr>
          <p:cNvSpPr>
            <a:spLocks noGrp="1"/>
          </p:cNvSpPr>
          <p:nvPr>
            <p:ph type="dt" sz="half" idx="10"/>
          </p:nvPr>
        </p:nvSpPr>
        <p:spPr/>
        <p:txBody>
          <a:bodyPr/>
          <a:lstStyle/>
          <a:p>
            <a:fld id="{E560F823-4E06-4D00-A65A-89ABAB81CD2B}" type="datetimeFigureOut">
              <a:rPr lang="en-GB" smtClean="0"/>
              <a:t>09/12/2025</a:t>
            </a:fld>
            <a:endParaRPr lang="en-GB"/>
          </a:p>
        </p:txBody>
      </p:sp>
      <p:sp>
        <p:nvSpPr>
          <p:cNvPr id="6" name="Footer Placeholder 5">
            <a:extLst>
              <a:ext uri="{FF2B5EF4-FFF2-40B4-BE49-F238E27FC236}">
                <a16:creationId xmlns:a16="http://schemas.microsoft.com/office/drawing/2014/main" id="{0D81196B-CCC3-7FBF-16FF-5F8AA21DAC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F7D328-EF54-4A00-87E2-3377AAD01CB5}"/>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3267992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4D1FB32-C033-761E-9D69-76BF0EDA17E8}"/>
              </a:ext>
            </a:extLst>
          </p:cNvPr>
          <p:cNvPicPr>
            <a:picLocks noChangeAspect="1"/>
          </p:cNvPicPr>
          <p:nvPr userDrawn="1"/>
        </p:nvPicPr>
        <p:blipFill>
          <a:blip r:embed="rId14">
            <a:alphaModFix amt="3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FF11E5A-8CB9-7A79-9156-07B19231E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43682A5-5B20-957D-A57C-29750A2D8E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E4AEC3D-F3E6-550B-FEED-D3EE6E7D2F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0F823-4E06-4D00-A65A-89ABAB81CD2B}" type="datetimeFigureOut">
              <a:rPr lang="en-GB" smtClean="0"/>
              <a:t>09/12/2025</a:t>
            </a:fld>
            <a:endParaRPr lang="en-GB"/>
          </a:p>
        </p:txBody>
      </p:sp>
      <p:sp>
        <p:nvSpPr>
          <p:cNvPr id="5" name="Footer Placeholder 4">
            <a:extLst>
              <a:ext uri="{FF2B5EF4-FFF2-40B4-BE49-F238E27FC236}">
                <a16:creationId xmlns:a16="http://schemas.microsoft.com/office/drawing/2014/main" id="{2C3DA73E-6255-7DB2-D79A-82BE38FE8A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D125FF-A56D-EF55-4149-AC1FFD54F0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8163E-0F7D-483B-9464-82D38B8CF12D}" type="slidenum">
              <a:rPr lang="en-GB" smtClean="0"/>
              <a:t>‹#›</a:t>
            </a:fld>
            <a:endParaRPr lang="en-GB"/>
          </a:p>
        </p:txBody>
      </p:sp>
      <p:pic>
        <p:nvPicPr>
          <p:cNvPr id="12" name="Picture 11" descr="Background pattern&#10;&#10;Description automatically generated with medium confidence">
            <a:extLst>
              <a:ext uri="{FF2B5EF4-FFF2-40B4-BE49-F238E27FC236}">
                <a16:creationId xmlns:a16="http://schemas.microsoft.com/office/drawing/2014/main" id="{DF42B8D4-C8FA-8014-71DB-BD49D77C337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161284" y="6120384"/>
            <a:ext cx="1372180" cy="513590"/>
          </a:xfrm>
          <a:prstGeom prst="rect">
            <a:avLst/>
          </a:prstGeom>
        </p:spPr>
      </p:pic>
      <p:cxnSp>
        <p:nvCxnSpPr>
          <p:cNvPr id="14" name="Straight Connector 13">
            <a:extLst>
              <a:ext uri="{FF2B5EF4-FFF2-40B4-BE49-F238E27FC236}">
                <a16:creationId xmlns:a16="http://schemas.microsoft.com/office/drawing/2014/main" id="{40771516-54ED-B0D7-857A-2F0F8C7C3B26}"/>
              </a:ext>
            </a:extLst>
          </p:cNvPr>
          <p:cNvCxnSpPr>
            <a:cxnSpLocks/>
          </p:cNvCxnSpPr>
          <p:nvPr userDrawn="1"/>
        </p:nvCxnSpPr>
        <p:spPr>
          <a:xfrm>
            <a:off x="9802368" y="5937504"/>
            <a:ext cx="0" cy="9204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5AFF3A0-2BB6-F53B-54D8-73505E7C9EEC}"/>
              </a:ext>
            </a:extLst>
          </p:cNvPr>
          <p:cNvCxnSpPr>
            <a:cxnSpLocks/>
          </p:cNvCxnSpPr>
          <p:nvPr userDrawn="1"/>
        </p:nvCxnSpPr>
        <p:spPr>
          <a:xfrm>
            <a:off x="1883664" y="5937504"/>
            <a:ext cx="0" cy="9204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book&#10;&#10;Description automatically generated">
            <a:extLst>
              <a:ext uri="{FF2B5EF4-FFF2-40B4-BE49-F238E27FC236}">
                <a16:creationId xmlns:a16="http://schemas.microsoft.com/office/drawing/2014/main" id="{6F122104-9506-F756-CB1D-F0DE6A47F2B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2959" y="6086167"/>
            <a:ext cx="1259502" cy="609599"/>
          </a:xfrm>
          <a:prstGeom prst="rect">
            <a:avLst/>
          </a:prstGeom>
        </p:spPr>
      </p:pic>
    </p:spTree>
    <p:extLst>
      <p:ext uri="{BB962C8B-B14F-4D97-AF65-F5344CB8AC3E}">
        <p14:creationId xmlns:p14="http://schemas.microsoft.com/office/powerpoint/2010/main" val="10022456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422C-BCCE-AA0A-5821-24A91915B33E}"/>
              </a:ext>
            </a:extLst>
          </p:cNvPr>
          <p:cNvSpPr>
            <a:spLocks noGrp="1"/>
          </p:cNvSpPr>
          <p:nvPr>
            <p:ph type="title"/>
          </p:nvPr>
        </p:nvSpPr>
        <p:spPr/>
        <p:txBody>
          <a:bodyPr>
            <a:normAutofit/>
          </a:bodyPr>
          <a:lstStyle/>
          <a:p>
            <a:r>
              <a:rPr lang="en-GB" sz="6600" b="1" dirty="0">
                <a:latin typeface="Abadi" panose="020B0604020104020204" pitchFamily="34" charset="0"/>
              </a:rPr>
              <a:t>Financial literacy </a:t>
            </a:r>
          </a:p>
        </p:txBody>
      </p:sp>
      <p:sp>
        <p:nvSpPr>
          <p:cNvPr id="3" name="Subtitle 2">
            <a:extLst>
              <a:ext uri="{FF2B5EF4-FFF2-40B4-BE49-F238E27FC236}">
                <a16:creationId xmlns:a16="http://schemas.microsoft.com/office/drawing/2014/main" id="{BD7675BB-C53E-E080-0DA2-67FBBBFE2FCD}"/>
              </a:ext>
            </a:extLst>
          </p:cNvPr>
          <p:cNvSpPr>
            <a:spLocks noGrp="1"/>
          </p:cNvSpPr>
          <p:nvPr>
            <p:ph idx="1"/>
          </p:nvPr>
        </p:nvSpPr>
        <p:spPr>
          <a:xfrm>
            <a:off x="838200" y="2338575"/>
            <a:ext cx="4842510" cy="4351338"/>
          </a:xfrm>
        </p:spPr>
        <p:txBody>
          <a:bodyPr>
            <a:normAutofit/>
          </a:bodyPr>
          <a:lstStyle/>
          <a:p>
            <a:pPr marL="0" indent="0">
              <a:buNone/>
            </a:pPr>
            <a:r>
              <a:rPr lang="en-GB" sz="2400" b="1" dirty="0">
                <a:latin typeface="Abadi" panose="020B0604020104020204" pitchFamily="34" charset="0"/>
              </a:rPr>
              <a:t>“It is a truth universally acknowledged, that a person in possession of a good fortune, must be in want of financial literacy skills”</a:t>
            </a:r>
            <a:br>
              <a:rPr lang="en-GB" sz="2400" b="1" dirty="0">
                <a:latin typeface="Abadi" panose="020B0604020104020204" pitchFamily="34" charset="0"/>
              </a:rPr>
            </a:br>
            <a:br>
              <a:rPr lang="en-GB" sz="2400" b="1" dirty="0">
                <a:latin typeface="Abadi" panose="020B0604020104020204" pitchFamily="34" charset="0"/>
              </a:rPr>
            </a:br>
            <a:r>
              <a:rPr lang="en-GB" sz="2400" dirty="0">
                <a:latin typeface="Abadi" panose="020B0604020104020204" pitchFamily="34" charset="0"/>
              </a:rPr>
              <a:t>With apologies to Jane Austen</a:t>
            </a:r>
          </a:p>
          <a:p>
            <a:endParaRPr lang="en-GB" sz="2400" dirty="0">
              <a:latin typeface="Abadi" panose="020B0604020104020204" pitchFamily="34" charset="0"/>
            </a:endParaRPr>
          </a:p>
        </p:txBody>
      </p:sp>
      <p:pic>
        <p:nvPicPr>
          <p:cNvPr id="5" name="Picture 4" descr="A bag of gold coins&#10;&#10;Description automatically generated">
            <a:extLst>
              <a:ext uri="{FF2B5EF4-FFF2-40B4-BE49-F238E27FC236}">
                <a16:creationId xmlns:a16="http://schemas.microsoft.com/office/drawing/2014/main" id="{7A8D0A74-7D84-BAFD-9497-56D2570D8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822" y="1287016"/>
            <a:ext cx="6020488" cy="4245104"/>
          </a:xfrm>
          <a:prstGeom prst="rect">
            <a:avLst/>
          </a:prstGeom>
        </p:spPr>
      </p:pic>
    </p:spTree>
    <p:extLst>
      <p:ext uri="{BB962C8B-B14F-4D97-AF65-F5344CB8AC3E}">
        <p14:creationId xmlns:p14="http://schemas.microsoft.com/office/powerpoint/2010/main" val="2213161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166B-1412-110A-B764-A07F6170D1DB}"/>
              </a:ext>
            </a:extLst>
          </p:cNvPr>
          <p:cNvSpPr>
            <a:spLocks noGrp="1"/>
          </p:cNvSpPr>
          <p:nvPr>
            <p:ph type="title"/>
          </p:nvPr>
        </p:nvSpPr>
        <p:spPr/>
        <p:txBody>
          <a:bodyPr/>
          <a:lstStyle/>
          <a:p>
            <a:r>
              <a:rPr lang="en-GB" b="1" dirty="0">
                <a:latin typeface="Abadi" panose="020B0604020104020204" pitchFamily="34" charset="0"/>
              </a:rPr>
              <a:t>How many of you have savings? </a:t>
            </a:r>
          </a:p>
        </p:txBody>
      </p:sp>
      <p:sp>
        <p:nvSpPr>
          <p:cNvPr id="3" name="Content Placeholder 2">
            <a:extLst>
              <a:ext uri="{FF2B5EF4-FFF2-40B4-BE49-F238E27FC236}">
                <a16:creationId xmlns:a16="http://schemas.microsoft.com/office/drawing/2014/main" id="{A064222C-0E3A-3E46-18EF-C8F0AD1C2D4B}"/>
              </a:ext>
            </a:extLst>
          </p:cNvPr>
          <p:cNvSpPr>
            <a:spLocks noGrp="1"/>
          </p:cNvSpPr>
          <p:nvPr>
            <p:ph idx="1"/>
          </p:nvPr>
        </p:nvSpPr>
        <p:spPr>
          <a:xfrm>
            <a:off x="860503" y="1624903"/>
            <a:ext cx="5807927" cy="4351338"/>
          </a:xfrm>
        </p:spPr>
        <p:txBody>
          <a:bodyPr>
            <a:normAutofit/>
          </a:bodyPr>
          <a:lstStyle/>
          <a:p>
            <a:pPr marL="0" indent="0">
              <a:buNone/>
            </a:pPr>
            <a:r>
              <a:rPr lang="en-GB" sz="2400" dirty="0">
                <a:latin typeface="Abadi" panose="020B0604020104020204" pitchFamily="34" charset="0"/>
              </a:rPr>
              <a:t>Saving is equally important.</a:t>
            </a:r>
          </a:p>
          <a:p>
            <a:pPr marL="0" indent="0">
              <a:buNone/>
            </a:pPr>
            <a:endParaRPr lang="en-GB" sz="2400" dirty="0">
              <a:latin typeface="Abadi" panose="020B0604020104020204" pitchFamily="34" charset="0"/>
            </a:endParaRPr>
          </a:p>
          <a:p>
            <a:pPr marL="0" indent="0">
              <a:buNone/>
            </a:pPr>
            <a:r>
              <a:rPr lang="en-GB" sz="2400" dirty="0">
                <a:latin typeface="Abadi" panose="020B0604020104020204" pitchFamily="34" charset="0"/>
              </a:rPr>
              <a:t>Scenario…</a:t>
            </a:r>
          </a:p>
          <a:p>
            <a:pPr marL="0" indent="0">
              <a:buNone/>
            </a:pPr>
            <a:endParaRPr lang="en-GB" sz="2400" dirty="0">
              <a:latin typeface="Abadi" panose="020B0604020104020204" pitchFamily="34" charset="0"/>
            </a:endParaRPr>
          </a:p>
          <a:p>
            <a:pPr marL="0" indent="0">
              <a:buNone/>
            </a:pPr>
            <a:r>
              <a:rPr lang="en-US" sz="2400" dirty="0">
                <a:latin typeface="Abadi" panose="020B0604020104020204" pitchFamily="34" charset="0"/>
              </a:rPr>
              <a:t>In a situation where someone has budgeted but their car breaks down and costs £1,000,</a:t>
            </a:r>
            <a:r>
              <a:rPr lang="en-GB" sz="2400" dirty="0">
                <a:latin typeface="Abadi" panose="020B0604020104020204" pitchFamily="34" charset="0"/>
              </a:rPr>
              <a:t> where does the money come from? What are the options?</a:t>
            </a:r>
          </a:p>
          <a:p>
            <a:pPr marL="0" indent="0">
              <a:buNone/>
            </a:pPr>
            <a:r>
              <a:rPr lang="en-GB" sz="2400" dirty="0">
                <a:latin typeface="Abadi" panose="020B0604020104020204" pitchFamily="34" charset="0"/>
              </a:rPr>
              <a:t>E.g. credit card, bank loan, dad..</a:t>
            </a:r>
          </a:p>
        </p:txBody>
      </p:sp>
      <p:pic>
        <p:nvPicPr>
          <p:cNvPr id="7" name="Picture 6" descr="A hand putting a coin into a piggy bank&#10;&#10;Description automatically generated">
            <a:extLst>
              <a:ext uri="{FF2B5EF4-FFF2-40B4-BE49-F238E27FC236}">
                <a16:creationId xmlns:a16="http://schemas.microsoft.com/office/drawing/2014/main" id="{ABCF2979-DE76-747E-3B37-A9DC4262D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88" y="1315844"/>
            <a:ext cx="5871356" cy="4835062"/>
          </a:xfrm>
          <a:prstGeom prst="rect">
            <a:avLst/>
          </a:prstGeom>
        </p:spPr>
      </p:pic>
    </p:spTree>
    <p:extLst>
      <p:ext uri="{BB962C8B-B14F-4D97-AF65-F5344CB8AC3E}">
        <p14:creationId xmlns:p14="http://schemas.microsoft.com/office/powerpoint/2010/main" val="2633633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7764D-A62B-7969-9ED0-DE63E7565637}"/>
              </a:ext>
            </a:extLst>
          </p:cNvPr>
          <p:cNvSpPr>
            <a:spLocks noGrp="1"/>
          </p:cNvSpPr>
          <p:nvPr>
            <p:ph type="title"/>
          </p:nvPr>
        </p:nvSpPr>
        <p:spPr>
          <a:xfrm>
            <a:off x="2066925" y="214883"/>
            <a:ext cx="10515600" cy="1325563"/>
          </a:xfrm>
        </p:spPr>
        <p:txBody>
          <a:bodyPr/>
          <a:lstStyle/>
          <a:p>
            <a:r>
              <a:rPr lang="en-GB" b="1" dirty="0">
                <a:latin typeface="Abadi" panose="020B0604020104020204" pitchFamily="34" charset="0"/>
              </a:rPr>
              <a:t>What might a budget look like?</a:t>
            </a:r>
          </a:p>
        </p:txBody>
      </p:sp>
      <p:pic>
        <p:nvPicPr>
          <p:cNvPr id="3076" name="Picture 4" descr="Home Budget Spreadsheet Uk in House Budget Template Uk — db-excel.com">
            <a:extLst>
              <a:ext uri="{FF2B5EF4-FFF2-40B4-BE49-F238E27FC236}">
                <a16:creationId xmlns:a16="http://schemas.microsoft.com/office/drawing/2014/main" id="{8D22A6CC-5126-8B51-14BE-00880379DE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914078" y="1530985"/>
            <a:ext cx="3925229" cy="50814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7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69A830-72E9-7853-7535-E24C623A834F}"/>
              </a:ext>
            </a:extLst>
          </p:cNvPr>
          <p:cNvSpPr txBox="1"/>
          <p:nvPr/>
        </p:nvSpPr>
        <p:spPr>
          <a:xfrm>
            <a:off x="593804" y="803108"/>
            <a:ext cx="2015582" cy="3046988"/>
          </a:xfrm>
          <a:prstGeom prst="rect">
            <a:avLst/>
          </a:prstGeom>
          <a:noFill/>
          <a:ln>
            <a:solidFill>
              <a:schemeClr val="tx1"/>
            </a:solidFill>
          </a:ln>
        </p:spPr>
        <p:txBody>
          <a:bodyPr wrap="square">
            <a:spAutoFit/>
          </a:bodyPr>
          <a:lstStyle/>
          <a:p>
            <a:r>
              <a:rPr lang="en-GB" sz="2400" dirty="0">
                <a:latin typeface="Abadi" panose="020B0604020104020204" pitchFamily="34" charset="0"/>
              </a:rPr>
              <a:t>Track your spending for one month to get a clear picture of where your money is going. </a:t>
            </a:r>
          </a:p>
        </p:txBody>
      </p:sp>
      <p:sp>
        <p:nvSpPr>
          <p:cNvPr id="8" name="TextBox 7">
            <a:extLst>
              <a:ext uri="{FF2B5EF4-FFF2-40B4-BE49-F238E27FC236}">
                <a16:creationId xmlns:a16="http://schemas.microsoft.com/office/drawing/2014/main" id="{2FC8F415-F278-3ECC-F166-8F7459E12BAD}"/>
              </a:ext>
            </a:extLst>
          </p:cNvPr>
          <p:cNvSpPr txBox="1"/>
          <p:nvPr/>
        </p:nvSpPr>
        <p:spPr>
          <a:xfrm>
            <a:off x="3244076" y="487156"/>
            <a:ext cx="3643661" cy="1569660"/>
          </a:xfrm>
          <a:prstGeom prst="rect">
            <a:avLst/>
          </a:prstGeom>
          <a:noFill/>
          <a:ln>
            <a:solidFill>
              <a:schemeClr val="tx1"/>
            </a:solidFill>
          </a:ln>
        </p:spPr>
        <p:txBody>
          <a:bodyPr wrap="square">
            <a:spAutoFit/>
          </a:bodyPr>
          <a:lstStyle/>
          <a:p>
            <a:r>
              <a:rPr lang="en-GB" sz="2400" dirty="0">
                <a:latin typeface="Abadi" panose="020B0604020104020204" pitchFamily="34" charset="0"/>
              </a:rPr>
              <a:t>List your regular income, such as allowances, part-time jobs wages or any other sources of money. </a:t>
            </a:r>
          </a:p>
        </p:txBody>
      </p:sp>
      <p:sp>
        <p:nvSpPr>
          <p:cNvPr id="9" name="TextBox 8">
            <a:extLst>
              <a:ext uri="{FF2B5EF4-FFF2-40B4-BE49-F238E27FC236}">
                <a16:creationId xmlns:a16="http://schemas.microsoft.com/office/drawing/2014/main" id="{3DEC916A-65A5-F526-8136-356D46A813B3}"/>
              </a:ext>
            </a:extLst>
          </p:cNvPr>
          <p:cNvSpPr txBox="1"/>
          <p:nvPr/>
        </p:nvSpPr>
        <p:spPr>
          <a:xfrm>
            <a:off x="7522428" y="583800"/>
            <a:ext cx="2680938" cy="1938992"/>
          </a:xfrm>
          <a:prstGeom prst="rect">
            <a:avLst/>
          </a:prstGeom>
          <a:noFill/>
          <a:ln>
            <a:solidFill>
              <a:schemeClr val="tx1"/>
            </a:solidFill>
          </a:ln>
        </p:spPr>
        <p:txBody>
          <a:bodyPr wrap="square">
            <a:spAutoFit/>
          </a:bodyPr>
          <a:lstStyle/>
          <a:p>
            <a:r>
              <a:rPr lang="en-GB" sz="2400" dirty="0">
                <a:latin typeface="Abadi" panose="020B0604020104020204" pitchFamily="34" charset="0"/>
              </a:rPr>
              <a:t>Make a list of your regular expenses, such as rent, food, transportation, and entertainment. </a:t>
            </a:r>
          </a:p>
        </p:txBody>
      </p:sp>
      <p:sp>
        <p:nvSpPr>
          <p:cNvPr id="12" name="TextBox 11">
            <a:extLst>
              <a:ext uri="{FF2B5EF4-FFF2-40B4-BE49-F238E27FC236}">
                <a16:creationId xmlns:a16="http://schemas.microsoft.com/office/drawing/2014/main" id="{567F9476-0C3E-FA88-50E2-D389E17F511D}"/>
              </a:ext>
            </a:extLst>
          </p:cNvPr>
          <p:cNvSpPr txBox="1"/>
          <p:nvPr/>
        </p:nvSpPr>
        <p:spPr>
          <a:xfrm>
            <a:off x="3307267" y="2959011"/>
            <a:ext cx="2335249" cy="2308324"/>
          </a:xfrm>
          <a:prstGeom prst="rect">
            <a:avLst/>
          </a:prstGeom>
          <a:noFill/>
          <a:ln>
            <a:solidFill>
              <a:schemeClr val="tx1"/>
            </a:solidFill>
          </a:ln>
        </p:spPr>
        <p:txBody>
          <a:bodyPr wrap="square">
            <a:spAutoFit/>
          </a:bodyPr>
          <a:lstStyle/>
          <a:p>
            <a:r>
              <a:rPr lang="en-GB" sz="2400" dirty="0">
                <a:latin typeface="Abadi" panose="020B0604020104020204" pitchFamily="34" charset="0"/>
              </a:rPr>
              <a:t>Compare your income and expenses to see if you have any money left over each month. </a:t>
            </a:r>
          </a:p>
        </p:txBody>
      </p:sp>
      <p:sp>
        <p:nvSpPr>
          <p:cNvPr id="13" name="TextBox 12">
            <a:extLst>
              <a:ext uri="{FF2B5EF4-FFF2-40B4-BE49-F238E27FC236}">
                <a16:creationId xmlns:a16="http://schemas.microsoft.com/office/drawing/2014/main" id="{F407E473-0DA4-21EE-6D70-DF51A8298547}"/>
              </a:ext>
            </a:extLst>
          </p:cNvPr>
          <p:cNvSpPr txBox="1"/>
          <p:nvPr/>
        </p:nvSpPr>
        <p:spPr>
          <a:xfrm>
            <a:off x="6358986" y="3089107"/>
            <a:ext cx="4234673" cy="2308324"/>
          </a:xfrm>
          <a:prstGeom prst="rect">
            <a:avLst/>
          </a:prstGeom>
          <a:noFill/>
          <a:ln>
            <a:solidFill>
              <a:schemeClr val="tx1"/>
            </a:solidFill>
          </a:ln>
        </p:spPr>
        <p:txBody>
          <a:bodyPr wrap="square">
            <a:spAutoFit/>
          </a:bodyPr>
          <a:lstStyle/>
          <a:p>
            <a:r>
              <a:rPr lang="en-GB" sz="2400" dirty="0">
                <a:latin typeface="Abadi" panose="020B0604020104020204" pitchFamily="34" charset="0"/>
              </a:rPr>
              <a:t>If you’re spending more than you’re earning, look for areas where you can cut back and reallocate the savings towards paying off debt or building an emergency fund.</a:t>
            </a:r>
          </a:p>
        </p:txBody>
      </p:sp>
    </p:spTree>
    <p:extLst>
      <p:ext uri="{BB962C8B-B14F-4D97-AF65-F5344CB8AC3E}">
        <p14:creationId xmlns:p14="http://schemas.microsoft.com/office/powerpoint/2010/main" val="358304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69A830-72E9-7853-7535-E24C623A834F}"/>
              </a:ext>
            </a:extLst>
          </p:cNvPr>
          <p:cNvSpPr txBox="1"/>
          <p:nvPr/>
        </p:nvSpPr>
        <p:spPr>
          <a:xfrm>
            <a:off x="984097" y="2174709"/>
            <a:ext cx="5461308"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latin typeface="Abadi" panose="020B0604020104020204" pitchFamily="34" charset="0"/>
              </a:rPr>
              <a:t> Improved financial security </a:t>
            </a:r>
          </a:p>
        </p:txBody>
      </p:sp>
      <p:sp>
        <p:nvSpPr>
          <p:cNvPr id="8" name="TextBox 7">
            <a:extLst>
              <a:ext uri="{FF2B5EF4-FFF2-40B4-BE49-F238E27FC236}">
                <a16:creationId xmlns:a16="http://schemas.microsoft.com/office/drawing/2014/main" id="{2FC8F415-F278-3ECC-F166-8F7459E12BAD}"/>
              </a:ext>
            </a:extLst>
          </p:cNvPr>
          <p:cNvSpPr txBox="1"/>
          <p:nvPr/>
        </p:nvSpPr>
        <p:spPr>
          <a:xfrm>
            <a:off x="969226" y="2762006"/>
            <a:ext cx="5476179"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latin typeface="Abadi" panose="020B0604020104020204" pitchFamily="34" charset="0"/>
              </a:rPr>
              <a:t> Reduced stress and anxiety </a:t>
            </a:r>
          </a:p>
        </p:txBody>
      </p:sp>
      <p:sp>
        <p:nvSpPr>
          <p:cNvPr id="9" name="TextBox 8">
            <a:extLst>
              <a:ext uri="{FF2B5EF4-FFF2-40B4-BE49-F238E27FC236}">
                <a16:creationId xmlns:a16="http://schemas.microsoft.com/office/drawing/2014/main" id="{3DEC916A-65A5-F526-8136-356D46A813B3}"/>
              </a:ext>
            </a:extLst>
          </p:cNvPr>
          <p:cNvSpPr txBox="1"/>
          <p:nvPr/>
        </p:nvSpPr>
        <p:spPr>
          <a:xfrm>
            <a:off x="954360" y="3360454"/>
            <a:ext cx="5502196"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latin typeface="Abadi" panose="020B0604020104020204" pitchFamily="34" charset="0"/>
              </a:rPr>
              <a:t> Better control over spending </a:t>
            </a:r>
          </a:p>
        </p:txBody>
      </p:sp>
      <p:sp>
        <p:nvSpPr>
          <p:cNvPr id="12" name="TextBox 11">
            <a:extLst>
              <a:ext uri="{FF2B5EF4-FFF2-40B4-BE49-F238E27FC236}">
                <a16:creationId xmlns:a16="http://schemas.microsoft.com/office/drawing/2014/main" id="{567F9476-0C3E-FA88-50E2-D389E17F511D}"/>
              </a:ext>
            </a:extLst>
          </p:cNvPr>
          <p:cNvSpPr txBox="1"/>
          <p:nvPr/>
        </p:nvSpPr>
        <p:spPr>
          <a:xfrm>
            <a:off x="959005" y="3962621"/>
            <a:ext cx="5497551"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latin typeface="Abadi" panose="020B0604020104020204" pitchFamily="34" charset="0"/>
              </a:rPr>
              <a:t>Increased ability to save for the future </a:t>
            </a:r>
          </a:p>
        </p:txBody>
      </p:sp>
      <p:sp>
        <p:nvSpPr>
          <p:cNvPr id="13" name="TextBox 12">
            <a:extLst>
              <a:ext uri="{FF2B5EF4-FFF2-40B4-BE49-F238E27FC236}">
                <a16:creationId xmlns:a16="http://schemas.microsoft.com/office/drawing/2014/main" id="{F407E473-0DA4-21EE-6D70-DF51A8298547}"/>
              </a:ext>
            </a:extLst>
          </p:cNvPr>
          <p:cNvSpPr txBox="1"/>
          <p:nvPr/>
        </p:nvSpPr>
        <p:spPr>
          <a:xfrm>
            <a:off x="961796" y="4572219"/>
            <a:ext cx="5494760"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latin typeface="Abadi" panose="020B0604020104020204" pitchFamily="34" charset="0"/>
              </a:rPr>
              <a:t>Improved credit score </a:t>
            </a:r>
          </a:p>
        </p:txBody>
      </p:sp>
      <p:sp>
        <p:nvSpPr>
          <p:cNvPr id="2" name="Title 1">
            <a:extLst>
              <a:ext uri="{FF2B5EF4-FFF2-40B4-BE49-F238E27FC236}">
                <a16:creationId xmlns:a16="http://schemas.microsoft.com/office/drawing/2014/main" id="{A5AEDD88-94CB-B257-D983-4C0C43E09356}"/>
              </a:ext>
            </a:extLst>
          </p:cNvPr>
          <p:cNvSpPr>
            <a:spLocks noGrp="1"/>
          </p:cNvSpPr>
          <p:nvPr>
            <p:ph type="title"/>
          </p:nvPr>
        </p:nvSpPr>
        <p:spPr>
          <a:xfrm>
            <a:off x="838200" y="365125"/>
            <a:ext cx="10515600" cy="1325563"/>
          </a:xfrm>
        </p:spPr>
        <p:txBody>
          <a:bodyPr/>
          <a:lstStyle/>
          <a:p>
            <a:r>
              <a:rPr lang="en-GB" b="1" dirty="0">
                <a:latin typeface="Abadi" panose="020B0604020104020204" pitchFamily="34" charset="0"/>
              </a:rPr>
              <a:t>What are the benefits of budgeting and saving? </a:t>
            </a:r>
          </a:p>
        </p:txBody>
      </p:sp>
      <p:pic>
        <p:nvPicPr>
          <p:cNvPr id="10" name="Picture 9" descr="A group of people holding a piggy bank&#10;&#10;Description automatically generated with medium confidence">
            <a:extLst>
              <a:ext uri="{FF2B5EF4-FFF2-40B4-BE49-F238E27FC236}">
                <a16:creationId xmlns:a16="http://schemas.microsoft.com/office/drawing/2014/main" id="{DA6141F6-6905-95F2-C572-405F7F773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665" y="1349298"/>
            <a:ext cx="5813803" cy="4137102"/>
          </a:xfrm>
          <a:prstGeom prst="rect">
            <a:avLst/>
          </a:prstGeom>
        </p:spPr>
      </p:pic>
    </p:spTree>
    <p:extLst>
      <p:ext uri="{BB962C8B-B14F-4D97-AF65-F5344CB8AC3E}">
        <p14:creationId xmlns:p14="http://schemas.microsoft.com/office/powerpoint/2010/main" val="401890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39C21-2CD0-F053-38A8-318A0530FCC3}"/>
              </a:ext>
            </a:extLst>
          </p:cNvPr>
          <p:cNvSpPr>
            <a:spLocks noGrp="1"/>
          </p:cNvSpPr>
          <p:nvPr>
            <p:ph type="title"/>
          </p:nvPr>
        </p:nvSpPr>
        <p:spPr/>
        <p:txBody>
          <a:bodyPr/>
          <a:lstStyle/>
          <a:p>
            <a:r>
              <a:rPr lang="en-GB" b="1" dirty="0">
                <a:latin typeface="Abadi" panose="020B0604020104020204" pitchFamily="34" charset="0"/>
              </a:rPr>
              <a:t>2. Investing</a:t>
            </a:r>
            <a:r>
              <a:rPr lang="en-GB" dirty="0"/>
              <a:t> </a:t>
            </a:r>
          </a:p>
        </p:txBody>
      </p:sp>
      <p:sp>
        <p:nvSpPr>
          <p:cNvPr id="3" name="Content Placeholder 2">
            <a:extLst>
              <a:ext uri="{FF2B5EF4-FFF2-40B4-BE49-F238E27FC236}">
                <a16:creationId xmlns:a16="http://schemas.microsoft.com/office/drawing/2014/main" id="{2574CB54-9EEC-3D52-710A-CC0FEB91EBA9}"/>
              </a:ext>
            </a:extLst>
          </p:cNvPr>
          <p:cNvSpPr>
            <a:spLocks noGrp="1"/>
          </p:cNvSpPr>
          <p:nvPr>
            <p:ph idx="1"/>
          </p:nvPr>
        </p:nvSpPr>
        <p:spPr>
          <a:xfrm>
            <a:off x="838200" y="1825625"/>
            <a:ext cx="5596054" cy="4351338"/>
          </a:xfrm>
        </p:spPr>
        <p:txBody>
          <a:bodyPr>
            <a:normAutofit/>
          </a:bodyPr>
          <a:lstStyle/>
          <a:p>
            <a:pPr marL="0" indent="0">
              <a:buNone/>
            </a:pPr>
            <a:r>
              <a:rPr lang="en-GB" sz="2400" dirty="0">
                <a:latin typeface="Abadi" panose="020B0604020104020204" pitchFamily="34" charset="0"/>
              </a:rPr>
              <a:t>Investing is the process of putting your money into various financial products, such as stocks, bonds, and mutual funds, with the goal of growing your wealth over time. </a:t>
            </a:r>
          </a:p>
          <a:p>
            <a:pPr marL="0" indent="0">
              <a:buNone/>
            </a:pPr>
            <a:endParaRPr lang="en-GB" sz="2400" dirty="0">
              <a:latin typeface="Abadi" panose="020B0604020104020204" pitchFamily="34" charset="0"/>
            </a:endParaRPr>
          </a:p>
          <a:p>
            <a:pPr marL="0" indent="0">
              <a:buNone/>
            </a:pPr>
            <a:r>
              <a:rPr lang="en-GB" sz="2400" dirty="0">
                <a:latin typeface="Abadi" panose="020B0604020104020204" pitchFamily="34" charset="0"/>
              </a:rPr>
              <a:t>According to the ONS (Office for National Statistics) only 37% of UK adults have invested in stocks, shares or funds. </a:t>
            </a:r>
          </a:p>
          <a:p>
            <a:pPr marL="0" indent="0">
              <a:buNone/>
            </a:pPr>
            <a:endParaRPr lang="en-GB" sz="2400" dirty="0">
              <a:latin typeface="Abadi" panose="020B0604020104020204" pitchFamily="34" charset="0"/>
            </a:endParaRPr>
          </a:p>
          <a:p>
            <a:pPr marL="0" indent="0">
              <a:buNone/>
            </a:pPr>
            <a:endParaRPr lang="en-GB" sz="2400" dirty="0">
              <a:latin typeface="Abadi" panose="020B0604020104020204" pitchFamily="34" charset="0"/>
            </a:endParaRPr>
          </a:p>
        </p:txBody>
      </p:sp>
      <p:pic>
        <p:nvPicPr>
          <p:cNvPr id="4" name="Picture 3" descr="A person and person holding coins on top of a bar graph&#10;&#10;Description automatically generated with low confidence">
            <a:extLst>
              <a:ext uri="{FF2B5EF4-FFF2-40B4-BE49-F238E27FC236}">
                <a16:creationId xmlns:a16="http://schemas.microsoft.com/office/drawing/2014/main" id="{40A91821-C66A-FA3A-E1A8-92EB661D0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310" y="1282391"/>
            <a:ext cx="5796271" cy="4159404"/>
          </a:xfrm>
          <a:prstGeom prst="rect">
            <a:avLst/>
          </a:prstGeom>
        </p:spPr>
      </p:pic>
    </p:spTree>
    <p:extLst>
      <p:ext uri="{BB962C8B-B14F-4D97-AF65-F5344CB8AC3E}">
        <p14:creationId xmlns:p14="http://schemas.microsoft.com/office/powerpoint/2010/main" val="19919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104D8-7262-CEC4-8005-971255E0A8C3}"/>
              </a:ext>
            </a:extLst>
          </p:cNvPr>
          <p:cNvSpPr>
            <a:spLocks noGrp="1"/>
          </p:cNvSpPr>
          <p:nvPr>
            <p:ph type="title"/>
          </p:nvPr>
        </p:nvSpPr>
        <p:spPr/>
        <p:txBody>
          <a:bodyPr/>
          <a:lstStyle/>
          <a:p>
            <a:r>
              <a:rPr lang="en-GB" b="1" dirty="0">
                <a:latin typeface="Abadi" panose="020B0604020104020204" pitchFamily="34" charset="0"/>
              </a:rPr>
              <a:t>Types of investments</a:t>
            </a:r>
          </a:p>
        </p:txBody>
      </p:sp>
      <p:sp>
        <p:nvSpPr>
          <p:cNvPr id="3" name="Content Placeholder 2">
            <a:extLst>
              <a:ext uri="{FF2B5EF4-FFF2-40B4-BE49-F238E27FC236}">
                <a16:creationId xmlns:a16="http://schemas.microsoft.com/office/drawing/2014/main" id="{4C535476-1646-2C28-71A5-C07D58EC51ED}"/>
              </a:ext>
            </a:extLst>
          </p:cNvPr>
          <p:cNvSpPr>
            <a:spLocks noGrp="1"/>
          </p:cNvSpPr>
          <p:nvPr>
            <p:ph idx="1"/>
          </p:nvPr>
        </p:nvSpPr>
        <p:spPr>
          <a:xfrm>
            <a:off x="1295400" y="4650058"/>
            <a:ext cx="10515600" cy="1794534"/>
          </a:xfrm>
        </p:spPr>
        <p:txBody>
          <a:bodyPr>
            <a:normAutofit/>
          </a:bodyPr>
          <a:lstStyle/>
          <a:p>
            <a:pPr marL="0" indent="0">
              <a:buNone/>
            </a:pPr>
            <a:r>
              <a:rPr lang="en-GB" sz="2400" dirty="0">
                <a:latin typeface="Abadi" panose="020B0604020104020204" pitchFamily="34" charset="0"/>
              </a:rPr>
              <a:t>Stocks                  Bonds                Mutual Funds              Real estate </a:t>
            </a:r>
          </a:p>
        </p:txBody>
      </p:sp>
      <p:pic>
        <p:nvPicPr>
          <p:cNvPr id="5" name="Picture 4" descr="A picture containing child art, clipart, illustration, art&#10;&#10;Description automatically generated">
            <a:extLst>
              <a:ext uri="{FF2B5EF4-FFF2-40B4-BE49-F238E27FC236}">
                <a16:creationId xmlns:a16="http://schemas.microsoft.com/office/drawing/2014/main" id="{7A2D9E39-369A-612D-821B-55FA8699A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21" y="2217339"/>
            <a:ext cx="2625858" cy="2254299"/>
          </a:xfrm>
          <a:prstGeom prst="rect">
            <a:avLst/>
          </a:prstGeom>
        </p:spPr>
      </p:pic>
      <p:pic>
        <p:nvPicPr>
          <p:cNvPr id="7" name="Picture 6" descr="A person holding a pen and a clipboard&#10;&#10;Description automatically generated with low confidence">
            <a:extLst>
              <a:ext uri="{FF2B5EF4-FFF2-40B4-BE49-F238E27FC236}">
                <a16:creationId xmlns:a16="http://schemas.microsoft.com/office/drawing/2014/main" id="{D819B9B3-8001-B8EE-2ADE-EE7935BD5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296" y="2276702"/>
            <a:ext cx="2217240" cy="2217240"/>
          </a:xfrm>
          <a:prstGeom prst="rect">
            <a:avLst/>
          </a:prstGeom>
        </p:spPr>
      </p:pic>
      <p:pic>
        <p:nvPicPr>
          <p:cNvPr id="9" name="Picture 8" descr="A picture containing child art, clipart, illustration, cartoon&#10;&#10;Description automatically generated">
            <a:extLst>
              <a:ext uri="{FF2B5EF4-FFF2-40B4-BE49-F238E27FC236}">
                <a16:creationId xmlns:a16="http://schemas.microsoft.com/office/drawing/2014/main" id="{8F27E770-7461-3735-809D-10D83A0FD0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0675" y="2077541"/>
            <a:ext cx="3084258" cy="2371795"/>
          </a:xfrm>
          <a:prstGeom prst="rect">
            <a:avLst/>
          </a:prstGeom>
        </p:spPr>
      </p:pic>
      <p:pic>
        <p:nvPicPr>
          <p:cNvPr id="11" name="Picture 10" descr="A person standing next to a house&#10;&#10;Description automatically generated with medium confidence">
            <a:extLst>
              <a:ext uri="{FF2B5EF4-FFF2-40B4-BE49-F238E27FC236}">
                <a16:creationId xmlns:a16="http://schemas.microsoft.com/office/drawing/2014/main" id="{0381F960-13BF-C6C0-5791-29944A609E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294" y="2274849"/>
            <a:ext cx="3377533" cy="2107581"/>
          </a:xfrm>
          <a:prstGeom prst="rect">
            <a:avLst/>
          </a:prstGeom>
        </p:spPr>
      </p:pic>
    </p:spTree>
    <p:extLst>
      <p:ext uri="{BB962C8B-B14F-4D97-AF65-F5344CB8AC3E}">
        <p14:creationId xmlns:p14="http://schemas.microsoft.com/office/powerpoint/2010/main" val="1087382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69A830-72E9-7853-7535-E24C623A834F}"/>
              </a:ext>
            </a:extLst>
          </p:cNvPr>
          <p:cNvSpPr txBox="1"/>
          <p:nvPr/>
        </p:nvSpPr>
        <p:spPr>
          <a:xfrm>
            <a:off x="984096" y="2174709"/>
            <a:ext cx="9509202"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latin typeface="Abadi" panose="020B0604020104020204" pitchFamily="34" charset="0"/>
              </a:rPr>
              <a:t> Potential for higher returns than savings accounts </a:t>
            </a:r>
          </a:p>
        </p:txBody>
      </p:sp>
      <p:sp>
        <p:nvSpPr>
          <p:cNvPr id="8" name="TextBox 7">
            <a:extLst>
              <a:ext uri="{FF2B5EF4-FFF2-40B4-BE49-F238E27FC236}">
                <a16:creationId xmlns:a16="http://schemas.microsoft.com/office/drawing/2014/main" id="{2FC8F415-F278-3ECC-F166-8F7459E12BAD}"/>
              </a:ext>
            </a:extLst>
          </p:cNvPr>
          <p:cNvSpPr txBox="1"/>
          <p:nvPr/>
        </p:nvSpPr>
        <p:spPr>
          <a:xfrm>
            <a:off x="969226" y="2762006"/>
            <a:ext cx="9546374"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latin typeface="Abadi" panose="020B0604020104020204" pitchFamily="34" charset="0"/>
              </a:rPr>
              <a:t> Opportunity to diversify your portfolio and reduce risk</a:t>
            </a:r>
          </a:p>
        </p:txBody>
      </p:sp>
      <p:sp>
        <p:nvSpPr>
          <p:cNvPr id="9" name="TextBox 8">
            <a:extLst>
              <a:ext uri="{FF2B5EF4-FFF2-40B4-BE49-F238E27FC236}">
                <a16:creationId xmlns:a16="http://schemas.microsoft.com/office/drawing/2014/main" id="{3DEC916A-65A5-F526-8136-356D46A813B3}"/>
              </a:ext>
            </a:extLst>
          </p:cNvPr>
          <p:cNvSpPr txBox="1"/>
          <p:nvPr/>
        </p:nvSpPr>
        <p:spPr>
          <a:xfrm>
            <a:off x="954359" y="3360454"/>
            <a:ext cx="9572391"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latin typeface="Abadi" panose="020B0604020104020204" pitchFamily="34" charset="0"/>
              </a:rPr>
              <a:t> Opportunity to grow wealth in long term</a:t>
            </a:r>
          </a:p>
        </p:txBody>
      </p:sp>
      <p:sp>
        <p:nvSpPr>
          <p:cNvPr id="12" name="TextBox 11">
            <a:extLst>
              <a:ext uri="{FF2B5EF4-FFF2-40B4-BE49-F238E27FC236}">
                <a16:creationId xmlns:a16="http://schemas.microsoft.com/office/drawing/2014/main" id="{567F9476-0C3E-FA88-50E2-D389E17F511D}"/>
              </a:ext>
            </a:extLst>
          </p:cNvPr>
          <p:cNvSpPr txBox="1"/>
          <p:nvPr/>
        </p:nvSpPr>
        <p:spPr>
          <a:xfrm>
            <a:off x="959004" y="3962621"/>
            <a:ext cx="9567747" cy="830997"/>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latin typeface="Abadi" panose="020B0604020104020204" pitchFamily="34" charset="0"/>
              </a:rPr>
              <a:t>Potential to generate passive income through dividends or rental income</a:t>
            </a:r>
          </a:p>
        </p:txBody>
      </p:sp>
      <p:sp>
        <p:nvSpPr>
          <p:cNvPr id="2" name="Title 1">
            <a:extLst>
              <a:ext uri="{FF2B5EF4-FFF2-40B4-BE49-F238E27FC236}">
                <a16:creationId xmlns:a16="http://schemas.microsoft.com/office/drawing/2014/main" id="{A5AEDD88-94CB-B257-D983-4C0C43E09356}"/>
              </a:ext>
            </a:extLst>
          </p:cNvPr>
          <p:cNvSpPr>
            <a:spLocks noGrp="1"/>
          </p:cNvSpPr>
          <p:nvPr>
            <p:ph type="title"/>
          </p:nvPr>
        </p:nvSpPr>
        <p:spPr>
          <a:xfrm>
            <a:off x="838200" y="365125"/>
            <a:ext cx="10515600" cy="1325563"/>
          </a:xfrm>
        </p:spPr>
        <p:txBody>
          <a:bodyPr/>
          <a:lstStyle/>
          <a:p>
            <a:r>
              <a:rPr lang="en-GB" b="1" dirty="0">
                <a:latin typeface="Abadi" panose="020B0604020104020204" pitchFamily="34" charset="0"/>
              </a:rPr>
              <a:t>What are the benefits of investing? </a:t>
            </a:r>
          </a:p>
        </p:txBody>
      </p:sp>
    </p:spTree>
    <p:extLst>
      <p:ext uri="{BB962C8B-B14F-4D97-AF65-F5344CB8AC3E}">
        <p14:creationId xmlns:p14="http://schemas.microsoft.com/office/powerpoint/2010/main" val="256105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DCD9-AA07-472C-9D3A-27C662414AF8}"/>
              </a:ext>
            </a:extLst>
          </p:cNvPr>
          <p:cNvSpPr>
            <a:spLocks noGrp="1"/>
          </p:cNvSpPr>
          <p:nvPr>
            <p:ph type="title"/>
          </p:nvPr>
        </p:nvSpPr>
        <p:spPr/>
        <p:txBody>
          <a:bodyPr>
            <a:normAutofit/>
          </a:bodyPr>
          <a:lstStyle/>
          <a:p>
            <a:r>
              <a:rPr lang="en-GB" b="1" dirty="0">
                <a:solidFill>
                  <a:schemeClr val="tx1"/>
                </a:solidFill>
                <a:latin typeface="Abadi" panose="020B0604020104020204" pitchFamily="34" charset="0"/>
              </a:rPr>
              <a:t>Other big financial decisions</a:t>
            </a:r>
            <a:endParaRPr lang="en-GB" sz="2800" b="1" dirty="0">
              <a:solidFill>
                <a:schemeClr val="tx1"/>
              </a:solidFill>
              <a:latin typeface="Abadi" panose="020B0604020104020204" pitchFamily="34" charset="0"/>
            </a:endParaRPr>
          </a:p>
        </p:txBody>
      </p:sp>
      <p:pic>
        <p:nvPicPr>
          <p:cNvPr id="4" name="Picture 3" descr="A group of hands throwing graduation caps&#10;&#10;Description automatically generated">
            <a:extLst>
              <a:ext uri="{FF2B5EF4-FFF2-40B4-BE49-F238E27FC236}">
                <a16:creationId xmlns:a16="http://schemas.microsoft.com/office/drawing/2014/main" id="{17D652B9-1F73-3171-8CEA-A54E86BDE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 y="1574800"/>
            <a:ext cx="3642361" cy="2428240"/>
          </a:xfrm>
          <a:prstGeom prst="rect">
            <a:avLst/>
          </a:prstGeom>
        </p:spPr>
      </p:pic>
      <p:pic>
        <p:nvPicPr>
          <p:cNvPr id="5" name="Picture 4" descr="A house with a black background&#10;&#10;Description automatically generated">
            <a:extLst>
              <a:ext uri="{FF2B5EF4-FFF2-40B4-BE49-F238E27FC236}">
                <a16:creationId xmlns:a16="http://schemas.microsoft.com/office/drawing/2014/main" id="{13115E3F-AB00-D9F8-1534-6C4527D97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7582" y="3281680"/>
            <a:ext cx="3078480" cy="3078480"/>
          </a:xfrm>
          <a:prstGeom prst="rect">
            <a:avLst/>
          </a:prstGeom>
        </p:spPr>
      </p:pic>
      <p:pic>
        <p:nvPicPr>
          <p:cNvPr id="11" name="Picture 10" descr="A person and person in a wedding dress&#10;&#10;Description automatically generated">
            <a:extLst>
              <a:ext uri="{FF2B5EF4-FFF2-40B4-BE49-F238E27FC236}">
                <a16:creationId xmlns:a16="http://schemas.microsoft.com/office/drawing/2014/main" id="{00C54490-B3E2-B61B-A77E-FB592130F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160" y="1375213"/>
            <a:ext cx="4042835" cy="2170628"/>
          </a:xfrm>
          <a:prstGeom prst="rect">
            <a:avLst/>
          </a:prstGeom>
        </p:spPr>
      </p:pic>
      <p:pic>
        <p:nvPicPr>
          <p:cNvPr id="13" name="Picture 12" descr="A orange suitcase with wheels&#10;&#10;Description automatically generated">
            <a:extLst>
              <a:ext uri="{FF2B5EF4-FFF2-40B4-BE49-F238E27FC236}">
                <a16:creationId xmlns:a16="http://schemas.microsoft.com/office/drawing/2014/main" id="{47A84EE4-6663-8AE6-5642-51A9F24504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0440" y="487680"/>
            <a:ext cx="2860046" cy="2860046"/>
          </a:xfrm>
          <a:prstGeom prst="rect">
            <a:avLst/>
          </a:prstGeom>
        </p:spPr>
      </p:pic>
      <p:pic>
        <p:nvPicPr>
          <p:cNvPr id="15" name="Picture 14" descr="A group of people holding hands&#10;&#10;Description automatically generated">
            <a:extLst>
              <a:ext uri="{FF2B5EF4-FFF2-40B4-BE49-F238E27FC236}">
                <a16:creationId xmlns:a16="http://schemas.microsoft.com/office/drawing/2014/main" id="{54B14F6F-FBB5-AEFB-5EE8-C78CB18E72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5200" y="3722820"/>
            <a:ext cx="4226560" cy="2019544"/>
          </a:xfrm>
          <a:prstGeom prst="rect">
            <a:avLst/>
          </a:prstGeom>
        </p:spPr>
      </p:pic>
    </p:spTree>
    <p:extLst>
      <p:ext uri="{BB962C8B-B14F-4D97-AF65-F5344CB8AC3E}">
        <p14:creationId xmlns:p14="http://schemas.microsoft.com/office/powerpoint/2010/main" val="1975301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DCD9-AA07-472C-9D3A-27C662414AF8}"/>
              </a:ext>
            </a:extLst>
          </p:cNvPr>
          <p:cNvSpPr>
            <a:spLocks noGrp="1"/>
          </p:cNvSpPr>
          <p:nvPr>
            <p:ph type="title"/>
          </p:nvPr>
        </p:nvSpPr>
        <p:spPr/>
        <p:txBody>
          <a:bodyPr>
            <a:normAutofit/>
          </a:bodyPr>
          <a:lstStyle/>
          <a:p>
            <a:r>
              <a:rPr lang="en-GB" b="1" dirty="0">
                <a:solidFill>
                  <a:schemeClr val="tx1"/>
                </a:solidFill>
                <a:latin typeface="Abadi" panose="020B0604020104020204" pitchFamily="34" charset="0"/>
              </a:rPr>
              <a:t>University</a:t>
            </a:r>
            <a:endParaRPr lang="en-GB" sz="2800" b="1" dirty="0">
              <a:solidFill>
                <a:schemeClr val="tx1"/>
              </a:solidFill>
              <a:latin typeface="Abadi" panose="020B0604020104020204" pitchFamily="34" charset="0"/>
            </a:endParaRPr>
          </a:p>
        </p:txBody>
      </p:sp>
      <p:sp>
        <p:nvSpPr>
          <p:cNvPr id="4" name="Title 1">
            <a:extLst>
              <a:ext uri="{FF2B5EF4-FFF2-40B4-BE49-F238E27FC236}">
                <a16:creationId xmlns:a16="http://schemas.microsoft.com/office/drawing/2014/main" id="{2AE141C7-3954-4857-BFE2-0A1FBA38F86E}"/>
              </a:ext>
            </a:extLst>
          </p:cNvPr>
          <p:cNvSpPr txBox="1">
            <a:spLocks/>
          </p:cNvSpPr>
          <p:nvPr/>
        </p:nvSpPr>
        <p:spPr>
          <a:xfrm>
            <a:off x="838200" y="1306770"/>
            <a:ext cx="9721012" cy="1183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2400" dirty="0">
                <a:solidFill>
                  <a:schemeClr val="tx1"/>
                </a:solidFill>
                <a:latin typeface="Abadi" panose="020B0604020104020204" pitchFamily="34" charset="0"/>
              </a:rPr>
              <a:t>How much does it cost to send a student to a UK University each year?</a:t>
            </a:r>
          </a:p>
        </p:txBody>
      </p:sp>
      <p:sp>
        <p:nvSpPr>
          <p:cNvPr id="5" name="TextBox 4">
            <a:extLst>
              <a:ext uri="{FF2B5EF4-FFF2-40B4-BE49-F238E27FC236}">
                <a16:creationId xmlns:a16="http://schemas.microsoft.com/office/drawing/2014/main" id="{B8E68E64-8141-4198-8B32-01F8011BA1DB}"/>
              </a:ext>
            </a:extLst>
          </p:cNvPr>
          <p:cNvSpPr txBox="1"/>
          <p:nvPr/>
        </p:nvSpPr>
        <p:spPr>
          <a:xfrm>
            <a:off x="838200" y="2260858"/>
            <a:ext cx="10796589" cy="2677656"/>
          </a:xfrm>
          <a:prstGeom prst="rect">
            <a:avLst/>
          </a:prstGeom>
          <a:noFill/>
        </p:spPr>
        <p:txBody>
          <a:bodyPr wrap="square" rtlCol="0">
            <a:spAutoFit/>
          </a:bodyPr>
          <a:lstStyle/>
          <a:p>
            <a:pPr marL="342900" indent="-342900">
              <a:buAutoNum type="alphaLcParenR"/>
            </a:pPr>
            <a:r>
              <a:rPr lang="en-GB" sz="2400" dirty="0">
                <a:latin typeface="Abadi" panose="020B0604020104020204" pitchFamily="34" charset="0"/>
              </a:rPr>
              <a:t>£9,250</a:t>
            </a:r>
          </a:p>
          <a:p>
            <a:pPr marL="342900" indent="-342900">
              <a:buAutoNum type="alphaLcParenR"/>
            </a:pPr>
            <a:r>
              <a:rPr lang="en-GB" sz="2400" dirty="0">
                <a:latin typeface="Abadi" panose="020B0604020104020204" pitchFamily="34" charset="0"/>
              </a:rPr>
              <a:t>13,700</a:t>
            </a:r>
          </a:p>
          <a:p>
            <a:pPr marL="342900" indent="-342900">
              <a:buAutoNum type="alphaLcParenR"/>
            </a:pPr>
            <a:r>
              <a:rPr lang="en-GB" sz="2400" dirty="0">
                <a:latin typeface="Abadi" panose="020B0604020104020204" pitchFamily="34" charset="0"/>
              </a:rPr>
              <a:t>18,800</a:t>
            </a:r>
          </a:p>
          <a:p>
            <a:pPr marL="342900" indent="-342900">
              <a:buAutoNum type="alphaLcParenR"/>
            </a:pPr>
            <a:r>
              <a:rPr lang="en-GB" sz="2400" dirty="0">
                <a:latin typeface="Abadi" panose="020B0604020104020204" pitchFamily="34" charset="0"/>
              </a:rPr>
              <a:t>25,000</a:t>
            </a:r>
          </a:p>
          <a:p>
            <a:endParaRPr lang="en-GB" sz="2400" dirty="0">
              <a:latin typeface="Abadi" panose="020B0604020104020204" pitchFamily="34" charset="0"/>
            </a:endParaRPr>
          </a:p>
          <a:p>
            <a:pPr marL="342900" indent="-342900">
              <a:buAutoNum type="alphaLcParenR"/>
            </a:pPr>
            <a:endParaRPr lang="en-GB" sz="2400" dirty="0">
              <a:latin typeface="Abadi" panose="020B0604020104020204" pitchFamily="34" charset="0"/>
            </a:endParaRPr>
          </a:p>
          <a:p>
            <a:endParaRPr lang="en-GB" sz="2400" dirty="0">
              <a:latin typeface="Abadi" panose="020B0604020104020204" pitchFamily="34" charset="0"/>
            </a:endParaRPr>
          </a:p>
        </p:txBody>
      </p:sp>
      <p:pic>
        <p:nvPicPr>
          <p:cNvPr id="7" name="Picture 6" descr="A group of hands throwing graduation caps&#10;&#10;Description automatically generated">
            <a:extLst>
              <a:ext uri="{FF2B5EF4-FFF2-40B4-BE49-F238E27FC236}">
                <a16:creationId xmlns:a16="http://schemas.microsoft.com/office/drawing/2014/main" id="{2407197F-2C38-30E1-6196-FDFDF7842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970" y="2057400"/>
            <a:ext cx="5875030" cy="3677926"/>
          </a:xfrm>
          <a:prstGeom prst="rect">
            <a:avLst/>
          </a:prstGeom>
        </p:spPr>
      </p:pic>
    </p:spTree>
    <p:extLst>
      <p:ext uri="{BB962C8B-B14F-4D97-AF65-F5344CB8AC3E}">
        <p14:creationId xmlns:p14="http://schemas.microsoft.com/office/powerpoint/2010/main" val="1944508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DCD9-AA07-472C-9D3A-27C662414AF8}"/>
              </a:ext>
            </a:extLst>
          </p:cNvPr>
          <p:cNvSpPr>
            <a:spLocks noGrp="1"/>
          </p:cNvSpPr>
          <p:nvPr>
            <p:ph type="title"/>
          </p:nvPr>
        </p:nvSpPr>
        <p:spPr/>
        <p:txBody>
          <a:bodyPr>
            <a:normAutofit/>
          </a:bodyPr>
          <a:lstStyle/>
          <a:p>
            <a:r>
              <a:rPr lang="en-GB" b="1" dirty="0">
                <a:solidFill>
                  <a:schemeClr val="tx1"/>
                </a:solidFill>
                <a:latin typeface="Abadi" panose="020B0604020104020204" pitchFamily="34" charset="0"/>
              </a:rPr>
              <a:t>University</a:t>
            </a:r>
            <a:endParaRPr lang="en-GB" sz="2800" b="1" dirty="0">
              <a:solidFill>
                <a:schemeClr val="tx1"/>
              </a:solidFill>
              <a:latin typeface="Abadi" panose="020B0604020104020204" pitchFamily="34" charset="0"/>
            </a:endParaRPr>
          </a:p>
        </p:txBody>
      </p:sp>
      <p:sp>
        <p:nvSpPr>
          <p:cNvPr id="4" name="Title 1">
            <a:extLst>
              <a:ext uri="{FF2B5EF4-FFF2-40B4-BE49-F238E27FC236}">
                <a16:creationId xmlns:a16="http://schemas.microsoft.com/office/drawing/2014/main" id="{2AE141C7-3954-4857-BFE2-0A1FBA38F86E}"/>
              </a:ext>
            </a:extLst>
          </p:cNvPr>
          <p:cNvSpPr txBox="1">
            <a:spLocks/>
          </p:cNvSpPr>
          <p:nvPr/>
        </p:nvSpPr>
        <p:spPr>
          <a:xfrm>
            <a:off x="838200" y="1306770"/>
            <a:ext cx="9721012" cy="1183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2400" dirty="0">
                <a:solidFill>
                  <a:schemeClr val="tx1"/>
                </a:solidFill>
                <a:latin typeface="Abadi" panose="020B0604020104020204" pitchFamily="34" charset="0"/>
              </a:rPr>
              <a:t>How much does it cost to send a student to University each year, bearing in mind:</a:t>
            </a:r>
          </a:p>
        </p:txBody>
      </p:sp>
      <p:sp>
        <p:nvSpPr>
          <p:cNvPr id="5" name="TextBox 4">
            <a:extLst>
              <a:ext uri="{FF2B5EF4-FFF2-40B4-BE49-F238E27FC236}">
                <a16:creationId xmlns:a16="http://schemas.microsoft.com/office/drawing/2014/main" id="{B8E68E64-8141-4198-8B32-01F8011BA1DB}"/>
              </a:ext>
            </a:extLst>
          </p:cNvPr>
          <p:cNvSpPr txBox="1"/>
          <p:nvPr/>
        </p:nvSpPr>
        <p:spPr>
          <a:xfrm>
            <a:off x="838200" y="2632333"/>
            <a:ext cx="10796589" cy="1569660"/>
          </a:xfrm>
          <a:prstGeom prst="rect">
            <a:avLst/>
          </a:prstGeom>
          <a:noFill/>
        </p:spPr>
        <p:txBody>
          <a:bodyPr wrap="square" rtlCol="0">
            <a:spAutoFit/>
          </a:bodyPr>
          <a:lstStyle/>
          <a:p>
            <a:pPr marL="342900" indent="-342900">
              <a:buAutoNum type="alphaLcParenR"/>
            </a:pPr>
            <a:r>
              <a:rPr lang="en-GB" sz="2400" dirty="0">
                <a:latin typeface="Abadi" panose="020B0604020104020204" pitchFamily="34" charset="0"/>
              </a:rPr>
              <a:t>Tuition fees		</a:t>
            </a:r>
            <a:endParaRPr lang="en-GB" sz="2400" dirty="0">
              <a:solidFill>
                <a:srgbClr val="FF0000"/>
              </a:solidFill>
              <a:latin typeface="Abadi" panose="020B0604020104020204" pitchFamily="34" charset="0"/>
            </a:endParaRPr>
          </a:p>
          <a:p>
            <a:pPr marL="342900" indent="-342900">
              <a:buAutoNum type="alphaLcParenR"/>
            </a:pPr>
            <a:r>
              <a:rPr lang="en-GB" sz="2400" dirty="0">
                <a:latin typeface="Abadi" panose="020B0604020104020204" pitchFamily="34" charset="0"/>
              </a:rPr>
              <a:t>Accommodation	</a:t>
            </a:r>
            <a:endParaRPr lang="en-GB" sz="2400" dirty="0">
              <a:solidFill>
                <a:srgbClr val="FF0000"/>
              </a:solidFill>
              <a:latin typeface="Abadi" panose="020B0604020104020204" pitchFamily="34" charset="0"/>
            </a:endParaRPr>
          </a:p>
          <a:p>
            <a:pPr marL="342900" indent="-342900">
              <a:buAutoNum type="alphaLcParenR"/>
            </a:pPr>
            <a:r>
              <a:rPr lang="en-GB" sz="2400" dirty="0">
                <a:latin typeface="Abadi" panose="020B0604020104020204" pitchFamily="34" charset="0"/>
              </a:rPr>
              <a:t>Living costs		</a:t>
            </a:r>
            <a:endParaRPr lang="en-GB" sz="2400" dirty="0">
              <a:solidFill>
                <a:srgbClr val="FF0000"/>
              </a:solidFill>
              <a:latin typeface="Abadi" panose="020B0604020104020204" pitchFamily="34" charset="0"/>
            </a:endParaRPr>
          </a:p>
          <a:p>
            <a:r>
              <a:rPr lang="en-GB" sz="2400" dirty="0">
                <a:latin typeface="Abadi" panose="020B0604020104020204" pitchFamily="34" charset="0"/>
              </a:rPr>
              <a:t> 			</a:t>
            </a:r>
            <a:endParaRPr lang="en-GB" sz="2400" b="1" dirty="0">
              <a:solidFill>
                <a:srgbClr val="FF0000"/>
              </a:solidFill>
              <a:latin typeface="Abadi" panose="020B0604020104020204" pitchFamily="34" charset="0"/>
            </a:endParaRPr>
          </a:p>
        </p:txBody>
      </p:sp>
      <p:pic>
        <p:nvPicPr>
          <p:cNvPr id="8" name="Picture 7" descr="A group of hands throwing graduation caps&#10;&#10;Description automatically generated">
            <a:extLst>
              <a:ext uri="{FF2B5EF4-FFF2-40B4-BE49-F238E27FC236}">
                <a16:creationId xmlns:a16="http://schemas.microsoft.com/office/drawing/2014/main" id="{361FFEC9-FDA8-D557-ACB7-3436F0D44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970" y="1818640"/>
            <a:ext cx="5875030" cy="3916686"/>
          </a:xfrm>
          <a:prstGeom prst="rect">
            <a:avLst/>
          </a:prstGeom>
        </p:spPr>
      </p:pic>
    </p:spTree>
    <p:extLst>
      <p:ext uri="{BB962C8B-B14F-4D97-AF65-F5344CB8AC3E}">
        <p14:creationId xmlns:p14="http://schemas.microsoft.com/office/powerpoint/2010/main" val="3246104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CCE6A-CE34-BBA7-BD3E-7A5456247726}"/>
              </a:ext>
            </a:extLst>
          </p:cNvPr>
          <p:cNvSpPr>
            <a:spLocks noGrp="1"/>
          </p:cNvSpPr>
          <p:nvPr>
            <p:ph type="title"/>
          </p:nvPr>
        </p:nvSpPr>
        <p:spPr/>
        <p:txBody>
          <a:bodyPr/>
          <a:lstStyle/>
          <a:p>
            <a:r>
              <a:rPr lang="en-GB" b="1" dirty="0">
                <a:latin typeface="Abadi" panose="020B0604020104020204" pitchFamily="34" charset="0"/>
              </a:rPr>
              <a:t>Why is financial literacy important? </a:t>
            </a:r>
          </a:p>
        </p:txBody>
      </p:sp>
      <p:sp>
        <p:nvSpPr>
          <p:cNvPr id="3" name="TextBox 2">
            <a:extLst>
              <a:ext uri="{FF2B5EF4-FFF2-40B4-BE49-F238E27FC236}">
                <a16:creationId xmlns:a16="http://schemas.microsoft.com/office/drawing/2014/main" id="{6ED1A85F-0010-9376-4CC0-E31B4AD2D49E}"/>
              </a:ext>
            </a:extLst>
          </p:cNvPr>
          <p:cNvSpPr txBox="1"/>
          <p:nvPr/>
        </p:nvSpPr>
        <p:spPr>
          <a:xfrm>
            <a:off x="2728040" y="6032754"/>
            <a:ext cx="2895007" cy="461665"/>
          </a:xfrm>
          <a:prstGeom prst="rect">
            <a:avLst/>
          </a:prstGeom>
          <a:noFill/>
        </p:spPr>
        <p:txBody>
          <a:bodyPr wrap="square" rtlCol="0">
            <a:spAutoFit/>
          </a:bodyPr>
          <a:lstStyle/>
          <a:p>
            <a:r>
              <a:rPr lang="en-GB" sz="2400" dirty="0">
                <a:latin typeface="Abadi" panose="020B0604020104020204" pitchFamily="34" charset="0"/>
              </a:rPr>
              <a:t>What is debt?</a:t>
            </a:r>
          </a:p>
        </p:txBody>
      </p:sp>
      <p:sp>
        <p:nvSpPr>
          <p:cNvPr id="7" name="TextBox 6">
            <a:extLst>
              <a:ext uri="{FF2B5EF4-FFF2-40B4-BE49-F238E27FC236}">
                <a16:creationId xmlns:a16="http://schemas.microsoft.com/office/drawing/2014/main" id="{90486E41-EE07-E4E1-B7BA-5D5981470FEF}"/>
              </a:ext>
            </a:extLst>
          </p:cNvPr>
          <p:cNvSpPr txBox="1"/>
          <p:nvPr/>
        </p:nvSpPr>
        <p:spPr>
          <a:xfrm>
            <a:off x="922532" y="2579717"/>
            <a:ext cx="4437888" cy="1661993"/>
          </a:xfrm>
          <a:prstGeom prst="rect">
            <a:avLst/>
          </a:prstGeom>
          <a:noFill/>
        </p:spPr>
        <p:txBody>
          <a:bodyPr wrap="square" rtlCol="0">
            <a:spAutoFit/>
          </a:bodyPr>
          <a:lstStyle/>
          <a:p>
            <a:r>
              <a:rPr lang="en-GB" sz="2400" b="1" dirty="0">
                <a:latin typeface="Abadi" panose="020B0604020104020204" pitchFamily="34" charset="0"/>
              </a:rPr>
              <a:t>Half of UK adults need urgent help managing their money</a:t>
            </a:r>
          </a:p>
          <a:p>
            <a:r>
              <a:rPr lang="en-GB" dirty="0">
                <a:latin typeface="Abadi" panose="020B0604020104020204" pitchFamily="34" charset="0"/>
              </a:rPr>
              <a:t>As the cost-of-living crisis bites, consumers say better financial education would reduce indebtedness</a:t>
            </a:r>
          </a:p>
        </p:txBody>
      </p:sp>
      <p:cxnSp>
        <p:nvCxnSpPr>
          <p:cNvPr id="8" name="Straight Connector 7">
            <a:extLst>
              <a:ext uri="{FF2B5EF4-FFF2-40B4-BE49-F238E27FC236}">
                <a16:creationId xmlns:a16="http://schemas.microsoft.com/office/drawing/2014/main" id="{811B728E-9317-5195-4790-21A32CFFF762}"/>
              </a:ext>
            </a:extLst>
          </p:cNvPr>
          <p:cNvCxnSpPr/>
          <p:nvPr/>
        </p:nvCxnSpPr>
        <p:spPr>
          <a:xfrm>
            <a:off x="0" y="1792224"/>
            <a:ext cx="55839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A8236E9-1EF9-1F64-DE64-80E6A65A89D8}"/>
              </a:ext>
            </a:extLst>
          </p:cNvPr>
          <p:cNvCxnSpPr>
            <a:cxnSpLocks/>
          </p:cNvCxnSpPr>
          <p:nvPr/>
        </p:nvCxnSpPr>
        <p:spPr>
          <a:xfrm flipV="1">
            <a:off x="6224016" y="5381625"/>
            <a:ext cx="0" cy="1476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group of people&#10;&#10;Description automatically generated with medium confidence">
            <a:extLst>
              <a:ext uri="{FF2B5EF4-FFF2-40B4-BE49-F238E27FC236}">
                <a16:creationId xmlns:a16="http://schemas.microsoft.com/office/drawing/2014/main" id="{158F5940-696A-C226-B61C-3ECD6694C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047" y="2218945"/>
            <a:ext cx="6191007" cy="2383538"/>
          </a:xfrm>
          <a:prstGeom prst="rect">
            <a:avLst/>
          </a:prstGeom>
        </p:spPr>
      </p:pic>
      <p:sp>
        <p:nvSpPr>
          <p:cNvPr id="12" name="TextBox 11">
            <a:extLst>
              <a:ext uri="{FF2B5EF4-FFF2-40B4-BE49-F238E27FC236}">
                <a16:creationId xmlns:a16="http://schemas.microsoft.com/office/drawing/2014/main" id="{149D52A1-6FDE-2CD9-EBE8-A8F0131F6F4D}"/>
              </a:ext>
            </a:extLst>
          </p:cNvPr>
          <p:cNvSpPr txBox="1"/>
          <p:nvPr/>
        </p:nvSpPr>
        <p:spPr>
          <a:xfrm>
            <a:off x="6599663" y="5690508"/>
            <a:ext cx="3144407" cy="830997"/>
          </a:xfrm>
          <a:prstGeom prst="rect">
            <a:avLst/>
          </a:prstGeom>
          <a:noFill/>
        </p:spPr>
        <p:txBody>
          <a:bodyPr wrap="square">
            <a:spAutoFit/>
          </a:bodyPr>
          <a:lstStyle/>
          <a:p>
            <a:r>
              <a:rPr lang="en-GB" sz="2400" dirty="0">
                <a:latin typeface="Abadi" panose="020B0604020104020204" pitchFamily="34" charset="0"/>
              </a:rPr>
              <a:t>How do you get into debt? </a:t>
            </a:r>
          </a:p>
        </p:txBody>
      </p:sp>
    </p:spTree>
    <p:extLst>
      <p:ext uri="{BB962C8B-B14F-4D97-AF65-F5344CB8AC3E}">
        <p14:creationId xmlns:p14="http://schemas.microsoft.com/office/powerpoint/2010/main" val="1322193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DCD9-AA07-472C-9D3A-27C662414AF8}"/>
              </a:ext>
            </a:extLst>
          </p:cNvPr>
          <p:cNvSpPr>
            <a:spLocks noGrp="1"/>
          </p:cNvSpPr>
          <p:nvPr>
            <p:ph type="title"/>
          </p:nvPr>
        </p:nvSpPr>
        <p:spPr/>
        <p:txBody>
          <a:bodyPr>
            <a:normAutofit/>
          </a:bodyPr>
          <a:lstStyle/>
          <a:p>
            <a:r>
              <a:rPr lang="en-GB" b="1" dirty="0">
                <a:solidFill>
                  <a:schemeClr val="tx1"/>
                </a:solidFill>
                <a:latin typeface="Abadi" panose="020B0604020104020204" pitchFamily="34" charset="0"/>
              </a:rPr>
              <a:t>University</a:t>
            </a:r>
            <a:endParaRPr lang="en-GB" sz="2800" b="1" dirty="0">
              <a:solidFill>
                <a:schemeClr val="tx1"/>
              </a:solidFill>
              <a:latin typeface="Abadi" panose="020B0604020104020204" pitchFamily="34" charset="0"/>
            </a:endParaRPr>
          </a:p>
        </p:txBody>
      </p:sp>
      <p:sp>
        <p:nvSpPr>
          <p:cNvPr id="4" name="Title 1">
            <a:extLst>
              <a:ext uri="{FF2B5EF4-FFF2-40B4-BE49-F238E27FC236}">
                <a16:creationId xmlns:a16="http://schemas.microsoft.com/office/drawing/2014/main" id="{2AE141C7-3954-4857-BFE2-0A1FBA38F86E}"/>
              </a:ext>
            </a:extLst>
          </p:cNvPr>
          <p:cNvSpPr txBox="1">
            <a:spLocks/>
          </p:cNvSpPr>
          <p:nvPr/>
        </p:nvSpPr>
        <p:spPr>
          <a:xfrm>
            <a:off x="838200" y="1306770"/>
            <a:ext cx="9721012" cy="1183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2400" dirty="0">
                <a:solidFill>
                  <a:schemeClr val="tx1"/>
                </a:solidFill>
                <a:latin typeface="Abadi" panose="020B0604020104020204" pitchFamily="34" charset="0"/>
              </a:rPr>
              <a:t>How much does it cost to send a student to University each year, bearing in mind:</a:t>
            </a:r>
          </a:p>
        </p:txBody>
      </p:sp>
      <p:sp>
        <p:nvSpPr>
          <p:cNvPr id="5" name="TextBox 4">
            <a:extLst>
              <a:ext uri="{FF2B5EF4-FFF2-40B4-BE49-F238E27FC236}">
                <a16:creationId xmlns:a16="http://schemas.microsoft.com/office/drawing/2014/main" id="{B8E68E64-8141-4198-8B32-01F8011BA1DB}"/>
              </a:ext>
            </a:extLst>
          </p:cNvPr>
          <p:cNvSpPr txBox="1"/>
          <p:nvPr/>
        </p:nvSpPr>
        <p:spPr>
          <a:xfrm>
            <a:off x="838200" y="2632333"/>
            <a:ext cx="10796589" cy="1569660"/>
          </a:xfrm>
          <a:prstGeom prst="rect">
            <a:avLst/>
          </a:prstGeom>
          <a:noFill/>
        </p:spPr>
        <p:txBody>
          <a:bodyPr wrap="square" rtlCol="0">
            <a:spAutoFit/>
          </a:bodyPr>
          <a:lstStyle/>
          <a:p>
            <a:pPr marL="342900" indent="-342900">
              <a:buAutoNum type="alphaLcParenR"/>
            </a:pPr>
            <a:r>
              <a:rPr lang="en-GB" sz="2400" dirty="0">
                <a:latin typeface="Abadi" panose="020B0604020104020204" pitchFamily="34" charset="0"/>
              </a:rPr>
              <a:t>Tuition fees	</a:t>
            </a:r>
            <a:r>
              <a:rPr lang="en-GB" sz="2400" dirty="0">
                <a:solidFill>
                  <a:srgbClr val="FF0000"/>
                </a:solidFill>
                <a:latin typeface="Abadi" panose="020B0604020104020204" pitchFamily="34" charset="0"/>
              </a:rPr>
              <a:t>£9,250</a:t>
            </a:r>
          </a:p>
          <a:p>
            <a:pPr marL="342900" indent="-342900">
              <a:buAutoNum type="alphaLcParenR"/>
            </a:pPr>
            <a:r>
              <a:rPr lang="en-GB" sz="2400" dirty="0">
                <a:latin typeface="Abadi" panose="020B0604020104020204" pitchFamily="34" charset="0"/>
              </a:rPr>
              <a:t>Accommodation	</a:t>
            </a:r>
            <a:r>
              <a:rPr lang="en-GB" sz="2400" dirty="0">
                <a:solidFill>
                  <a:srgbClr val="FF0000"/>
                </a:solidFill>
                <a:latin typeface="Abadi" panose="020B0604020104020204" pitchFamily="34" charset="0"/>
              </a:rPr>
              <a:t>£4,900</a:t>
            </a:r>
          </a:p>
          <a:p>
            <a:pPr marL="342900" indent="-342900">
              <a:buAutoNum type="alphaLcParenR"/>
            </a:pPr>
            <a:r>
              <a:rPr lang="en-GB" sz="2400" dirty="0">
                <a:latin typeface="Abadi" panose="020B0604020104020204" pitchFamily="34" charset="0"/>
              </a:rPr>
              <a:t>Living costs		</a:t>
            </a:r>
            <a:endParaRPr lang="en-GB" sz="2400" dirty="0">
              <a:solidFill>
                <a:srgbClr val="FF0000"/>
              </a:solidFill>
              <a:latin typeface="Abadi" panose="020B0604020104020204" pitchFamily="34" charset="0"/>
            </a:endParaRPr>
          </a:p>
          <a:p>
            <a:r>
              <a:rPr lang="en-GB" sz="2400" dirty="0">
                <a:latin typeface="Abadi" panose="020B0604020104020204" pitchFamily="34" charset="0"/>
              </a:rPr>
              <a:t> 			</a:t>
            </a:r>
            <a:endParaRPr lang="en-GB" sz="2800" b="1" dirty="0">
              <a:solidFill>
                <a:srgbClr val="FF0000"/>
              </a:solidFill>
              <a:latin typeface="Abadi" panose="020B0604020104020204" pitchFamily="34" charset="0"/>
            </a:endParaRPr>
          </a:p>
        </p:txBody>
      </p:sp>
      <p:pic>
        <p:nvPicPr>
          <p:cNvPr id="7" name="Picture 6" descr="A group of hands throwing graduation caps&#10;&#10;Description automatically generated">
            <a:extLst>
              <a:ext uri="{FF2B5EF4-FFF2-40B4-BE49-F238E27FC236}">
                <a16:creationId xmlns:a16="http://schemas.microsoft.com/office/drawing/2014/main" id="{9CE2B21A-87FF-E9E6-5744-C6C562BE0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970" y="1818640"/>
            <a:ext cx="5875030" cy="3916686"/>
          </a:xfrm>
          <a:prstGeom prst="rect">
            <a:avLst/>
          </a:prstGeom>
        </p:spPr>
      </p:pic>
    </p:spTree>
    <p:extLst>
      <p:ext uri="{BB962C8B-B14F-4D97-AF65-F5344CB8AC3E}">
        <p14:creationId xmlns:p14="http://schemas.microsoft.com/office/powerpoint/2010/main" val="3775669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DCD9-AA07-472C-9D3A-27C662414AF8}"/>
              </a:ext>
            </a:extLst>
          </p:cNvPr>
          <p:cNvSpPr>
            <a:spLocks noGrp="1"/>
          </p:cNvSpPr>
          <p:nvPr>
            <p:ph type="title"/>
          </p:nvPr>
        </p:nvSpPr>
        <p:spPr/>
        <p:txBody>
          <a:bodyPr>
            <a:normAutofit/>
          </a:bodyPr>
          <a:lstStyle/>
          <a:p>
            <a:r>
              <a:rPr lang="en-GB" b="1" dirty="0">
                <a:solidFill>
                  <a:schemeClr val="tx1"/>
                </a:solidFill>
                <a:latin typeface="Abadi" panose="020B0604020104020204" pitchFamily="34" charset="0"/>
              </a:rPr>
              <a:t>University</a:t>
            </a:r>
            <a:endParaRPr lang="en-GB" sz="2800" b="1" dirty="0">
              <a:solidFill>
                <a:schemeClr val="tx1"/>
              </a:solidFill>
              <a:latin typeface="Abadi" panose="020B0604020104020204" pitchFamily="34" charset="0"/>
            </a:endParaRPr>
          </a:p>
        </p:txBody>
      </p:sp>
      <p:sp>
        <p:nvSpPr>
          <p:cNvPr id="4" name="Title 1">
            <a:extLst>
              <a:ext uri="{FF2B5EF4-FFF2-40B4-BE49-F238E27FC236}">
                <a16:creationId xmlns:a16="http://schemas.microsoft.com/office/drawing/2014/main" id="{2AE141C7-3954-4857-BFE2-0A1FBA38F86E}"/>
              </a:ext>
            </a:extLst>
          </p:cNvPr>
          <p:cNvSpPr txBox="1">
            <a:spLocks/>
          </p:cNvSpPr>
          <p:nvPr/>
        </p:nvSpPr>
        <p:spPr>
          <a:xfrm>
            <a:off x="838200" y="1306770"/>
            <a:ext cx="9721012" cy="1183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2400" dirty="0">
                <a:solidFill>
                  <a:schemeClr val="tx1"/>
                </a:solidFill>
                <a:latin typeface="Abadi" panose="020B0604020104020204" pitchFamily="34" charset="0"/>
              </a:rPr>
              <a:t>How much does it cost to send a student to University each year, bearing in mind:</a:t>
            </a:r>
          </a:p>
        </p:txBody>
      </p:sp>
      <p:sp>
        <p:nvSpPr>
          <p:cNvPr id="5" name="TextBox 4">
            <a:extLst>
              <a:ext uri="{FF2B5EF4-FFF2-40B4-BE49-F238E27FC236}">
                <a16:creationId xmlns:a16="http://schemas.microsoft.com/office/drawing/2014/main" id="{B8E68E64-8141-4198-8B32-01F8011BA1DB}"/>
              </a:ext>
            </a:extLst>
          </p:cNvPr>
          <p:cNvSpPr txBox="1"/>
          <p:nvPr/>
        </p:nvSpPr>
        <p:spPr>
          <a:xfrm>
            <a:off x="838200" y="2632333"/>
            <a:ext cx="10796589" cy="1569660"/>
          </a:xfrm>
          <a:prstGeom prst="rect">
            <a:avLst/>
          </a:prstGeom>
          <a:noFill/>
        </p:spPr>
        <p:txBody>
          <a:bodyPr wrap="square" rtlCol="0">
            <a:spAutoFit/>
          </a:bodyPr>
          <a:lstStyle/>
          <a:p>
            <a:pPr marL="342900" indent="-342900">
              <a:buAutoNum type="alphaLcParenR"/>
            </a:pPr>
            <a:r>
              <a:rPr lang="en-GB" sz="2400" dirty="0">
                <a:latin typeface="Abadi" panose="020B0604020104020204" pitchFamily="34" charset="0"/>
              </a:rPr>
              <a:t>Tuition fees	</a:t>
            </a:r>
            <a:r>
              <a:rPr lang="en-GB" sz="2400" dirty="0">
                <a:solidFill>
                  <a:srgbClr val="FF0000"/>
                </a:solidFill>
                <a:latin typeface="Abadi" panose="020B0604020104020204" pitchFamily="34" charset="0"/>
              </a:rPr>
              <a:t>£9,250</a:t>
            </a:r>
          </a:p>
          <a:p>
            <a:pPr marL="342900" indent="-342900">
              <a:buAutoNum type="alphaLcParenR"/>
            </a:pPr>
            <a:r>
              <a:rPr lang="en-GB" sz="2400" dirty="0">
                <a:latin typeface="Abadi" panose="020B0604020104020204" pitchFamily="34" charset="0"/>
              </a:rPr>
              <a:t>Accommodation	</a:t>
            </a:r>
            <a:endParaRPr lang="en-GB" sz="2400" dirty="0">
              <a:solidFill>
                <a:srgbClr val="FF0000"/>
              </a:solidFill>
              <a:latin typeface="Abadi" panose="020B0604020104020204" pitchFamily="34" charset="0"/>
            </a:endParaRPr>
          </a:p>
          <a:p>
            <a:pPr marL="342900" indent="-342900">
              <a:buAutoNum type="alphaLcParenR"/>
            </a:pPr>
            <a:r>
              <a:rPr lang="en-GB" sz="2400" dirty="0">
                <a:latin typeface="Abadi" panose="020B0604020104020204" pitchFamily="34" charset="0"/>
              </a:rPr>
              <a:t>Living costs		</a:t>
            </a:r>
            <a:endParaRPr lang="en-GB" sz="2400" dirty="0">
              <a:solidFill>
                <a:srgbClr val="FF0000"/>
              </a:solidFill>
              <a:latin typeface="Abadi" panose="020B0604020104020204" pitchFamily="34" charset="0"/>
            </a:endParaRPr>
          </a:p>
          <a:p>
            <a:r>
              <a:rPr lang="en-GB" sz="2400" dirty="0">
                <a:latin typeface="Abadi" panose="020B0604020104020204" pitchFamily="34" charset="0"/>
              </a:rPr>
              <a:t> 			</a:t>
            </a:r>
            <a:endParaRPr lang="en-GB" sz="2400" b="1" dirty="0">
              <a:solidFill>
                <a:srgbClr val="FF0000"/>
              </a:solidFill>
              <a:latin typeface="Abadi" panose="020B0604020104020204" pitchFamily="34" charset="0"/>
            </a:endParaRPr>
          </a:p>
        </p:txBody>
      </p:sp>
      <p:pic>
        <p:nvPicPr>
          <p:cNvPr id="7" name="Picture 6" descr="A group of hands throwing graduation caps&#10;&#10;Description automatically generated">
            <a:extLst>
              <a:ext uri="{FF2B5EF4-FFF2-40B4-BE49-F238E27FC236}">
                <a16:creationId xmlns:a16="http://schemas.microsoft.com/office/drawing/2014/main" id="{FFDBA900-14EB-B2FD-3303-5FDD708D6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970" y="1818640"/>
            <a:ext cx="5875030" cy="3916686"/>
          </a:xfrm>
          <a:prstGeom prst="rect">
            <a:avLst/>
          </a:prstGeom>
        </p:spPr>
      </p:pic>
    </p:spTree>
    <p:extLst>
      <p:ext uri="{BB962C8B-B14F-4D97-AF65-F5344CB8AC3E}">
        <p14:creationId xmlns:p14="http://schemas.microsoft.com/office/powerpoint/2010/main" val="1575091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DCD9-AA07-472C-9D3A-27C662414AF8}"/>
              </a:ext>
            </a:extLst>
          </p:cNvPr>
          <p:cNvSpPr>
            <a:spLocks noGrp="1"/>
          </p:cNvSpPr>
          <p:nvPr>
            <p:ph type="title"/>
          </p:nvPr>
        </p:nvSpPr>
        <p:spPr/>
        <p:txBody>
          <a:bodyPr>
            <a:normAutofit/>
          </a:bodyPr>
          <a:lstStyle/>
          <a:p>
            <a:r>
              <a:rPr lang="en-GB" b="1" dirty="0">
                <a:solidFill>
                  <a:schemeClr val="tx1"/>
                </a:solidFill>
                <a:latin typeface="Abadi" panose="020B0604020104020204" pitchFamily="34" charset="0"/>
              </a:rPr>
              <a:t>University</a:t>
            </a:r>
            <a:endParaRPr lang="en-GB" sz="2800" dirty="0">
              <a:solidFill>
                <a:schemeClr val="tx1"/>
              </a:solidFill>
            </a:endParaRPr>
          </a:p>
        </p:txBody>
      </p:sp>
      <p:sp>
        <p:nvSpPr>
          <p:cNvPr id="4" name="Title 1">
            <a:extLst>
              <a:ext uri="{FF2B5EF4-FFF2-40B4-BE49-F238E27FC236}">
                <a16:creationId xmlns:a16="http://schemas.microsoft.com/office/drawing/2014/main" id="{2AE141C7-3954-4857-BFE2-0A1FBA38F86E}"/>
              </a:ext>
            </a:extLst>
          </p:cNvPr>
          <p:cNvSpPr txBox="1">
            <a:spLocks/>
          </p:cNvSpPr>
          <p:nvPr/>
        </p:nvSpPr>
        <p:spPr>
          <a:xfrm>
            <a:off x="838200" y="1306770"/>
            <a:ext cx="9721012" cy="1183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2400" dirty="0">
                <a:solidFill>
                  <a:schemeClr val="tx1"/>
                </a:solidFill>
                <a:latin typeface="Abadi" panose="020B0604020104020204" pitchFamily="34" charset="0"/>
              </a:rPr>
              <a:t>How much does it cost to send a student to University each year, bearing in mind:</a:t>
            </a:r>
          </a:p>
        </p:txBody>
      </p:sp>
      <p:sp>
        <p:nvSpPr>
          <p:cNvPr id="5" name="TextBox 4">
            <a:extLst>
              <a:ext uri="{FF2B5EF4-FFF2-40B4-BE49-F238E27FC236}">
                <a16:creationId xmlns:a16="http://schemas.microsoft.com/office/drawing/2014/main" id="{B8E68E64-8141-4198-8B32-01F8011BA1DB}"/>
              </a:ext>
            </a:extLst>
          </p:cNvPr>
          <p:cNvSpPr txBox="1"/>
          <p:nvPr/>
        </p:nvSpPr>
        <p:spPr>
          <a:xfrm>
            <a:off x="838200" y="2632333"/>
            <a:ext cx="10796589" cy="1569660"/>
          </a:xfrm>
          <a:prstGeom prst="rect">
            <a:avLst/>
          </a:prstGeom>
          <a:noFill/>
        </p:spPr>
        <p:txBody>
          <a:bodyPr wrap="square" rtlCol="0">
            <a:spAutoFit/>
          </a:bodyPr>
          <a:lstStyle/>
          <a:p>
            <a:pPr marL="342900" indent="-342900">
              <a:buAutoNum type="alphaLcParenR"/>
            </a:pPr>
            <a:r>
              <a:rPr lang="en-GB" sz="2400" dirty="0">
                <a:latin typeface="Abadi" panose="020B0604020104020204" pitchFamily="34" charset="0"/>
              </a:rPr>
              <a:t>Tuition fees	</a:t>
            </a:r>
            <a:r>
              <a:rPr lang="en-GB" sz="2400" dirty="0">
                <a:solidFill>
                  <a:srgbClr val="FF0000"/>
                </a:solidFill>
                <a:latin typeface="Abadi" panose="020B0604020104020204" pitchFamily="34" charset="0"/>
              </a:rPr>
              <a:t>£9,250</a:t>
            </a:r>
          </a:p>
          <a:p>
            <a:pPr marL="342900" indent="-342900">
              <a:buAutoNum type="alphaLcParenR"/>
            </a:pPr>
            <a:r>
              <a:rPr lang="en-GB" sz="2400" dirty="0">
                <a:latin typeface="Abadi" panose="020B0604020104020204" pitchFamily="34" charset="0"/>
              </a:rPr>
              <a:t>Accommodation	</a:t>
            </a:r>
            <a:r>
              <a:rPr lang="en-GB" sz="2400" dirty="0">
                <a:solidFill>
                  <a:srgbClr val="FF0000"/>
                </a:solidFill>
                <a:latin typeface="Abadi" panose="020B0604020104020204" pitchFamily="34" charset="0"/>
              </a:rPr>
              <a:t>£4,900</a:t>
            </a:r>
          </a:p>
          <a:p>
            <a:pPr marL="342900" indent="-342900">
              <a:buAutoNum type="alphaLcParenR"/>
            </a:pPr>
            <a:r>
              <a:rPr lang="en-GB" sz="2400" dirty="0">
                <a:latin typeface="Abadi" panose="020B0604020104020204" pitchFamily="34" charset="0"/>
              </a:rPr>
              <a:t>Living costs	</a:t>
            </a:r>
            <a:r>
              <a:rPr lang="en-GB" sz="2400" dirty="0">
                <a:solidFill>
                  <a:srgbClr val="FF0000"/>
                </a:solidFill>
                <a:latin typeface="Abadi" panose="020B0604020104020204" pitchFamily="34" charset="0"/>
              </a:rPr>
              <a:t>£4,650</a:t>
            </a:r>
          </a:p>
          <a:p>
            <a:r>
              <a:rPr lang="en-GB" sz="2400" dirty="0">
                <a:latin typeface="Abadi" panose="020B0604020104020204" pitchFamily="34" charset="0"/>
              </a:rPr>
              <a:t> 			</a:t>
            </a:r>
            <a:endParaRPr lang="en-GB" sz="2800" b="1" dirty="0">
              <a:solidFill>
                <a:srgbClr val="FF0000"/>
              </a:solidFill>
              <a:latin typeface="Abadi" panose="020B0604020104020204" pitchFamily="34" charset="0"/>
            </a:endParaRPr>
          </a:p>
        </p:txBody>
      </p:sp>
      <p:pic>
        <p:nvPicPr>
          <p:cNvPr id="7" name="Picture 6" descr="A group of hands throwing graduation caps&#10;&#10;Description automatically generated">
            <a:extLst>
              <a:ext uri="{FF2B5EF4-FFF2-40B4-BE49-F238E27FC236}">
                <a16:creationId xmlns:a16="http://schemas.microsoft.com/office/drawing/2014/main" id="{1376FD02-6A92-5803-DD91-0A6FB0FF0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970" y="1818640"/>
            <a:ext cx="5875030" cy="3916686"/>
          </a:xfrm>
          <a:prstGeom prst="rect">
            <a:avLst/>
          </a:prstGeom>
        </p:spPr>
      </p:pic>
    </p:spTree>
    <p:extLst>
      <p:ext uri="{BB962C8B-B14F-4D97-AF65-F5344CB8AC3E}">
        <p14:creationId xmlns:p14="http://schemas.microsoft.com/office/powerpoint/2010/main" val="243426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DCD9-AA07-472C-9D3A-27C662414AF8}"/>
              </a:ext>
            </a:extLst>
          </p:cNvPr>
          <p:cNvSpPr>
            <a:spLocks noGrp="1"/>
          </p:cNvSpPr>
          <p:nvPr>
            <p:ph type="title"/>
          </p:nvPr>
        </p:nvSpPr>
        <p:spPr/>
        <p:txBody>
          <a:bodyPr>
            <a:normAutofit/>
          </a:bodyPr>
          <a:lstStyle/>
          <a:p>
            <a:r>
              <a:rPr lang="en-GB" b="1" dirty="0">
                <a:solidFill>
                  <a:schemeClr val="tx1"/>
                </a:solidFill>
                <a:latin typeface="Abadi" panose="020B0604020104020204" pitchFamily="34" charset="0"/>
              </a:rPr>
              <a:t>University</a:t>
            </a:r>
            <a:endParaRPr lang="en-GB" sz="2800" dirty="0">
              <a:solidFill>
                <a:schemeClr val="tx1"/>
              </a:solidFill>
            </a:endParaRPr>
          </a:p>
        </p:txBody>
      </p:sp>
      <p:sp>
        <p:nvSpPr>
          <p:cNvPr id="4" name="Title 1">
            <a:extLst>
              <a:ext uri="{FF2B5EF4-FFF2-40B4-BE49-F238E27FC236}">
                <a16:creationId xmlns:a16="http://schemas.microsoft.com/office/drawing/2014/main" id="{2AE141C7-3954-4857-BFE2-0A1FBA38F86E}"/>
              </a:ext>
            </a:extLst>
          </p:cNvPr>
          <p:cNvSpPr txBox="1">
            <a:spLocks/>
          </p:cNvSpPr>
          <p:nvPr/>
        </p:nvSpPr>
        <p:spPr>
          <a:xfrm>
            <a:off x="838200" y="1306770"/>
            <a:ext cx="9721012" cy="1183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2400" dirty="0">
                <a:solidFill>
                  <a:schemeClr val="tx1"/>
                </a:solidFill>
                <a:latin typeface="Abadi" panose="020B0604020104020204" pitchFamily="34" charset="0"/>
              </a:rPr>
              <a:t>How much does it cost to send a student to University each year, bearing in mind:</a:t>
            </a:r>
          </a:p>
        </p:txBody>
      </p:sp>
      <p:sp>
        <p:nvSpPr>
          <p:cNvPr id="5" name="TextBox 4">
            <a:extLst>
              <a:ext uri="{FF2B5EF4-FFF2-40B4-BE49-F238E27FC236}">
                <a16:creationId xmlns:a16="http://schemas.microsoft.com/office/drawing/2014/main" id="{B8E68E64-8141-4198-8B32-01F8011BA1DB}"/>
              </a:ext>
            </a:extLst>
          </p:cNvPr>
          <p:cNvSpPr txBox="1"/>
          <p:nvPr/>
        </p:nvSpPr>
        <p:spPr>
          <a:xfrm>
            <a:off x="838200" y="2632333"/>
            <a:ext cx="10796589" cy="1569660"/>
          </a:xfrm>
          <a:prstGeom prst="rect">
            <a:avLst/>
          </a:prstGeom>
          <a:noFill/>
        </p:spPr>
        <p:txBody>
          <a:bodyPr wrap="square" rtlCol="0">
            <a:spAutoFit/>
          </a:bodyPr>
          <a:lstStyle/>
          <a:p>
            <a:pPr marL="342900" indent="-342900">
              <a:buAutoNum type="alphaLcParenR"/>
            </a:pPr>
            <a:r>
              <a:rPr lang="en-GB" sz="2400" dirty="0">
                <a:latin typeface="Abadi" panose="020B0604020104020204" pitchFamily="34" charset="0"/>
              </a:rPr>
              <a:t>Tuition fees		</a:t>
            </a:r>
            <a:r>
              <a:rPr lang="en-GB" sz="2400" dirty="0">
                <a:solidFill>
                  <a:srgbClr val="FF0000"/>
                </a:solidFill>
                <a:latin typeface="Abadi" panose="020B0604020104020204" pitchFamily="34" charset="0"/>
              </a:rPr>
              <a:t>£9,250</a:t>
            </a:r>
          </a:p>
          <a:p>
            <a:pPr marL="342900" indent="-342900">
              <a:buAutoNum type="alphaLcParenR"/>
            </a:pPr>
            <a:r>
              <a:rPr lang="en-GB" sz="2400" dirty="0">
                <a:latin typeface="Abadi" panose="020B0604020104020204" pitchFamily="34" charset="0"/>
              </a:rPr>
              <a:t>Accommodation	          </a:t>
            </a:r>
            <a:r>
              <a:rPr lang="en-GB" sz="2400" dirty="0">
                <a:solidFill>
                  <a:srgbClr val="FF0000"/>
                </a:solidFill>
                <a:latin typeface="Abadi" panose="020B0604020104020204" pitchFamily="34" charset="0"/>
              </a:rPr>
              <a:t>£4,900</a:t>
            </a:r>
          </a:p>
          <a:p>
            <a:pPr marL="342900" indent="-342900">
              <a:buAutoNum type="alphaLcParenR"/>
            </a:pPr>
            <a:r>
              <a:rPr lang="en-GB" sz="2400" dirty="0">
                <a:latin typeface="Abadi" panose="020B0604020104020204" pitchFamily="34" charset="0"/>
              </a:rPr>
              <a:t>Living costs		</a:t>
            </a:r>
            <a:r>
              <a:rPr lang="en-GB" sz="2400" dirty="0">
                <a:solidFill>
                  <a:srgbClr val="FF0000"/>
                </a:solidFill>
                <a:latin typeface="Abadi" panose="020B0604020104020204" pitchFamily="34" charset="0"/>
              </a:rPr>
              <a:t>£4,650</a:t>
            </a:r>
          </a:p>
          <a:p>
            <a:r>
              <a:rPr lang="en-GB" sz="2400" dirty="0">
                <a:latin typeface="Abadi" panose="020B0604020104020204" pitchFamily="34" charset="0"/>
              </a:rPr>
              <a:t> 			</a:t>
            </a:r>
            <a:r>
              <a:rPr lang="en-GB" sz="2400" b="1" dirty="0">
                <a:solidFill>
                  <a:srgbClr val="FF0000"/>
                </a:solidFill>
                <a:latin typeface="Abadi" panose="020B0604020104020204" pitchFamily="34" charset="0"/>
              </a:rPr>
              <a:t>Total</a:t>
            </a:r>
            <a:r>
              <a:rPr lang="en-GB" sz="2400" dirty="0">
                <a:solidFill>
                  <a:srgbClr val="FF0000"/>
                </a:solidFill>
                <a:latin typeface="Abadi" panose="020B0604020104020204" pitchFamily="34" charset="0"/>
              </a:rPr>
              <a:t>	</a:t>
            </a:r>
            <a:r>
              <a:rPr lang="en-GB" sz="2400" b="1" dirty="0">
                <a:solidFill>
                  <a:srgbClr val="FF0000"/>
                </a:solidFill>
                <a:latin typeface="Abadi" panose="020B0604020104020204" pitchFamily="34" charset="0"/>
              </a:rPr>
              <a:t>£18,800</a:t>
            </a:r>
            <a:endParaRPr lang="en-GB" sz="2800" b="1" dirty="0">
              <a:solidFill>
                <a:srgbClr val="FF0000"/>
              </a:solidFill>
              <a:latin typeface="Abadi" panose="020B0604020104020204" pitchFamily="34" charset="0"/>
            </a:endParaRPr>
          </a:p>
        </p:txBody>
      </p:sp>
      <p:cxnSp>
        <p:nvCxnSpPr>
          <p:cNvPr id="7" name="Straight Connector 6">
            <a:extLst>
              <a:ext uri="{FF2B5EF4-FFF2-40B4-BE49-F238E27FC236}">
                <a16:creationId xmlns:a16="http://schemas.microsoft.com/office/drawing/2014/main" id="{43CC47B2-6D78-4DDA-BA0A-AF2D436C4722}"/>
              </a:ext>
            </a:extLst>
          </p:cNvPr>
          <p:cNvCxnSpPr/>
          <p:nvPr/>
        </p:nvCxnSpPr>
        <p:spPr>
          <a:xfrm>
            <a:off x="4546833" y="4169328"/>
            <a:ext cx="1283516"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E6899B28-D5B0-40F5-A865-DCB4FD1378E5}"/>
              </a:ext>
            </a:extLst>
          </p:cNvPr>
          <p:cNvCxnSpPr/>
          <p:nvPr/>
        </p:nvCxnSpPr>
        <p:spPr>
          <a:xfrm>
            <a:off x="4546833" y="4694436"/>
            <a:ext cx="1283516"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9" name="Picture 8" descr="A group of hands throwing graduation caps&#10;&#10;Description automatically generated">
            <a:extLst>
              <a:ext uri="{FF2B5EF4-FFF2-40B4-BE49-F238E27FC236}">
                <a16:creationId xmlns:a16="http://schemas.microsoft.com/office/drawing/2014/main" id="{A308ED23-2A53-F3ED-605F-206A3C0A9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970" y="1818640"/>
            <a:ext cx="5875030" cy="3916686"/>
          </a:xfrm>
          <a:prstGeom prst="rect">
            <a:avLst/>
          </a:prstGeom>
        </p:spPr>
      </p:pic>
    </p:spTree>
    <p:extLst>
      <p:ext uri="{BB962C8B-B14F-4D97-AF65-F5344CB8AC3E}">
        <p14:creationId xmlns:p14="http://schemas.microsoft.com/office/powerpoint/2010/main" val="3383432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DCD9-AA07-472C-9D3A-27C662414AF8}"/>
              </a:ext>
            </a:extLst>
          </p:cNvPr>
          <p:cNvSpPr>
            <a:spLocks noGrp="1"/>
          </p:cNvSpPr>
          <p:nvPr>
            <p:ph type="title"/>
          </p:nvPr>
        </p:nvSpPr>
        <p:spPr/>
        <p:txBody>
          <a:bodyPr>
            <a:normAutofit/>
          </a:bodyPr>
          <a:lstStyle/>
          <a:p>
            <a:r>
              <a:rPr lang="en-GB" b="1" dirty="0">
                <a:solidFill>
                  <a:schemeClr val="tx1"/>
                </a:solidFill>
                <a:latin typeface="Abadi" panose="020B0604020104020204" pitchFamily="34" charset="0"/>
              </a:rPr>
              <a:t>University</a:t>
            </a:r>
            <a:endParaRPr lang="en-GB" sz="2800" dirty="0">
              <a:solidFill>
                <a:schemeClr val="tx1"/>
              </a:solidFill>
            </a:endParaRPr>
          </a:p>
        </p:txBody>
      </p:sp>
      <p:sp>
        <p:nvSpPr>
          <p:cNvPr id="4" name="Title 1">
            <a:extLst>
              <a:ext uri="{FF2B5EF4-FFF2-40B4-BE49-F238E27FC236}">
                <a16:creationId xmlns:a16="http://schemas.microsoft.com/office/drawing/2014/main" id="{2AE141C7-3954-4857-BFE2-0A1FBA38F86E}"/>
              </a:ext>
            </a:extLst>
          </p:cNvPr>
          <p:cNvSpPr txBox="1">
            <a:spLocks/>
          </p:cNvSpPr>
          <p:nvPr/>
        </p:nvSpPr>
        <p:spPr>
          <a:xfrm>
            <a:off x="838200" y="1306770"/>
            <a:ext cx="9721012" cy="1183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2400" dirty="0">
                <a:solidFill>
                  <a:schemeClr val="tx1"/>
                </a:solidFill>
                <a:latin typeface="Abadi" panose="020B0604020104020204" pitchFamily="34" charset="0"/>
              </a:rPr>
              <a:t>How much does it cost to send a student to a UK University each year?</a:t>
            </a:r>
          </a:p>
        </p:txBody>
      </p:sp>
      <p:sp>
        <p:nvSpPr>
          <p:cNvPr id="5" name="TextBox 4">
            <a:extLst>
              <a:ext uri="{FF2B5EF4-FFF2-40B4-BE49-F238E27FC236}">
                <a16:creationId xmlns:a16="http://schemas.microsoft.com/office/drawing/2014/main" id="{B8E68E64-8141-4198-8B32-01F8011BA1DB}"/>
              </a:ext>
            </a:extLst>
          </p:cNvPr>
          <p:cNvSpPr txBox="1"/>
          <p:nvPr/>
        </p:nvSpPr>
        <p:spPr>
          <a:xfrm>
            <a:off x="838200" y="2156083"/>
            <a:ext cx="10796589" cy="2800767"/>
          </a:xfrm>
          <a:prstGeom prst="rect">
            <a:avLst/>
          </a:prstGeom>
          <a:noFill/>
        </p:spPr>
        <p:txBody>
          <a:bodyPr wrap="square" rtlCol="0">
            <a:spAutoFit/>
          </a:bodyPr>
          <a:lstStyle/>
          <a:p>
            <a:pPr marL="342900" indent="-342900">
              <a:buAutoNum type="alphaLcParenR"/>
            </a:pPr>
            <a:r>
              <a:rPr lang="en-GB" sz="2400" dirty="0">
                <a:latin typeface="Abadi" panose="020B0604020104020204" pitchFamily="34" charset="0"/>
              </a:rPr>
              <a:t>£9,250</a:t>
            </a:r>
          </a:p>
          <a:p>
            <a:pPr marL="342900" indent="-342900">
              <a:buAutoNum type="alphaLcParenR"/>
            </a:pPr>
            <a:r>
              <a:rPr lang="en-GB" sz="2400" dirty="0">
                <a:latin typeface="Abadi" panose="020B0604020104020204" pitchFamily="34" charset="0"/>
              </a:rPr>
              <a:t>13,700</a:t>
            </a:r>
          </a:p>
          <a:p>
            <a:pPr marL="342900" indent="-342900">
              <a:buAutoNum type="alphaLcParenR"/>
            </a:pPr>
            <a:r>
              <a:rPr lang="en-GB" sz="2400" dirty="0">
                <a:solidFill>
                  <a:srgbClr val="FF0000"/>
                </a:solidFill>
                <a:latin typeface="Abadi" panose="020B0604020104020204" pitchFamily="34" charset="0"/>
              </a:rPr>
              <a:t>18,800</a:t>
            </a:r>
          </a:p>
          <a:p>
            <a:pPr marL="342900" indent="-342900">
              <a:buAutoNum type="alphaLcParenR"/>
            </a:pPr>
            <a:r>
              <a:rPr lang="en-GB" sz="2400" dirty="0">
                <a:latin typeface="Abadi" panose="020B0604020104020204" pitchFamily="34" charset="0"/>
              </a:rPr>
              <a:t>25,000</a:t>
            </a:r>
          </a:p>
          <a:p>
            <a:endParaRPr lang="en-GB" sz="2400" dirty="0">
              <a:latin typeface="Abadi" panose="020B0604020104020204" pitchFamily="34" charset="0"/>
            </a:endParaRPr>
          </a:p>
          <a:p>
            <a:pPr marL="342900" indent="-342900">
              <a:buAutoNum type="alphaLcParenR"/>
            </a:pPr>
            <a:endParaRPr lang="en-GB" sz="2400" dirty="0">
              <a:latin typeface="Abadi" panose="020B0604020104020204" pitchFamily="34" charset="0"/>
            </a:endParaRPr>
          </a:p>
          <a:p>
            <a:endParaRPr lang="en-GB" sz="2800" dirty="0">
              <a:latin typeface="Abadi" panose="020B0604020104020204" pitchFamily="34" charset="0"/>
            </a:endParaRPr>
          </a:p>
        </p:txBody>
      </p:sp>
      <p:pic>
        <p:nvPicPr>
          <p:cNvPr id="7" name="Picture 6" descr="A group of hands throwing graduation caps&#10;&#10;Description automatically generated">
            <a:extLst>
              <a:ext uri="{FF2B5EF4-FFF2-40B4-BE49-F238E27FC236}">
                <a16:creationId xmlns:a16="http://schemas.microsoft.com/office/drawing/2014/main" id="{4C70AF0C-E78B-C3BE-E184-EA8818F63B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970" y="1818640"/>
            <a:ext cx="5875030" cy="3916686"/>
          </a:xfrm>
          <a:prstGeom prst="rect">
            <a:avLst/>
          </a:prstGeom>
        </p:spPr>
      </p:pic>
    </p:spTree>
    <p:extLst>
      <p:ext uri="{BB962C8B-B14F-4D97-AF65-F5344CB8AC3E}">
        <p14:creationId xmlns:p14="http://schemas.microsoft.com/office/powerpoint/2010/main" val="3939195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6CEB24-66EE-EC6D-0583-C02AF232EBFF}"/>
              </a:ext>
            </a:extLst>
          </p:cNvPr>
          <p:cNvSpPr>
            <a:spLocks noGrp="1"/>
          </p:cNvSpPr>
          <p:nvPr>
            <p:ph type="title"/>
          </p:nvPr>
        </p:nvSpPr>
        <p:spPr/>
        <p:txBody>
          <a:bodyPr/>
          <a:lstStyle/>
          <a:p>
            <a:r>
              <a:rPr lang="en-GB" b="1" dirty="0">
                <a:latin typeface="Abadi" panose="020B0604020104020204" pitchFamily="34" charset="0"/>
              </a:rPr>
              <a:t>University </a:t>
            </a:r>
            <a:br>
              <a:rPr lang="en-GB" b="1" dirty="0">
                <a:latin typeface="Abadi" panose="020B0604020104020204" pitchFamily="34" charset="0"/>
              </a:rPr>
            </a:br>
            <a:r>
              <a:rPr lang="en-GB" b="1" dirty="0">
                <a:latin typeface="Abadi" panose="020B0604020104020204" pitchFamily="34" charset="0"/>
              </a:rPr>
              <a:t>Loan</a:t>
            </a:r>
          </a:p>
        </p:txBody>
      </p:sp>
      <p:pic>
        <p:nvPicPr>
          <p:cNvPr id="4" name="Picture 3">
            <a:extLst>
              <a:ext uri="{FF2B5EF4-FFF2-40B4-BE49-F238E27FC236}">
                <a16:creationId xmlns:a16="http://schemas.microsoft.com/office/drawing/2014/main" id="{BF9F6473-A9B7-DC6F-93E4-FDE5DF2C8A9D}"/>
              </a:ext>
            </a:extLst>
          </p:cNvPr>
          <p:cNvPicPr>
            <a:picLocks noChangeAspect="1"/>
          </p:cNvPicPr>
          <p:nvPr/>
        </p:nvPicPr>
        <p:blipFill>
          <a:blip r:embed="rId2"/>
          <a:stretch>
            <a:fillRect/>
          </a:stretch>
        </p:blipFill>
        <p:spPr>
          <a:xfrm>
            <a:off x="4846800" y="190534"/>
            <a:ext cx="5899925" cy="6281386"/>
          </a:xfrm>
          <a:prstGeom prst="rect">
            <a:avLst/>
          </a:prstGeom>
          <a:ln>
            <a:solidFill>
              <a:schemeClr val="tx1"/>
            </a:solidFill>
          </a:ln>
        </p:spPr>
      </p:pic>
    </p:spTree>
    <p:extLst>
      <p:ext uri="{BB962C8B-B14F-4D97-AF65-F5344CB8AC3E}">
        <p14:creationId xmlns:p14="http://schemas.microsoft.com/office/powerpoint/2010/main" val="1537912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A4557B-3839-B07A-1B29-E90E97187F9B}"/>
              </a:ext>
            </a:extLst>
          </p:cNvPr>
          <p:cNvSpPr>
            <a:spLocks noGrp="1"/>
          </p:cNvSpPr>
          <p:nvPr>
            <p:ph type="title"/>
          </p:nvPr>
        </p:nvSpPr>
        <p:spPr/>
        <p:txBody>
          <a:bodyPr/>
          <a:lstStyle/>
          <a:p>
            <a:r>
              <a:rPr lang="en-GB" b="1" dirty="0">
                <a:latin typeface="Abadi" panose="020B0604020104020204" pitchFamily="34" charset="0"/>
              </a:rPr>
              <a:t>Loan interest rate</a:t>
            </a:r>
          </a:p>
        </p:txBody>
      </p:sp>
      <p:pic>
        <p:nvPicPr>
          <p:cNvPr id="4" name="Picture 3">
            <a:extLst>
              <a:ext uri="{FF2B5EF4-FFF2-40B4-BE49-F238E27FC236}">
                <a16:creationId xmlns:a16="http://schemas.microsoft.com/office/drawing/2014/main" id="{99959F8B-9228-96AC-1098-0C34DA7D2517}"/>
              </a:ext>
            </a:extLst>
          </p:cNvPr>
          <p:cNvPicPr>
            <a:picLocks noChangeAspect="1"/>
          </p:cNvPicPr>
          <p:nvPr/>
        </p:nvPicPr>
        <p:blipFill>
          <a:blip r:embed="rId2"/>
          <a:stretch>
            <a:fillRect/>
          </a:stretch>
        </p:blipFill>
        <p:spPr>
          <a:xfrm>
            <a:off x="991573" y="1669465"/>
            <a:ext cx="8349753" cy="4125502"/>
          </a:xfrm>
          <a:prstGeom prst="rect">
            <a:avLst/>
          </a:prstGeom>
          <a:ln>
            <a:solidFill>
              <a:schemeClr val="tx1"/>
            </a:solidFill>
          </a:ln>
        </p:spPr>
      </p:pic>
    </p:spTree>
    <p:extLst>
      <p:ext uri="{BB962C8B-B14F-4D97-AF65-F5344CB8AC3E}">
        <p14:creationId xmlns:p14="http://schemas.microsoft.com/office/powerpoint/2010/main" val="3287302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230C18-2737-6D8C-6837-D2EF589D2B3B}"/>
              </a:ext>
            </a:extLst>
          </p:cNvPr>
          <p:cNvSpPr>
            <a:spLocks noGrp="1"/>
          </p:cNvSpPr>
          <p:nvPr>
            <p:ph type="title"/>
          </p:nvPr>
        </p:nvSpPr>
        <p:spPr>
          <a:xfrm>
            <a:off x="807720" y="741045"/>
            <a:ext cx="11130280" cy="1325563"/>
          </a:xfrm>
        </p:spPr>
        <p:txBody>
          <a:bodyPr>
            <a:normAutofit/>
          </a:bodyPr>
          <a:lstStyle/>
          <a:p>
            <a:r>
              <a:rPr lang="en-GB" b="1" dirty="0">
                <a:latin typeface="Abadi" panose="020B0604020104020204" pitchFamily="34" charset="0"/>
              </a:rPr>
              <a:t>When are you likely to have paid it off? </a:t>
            </a:r>
            <a:br>
              <a:rPr lang="en-GB" b="1" dirty="0">
                <a:latin typeface="Abadi" panose="020B0604020104020204" pitchFamily="34" charset="0"/>
              </a:rPr>
            </a:br>
            <a:endParaRPr lang="en-GB" b="1" dirty="0">
              <a:latin typeface="Abadi" panose="020B0604020104020204" pitchFamily="34" charset="0"/>
            </a:endParaRPr>
          </a:p>
        </p:txBody>
      </p:sp>
      <p:sp>
        <p:nvSpPr>
          <p:cNvPr id="2" name="Text Placeholder 1">
            <a:extLst>
              <a:ext uri="{FF2B5EF4-FFF2-40B4-BE49-F238E27FC236}">
                <a16:creationId xmlns:a16="http://schemas.microsoft.com/office/drawing/2014/main" id="{BB79A41B-F5D8-18B9-5C27-E54C052D5DC2}"/>
              </a:ext>
            </a:extLst>
          </p:cNvPr>
          <p:cNvSpPr>
            <a:spLocks noGrp="1"/>
          </p:cNvSpPr>
          <p:nvPr>
            <p:ph idx="1"/>
          </p:nvPr>
        </p:nvSpPr>
        <p:spPr/>
        <p:txBody>
          <a:bodyPr>
            <a:normAutofit/>
          </a:bodyPr>
          <a:lstStyle/>
          <a:p>
            <a:pPr marL="0" indent="0">
              <a:buNone/>
            </a:pPr>
            <a:r>
              <a:rPr lang="en-GB" sz="2400" dirty="0">
                <a:latin typeface="Abadi" panose="020B0604020104020204" pitchFamily="34" charset="0"/>
              </a:rPr>
              <a:t>What age do you think you will have paid off your student loan?</a:t>
            </a:r>
          </a:p>
          <a:p>
            <a:endParaRPr lang="en-GB" sz="2400" dirty="0">
              <a:latin typeface="Abadi" panose="020B0604020104020204" pitchFamily="34" charset="0"/>
            </a:endParaRPr>
          </a:p>
          <a:p>
            <a:pPr marL="0" indent="0">
              <a:buNone/>
            </a:pPr>
            <a:r>
              <a:rPr lang="en-GB" sz="2400" dirty="0">
                <a:latin typeface="Abadi" panose="020B0604020104020204" pitchFamily="34" charset="0"/>
              </a:rPr>
              <a:t>A) 25</a:t>
            </a:r>
          </a:p>
          <a:p>
            <a:pPr marL="0" indent="0">
              <a:buNone/>
            </a:pPr>
            <a:r>
              <a:rPr lang="en-GB" sz="2400" dirty="0">
                <a:latin typeface="Abadi" panose="020B0604020104020204" pitchFamily="34" charset="0"/>
              </a:rPr>
              <a:t>B) 30 </a:t>
            </a:r>
          </a:p>
          <a:p>
            <a:pPr marL="0" indent="0">
              <a:buNone/>
            </a:pPr>
            <a:r>
              <a:rPr lang="en-GB" sz="2400" dirty="0">
                <a:latin typeface="Abadi" panose="020B0604020104020204" pitchFamily="34" charset="0"/>
              </a:rPr>
              <a:t>C) 35</a:t>
            </a:r>
          </a:p>
          <a:p>
            <a:pPr marL="0" indent="0">
              <a:buNone/>
            </a:pPr>
            <a:r>
              <a:rPr lang="en-GB" sz="2400" dirty="0">
                <a:latin typeface="Abadi" panose="020B0604020104020204" pitchFamily="34" charset="0"/>
              </a:rPr>
              <a:t>D) 40+ </a:t>
            </a:r>
          </a:p>
        </p:txBody>
      </p:sp>
      <p:pic>
        <p:nvPicPr>
          <p:cNvPr id="5" name="Picture 4" descr="A group of women and a child&#10;&#10;Description automatically generated">
            <a:extLst>
              <a:ext uri="{FF2B5EF4-FFF2-40B4-BE49-F238E27FC236}">
                <a16:creationId xmlns:a16="http://schemas.microsoft.com/office/drawing/2014/main" id="{A4E18BF1-EB6F-3B88-ED76-512F7233E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9680" y="2652486"/>
            <a:ext cx="7273045" cy="2718601"/>
          </a:xfrm>
          <a:prstGeom prst="rect">
            <a:avLst/>
          </a:prstGeom>
        </p:spPr>
      </p:pic>
    </p:spTree>
    <p:extLst>
      <p:ext uri="{BB962C8B-B14F-4D97-AF65-F5344CB8AC3E}">
        <p14:creationId xmlns:p14="http://schemas.microsoft.com/office/powerpoint/2010/main" val="2054708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E0153D-E744-CC01-3782-C461FBE22304}"/>
              </a:ext>
            </a:extLst>
          </p:cNvPr>
          <p:cNvSpPr>
            <a:spLocks noGrp="1"/>
          </p:cNvSpPr>
          <p:nvPr>
            <p:ph type="title"/>
          </p:nvPr>
        </p:nvSpPr>
        <p:spPr/>
        <p:txBody>
          <a:bodyPr/>
          <a:lstStyle/>
          <a:p>
            <a:r>
              <a:rPr lang="en-GB" b="1" dirty="0">
                <a:latin typeface="Abadi" panose="020B0604020104020204" pitchFamily="34" charset="0"/>
              </a:rPr>
              <a:t>It can take up to 40 years!</a:t>
            </a:r>
          </a:p>
        </p:txBody>
      </p:sp>
      <p:sp>
        <p:nvSpPr>
          <p:cNvPr id="3" name="Content Placeholder 2">
            <a:extLst>
              <a:ext uri="{FF2B5EF4-FFF2-40B4-BE49-F238E27FC236}">
                <a16:creationId xmlns:a16="http://schemas.microsoft.com/office/drawing/2014/main" id="{204D07A4-D5FD-2601-1082-7982A9C67529}"/>
              </a:ext>
            </a:extLst>
          </p:cNvPr>
          <p:cNvSpPr>
            <a:spLocks noGrp="1"/>
          </p:cNvSpPr>
          <p:nvPr>
            <p:ph idx="1"/>
          </p:nvPr>
        </p:nvSpPr>
        <p:spPr>
          <a:xfrm>
            <a:off x="838200" y="1825625"/>
            <a:ext cx="4505960" cy="4351338"/>
          </a:xfrm>
        </p:spPr>
        <p:txBody>
          <a:bodyPr>
            <a:normAutofit/>
          </a:bodyPr>
          <a:lstStyle/>
          <a:p>
            <a:pPr marL="0" indent="0">
              <a:buNone/>
            </a:pPr>
            <a:r>
              <a:rPr lang="en-GB" sz="2400" dirty="0">
                <a:latin typeface="Abadi" panose="020B0604020104020204" pitchFamily="34" charset="0"/>
              </a:rPr>
              <a:t>So, if you graduate at 21, you can still be paying it off when you’re 61!</a:t>
            </a:r>
          </a:p>
          <a:p>
            <a:pPr marL="0" indent="0">
              <a:buNone/>
            </a:pPr>
            <a:endParaRPr lang="en-GB" sz="2400" dirty="0">
              <a:latin typeface="Abadi" panose="020B0604020104020204" pitchFamily="34" charset="0"/>
            </a:endParaRPr>
          </a:p>
          <a:p>
            <a:pPr marL="0" indent="0">
              <a:buNone/>
            </a:pPr>
            <a:r>
              <a:rPr lang="en-GB" sz="2400" dirty="0">
                <a:latin typeface="Abadi" panose="020B0604020104020204" pitchFamily="34" charset="0"/>
              </a:rPr>
              <a:t>Although the average is 32,  many carry it well into their 40s. </a:t>
            </a:r>
          </a:p>
        </p:txBody>
      </p:sp>
      <p:pic>
        <p:nvPicPr>
          <p:cNvPr id="5" name="Picture 4" descr="A person holding a clock&#10;&#10;Description automatically generated">
            <a:extLst>
              <a:ext uri="{FF2B5EF4-FFF2-40B4-BE49-F238E27FC236}">
                <a16:creationId xmlns:a16="http://schemas.microsoft.com/office/drawing/2014/main" id="{4ADBB82B-36C1-9FDC-2E0A-8168CE3FE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3724" y="1513840"/>
            <a:ext cx="5295254" cy="4165600"/>
          </a:xfrm>
          <a:prstGeom prst="rect">
            <a:avLst/>
          </a:prstGeom>
        </p:spPr>
      </p:pic>
    </p:spTree>
    <p:extLst>
      <p:ext uri="{BB962C8B-B14F-4D97-AF65-F5344CB8AC3E}">
        <p14:creationId xmlns:p14="http://schemas.microsoft.com/office/powerpoint/2010/main" val="2695806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DBE7B-5BC2-CB8C-27BE-D70DE727CC1C}"/>
              </a:ext>
            </a:extLst>
          </p:cNvPr>
          <p:cNvSpPr>
            <a:spLocks noGrp="1"/>
          </p:cNvSpPr>
          <p:nvPr>
            <p:ph type="title"/>
          </p:nvPr>
        </p:nvSpPr>
        <p:spPr/>
        <p:txBody>
          <a:bodyPr/>
          <a:lstStyle/>
          <a:p>
            <a:r>
              <a:rPr lang="en-GB" b="1" dirty="0">
                <a:latin typeface="Abadi" panose="020B0604020104020204" pitchFamily="34" charset="0"/>
              </a:rPr>
              <a:t>3. Insurance</a:t>
            </a:r>
            <a:r>
              <a:rPr lang="en-GB" dirty="0"/>
              <a:t> </a:t>
            </a:r>
          </a:p>
        </p:txBody>
      </p:sp>
      <p:sp>
        <p:nvSpPr>
          <p:cNvPr id="3" name="Content Placeholder 2">
            <a:extLst>
              <a:ext uri="{FF2B5EF4-FFF2-40B4-BE49-F238E27FC236}">
                <a16:creationId xmlns:a16="http://schemas.microsoft.com/office/drawing/2014/main" id="{C48A7DD5-93A4-C4C4-DEF7-40E73AC7797C}"/>
              </a:ext>
            </a:extLst>
          </p:cNvPr>
          <p:cNvSpPr>
            <a:spLocks noGrp="1"/>
          </p:cNvSpPr>
          <p:nvPr>
            <p:ph idx="1"/>
          </p:nvPr>
        </p:nvSpPr>
        <p:spPr>
          <a:xfrm>
            <a:off x="838200" y="1825625"/>
            <a:ext cx="4960434" cy="4351338"/>
          </a:xfrm>
        </p:spPr>
        <p:txBody>
          <a:bodyPr>
            <a:normAutofit/>
          </a:bodyPr>
          <a:lstStyle/>
          <a:p>
            <a:pPr marL="0" indent="0">
              <a:buNone/>
            </a:pPr>
            <a:r>
              <a:rPr lang="en-GB" sz="2400" dirty="0">
                <a:latin typeface="Abadi" panose="020B0604020104020204" pitchFamily="34" charset="0"/>
              </a:rPr>
              <a:t>According to the Association of British Insurers, there are over 200 million insurance policies in the UK.</a:t>
            </a:r>
          </a:p>
          <a:p>
            <a:endParaRPr lang="en-GB" sz="2400" dirty="0">
              <a:latin typeface="Abadi" panose="020B0604020104020204" pitchFamily="34" charset="0"/>
            </a:endParaRPr>
          </a:p>
          <a:p>
            <a:pPr marL="0" indent="0">
              <a:buNone/>
            </a:pPr>
            <a:r>
              <a:rPr lang="en-GB" sz="2400" dirty="0">
                <a:latin typeface="Abadi" panose="020B0604020104020204" pitchFamily="34" charset="0"/>
              </a:rPr>
              <a:t>What do you think they are? </a:t>
            </a:r>
          </a:p>
          <a:p>
            <a:pPr marL="0" indent="0">
              <a:buNone/>
            </a:pPr>
            <a:endParaRPr lang="en-GB" sz="2400" dirty="0">
              <a:latin typeface="Abadi" panose="020B0604020104020204" pitchFamily="34" charset="0"/>
            </a:endParaRPr>
          </a:p>
          <a:p>
            <a:pPr marL="0" indent="0">
              <a:buNone/>
            </a:pPr>
            <a:endParaRPr lang="en-GB" sz="2400" dirty="0">
              <a:latin typeface="Abadi" panose="020B0604020104020204" pitchFamily="34" charset="0"/>
            </a:endParaRPr>
          </a:p>
        </p:txBody>
      </p:sp>
      <p:pic>
        <p:nvPicPr>
          <p:cNvPr id="5" name="Picture 4" descr="A hand holding an umbrella over a family&#10;&#10;Description automatically generated with medium confidence">
            <a:extLst>
              <a:ext uri="{FF2B5EF4-FFF2-40B4-BE49-F238E27FC236}">
                <a16:creationId xmlns:a16="http://schemas.microsoft.com/office/drawing/2014/main" id="{F8A7682C-B8E5-748D-F468-18555E94B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6605" y="973757"/>
            <a:ext cx="7270601" cy="4845856"/>
          </a:xfrm>
          <a:prstGeom prst="rect">
            <a:avLst/>
          </a:prstGeom>
        </p:spPr>
      </p:pic>
    </p:spTree>
    <p:extLst>
      <p:ext uri="{BB962C8B-B14F-4D97-AF65-F5344CB8AC3E}">
        <p14:creationId xmlns:p14="http://schemas.microsoft.com/office/powerpoint/2010/main" val="1469341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69A830-72E9-7853-7535-E24C623A834F}"/>
              </a:ext>
            </a:extLst>
          </p:cNvPr>
          <p:cNvSpPr txBox="1"/>
          <p:nvPr/>
        </p:nvSpPr>
        <p:spPr>
          <a:xfrm>
            <a:off x="468236" y="795827"/>
            <a:ext cx="2015582" cy="2308324"/>
          </a:xfrm>
          <a:prstGeom prst="rect">
            <a:avLst/>
          </a:prstGeom>
          <a:noFill/>
          <a:ln>
            <a:solidFill>
              <a:schemeClr val="tx1"/>
            </a:solidFill>
          </a:ln>
        </p:spPr>
        <p:txBody>
          <a:bodyPr wrap="square">
            <a:spAutoFit/>
          </a:bodyPr>
          <a:lstStyle/>
          <a:p>
            <a:pPr marL="0" indent="0">
              <a:buNone/>
            </a:pPr>
            <a:r>
              <a:rPr lang="en-GB" sz="2400" dirty="0">
                <a:latin typeface="Abadi" panose="020B0604020104020204" pitchFamily="34" charset="0"/>
              </a:rPr>
              <a:t>How many of you have ever received pocket money or an allowance? </a:t>
            </a:r>
          </a:p>
        </p:txBody>
      </p:sp>
      <p:sp>
        <p:nvSpPr>
          <p:cNvPr id="8" name="TextBox 7">
            <a:extLst>
              <a:ext uri="{FF2B5EF4-FFF2-40B4-BE49-F238E27FC236}">
                <a16:creationId xmlns:a16="http://schemas.microsoft.com/office/drawing/2014/main" id="{2FC8F415-F278-3ECC-F166-8F7459E12BAD}"/>
              </a:ext>
            </a:extLst>
          </p:cNvPr>
          <p:cNvSpPr txBox="1"/>
          <p:nvPr/>
        </p:nvSpPr>
        <p:spPr>
          <a:xfrm>
            <a:off x="3005951" y="458581"/>
            <a:ext cx="3643661" cy="1200329"/>
          </a:xfrm>
          <a:prstGeom prst="rect">
            <a:avLst/>
          </a:prstGeom>
          <a:noFill/>
          <a:ln>
            <a:solidFill>
              <a:schemeClr val="tx1"/>
            </a:solidFill>
          </a:ln>
        </p:spPr>
        <p:txBody>
          <a:bodyPr wrap="square">
            <a:spAutoFit/>
          </a:bodyPr>
          <a:lstStyle/>
          <a:p>
            <a:pPr marL="0" indent="0">
              <a:buNone/>
            </a:pPr>
            <a:r>
              <a:rPr lang="en-GB" sz="2400" dirty="0">
                <a:latin typeface="Abadi" panose="020B0604020104020204" pitchFamily="34" charset="0"/>
              </a:rPr>
              <a:t>How many of you have ever made a budget plan or savings plan? </a:t>
            </a:r>
          </a:p>
        </p:txBody>
      </p:sp>
      <p:sp>
        <p:nvSpPr>
          <p:cNvPr id="9" name="TextBox 8">
            <a:extLst>
              <a:ext uri="{FF2B5EF4-FFF2-40B4-BE49-F238E27FC236}">
                <a16:creationId xmlns:a16="http://schemas.microsoft.com/office/drawing/2014/main" id="{3DEC916A-65A5-F526-8136-356D46A813B3}"/>
              </a:ext>
            </a:extLst>
          </p:cNvPr>
          <p:cNvSpPr txBox="1"/>
          <p:nvPr/>
        </p:nvSpPr>
        <p:spPr>
          <a:xfrm>
            <a:off x="7693878" y="745935"/>
            <a:ext cx="2089923" cy="1200329"/>
          </a:xfrm>
          <a:prstGeom prst="rect">
            <a:avLst/>
          </a:prstGeom>
          <a:noFill/>
          <a:ln>
            <a:solidFill>
              <a:schemeClr val="tx1"/>
            </a:solidFill>
          </a:ln>
        </p:spPr>
        <p:txBody>
          <a:bodyPr wrap="square">
            <a:spAutoFit/>
          </a:bodyPr>
          <a:lstStyle/>
          <a:p>
            <a:pPr marL="0" indent="0">
              <a:buNone/>
            </a:pPr>
            <a:r>
              <a:rPr lang="en-GB" sz="2400" dirty="0">
                <a:latin typeface="Abadi" panose="020B0604020104020204" pitchFamily="34" charset="0"/>
              </a:rPr>
              <a:t>What do you spend your money on?</a:t>
            </a:r>
          </a:p>
        </p:txBody>
      </p:sp>
      <p:sp>
        <p:nvSpPr>
          <p:cNvPr id="10" name="TextBox 9">
            <a:extLst>
              <a:ext uri="{FF2B5EF4-FFF2-40B4-BE49-F238E27FC236}">
                <a16:creationId xmlns:a16="http://schemas.microsoft.com/office/drawing/2014/main" id="{9CE8AC93-D638-7BB4-8B63-0219B0DF836B}"/>
              </a:ext>
            </a:extLst>
          </p:cNvPr>
          <p:cNvSpPr txBox="1"/>
          <p:nvPr/>
        </p:nvSpPr>
        <p:spPr>
          <a:xfrm>
            <a:off x="3415526" y="2223263"/>
            <a:ext cx="3643661" cy="461665"/>
          </a:xfrm>
          <a:prstGeom prst="rect">
            <a:avLst/>
          </a:prstGeom>
          <a:noFill/>
          <a:ln>
            <a:solidFill>
              <a:schemeClr val="tx1"/>
            </a:solidFill>
          </a:ln>
        </p:spPr>
        <p:txBody>
          <a:bodyPr wrap="square">
            <a:spAutoFit/>
          </a:bodyPr>
          <a:lstStyle/>
          <a:p>
            <a:pPr marL="0" indent="0">
              <a:buNone/>
            </a:pPr>
            <a:r>
              <a:rPr lang="en-GB" sz="2400" dirty="0">
                <a:latin typeface="Abadi" panose="020B0604020104020204" pitchFamily="34" charset="0"/>
              </a:rPr>
              <a:t>Who has a part time job? </a:t>
            </a:r>
          </a:p>
        </p:txBody>
      </p:sp>
      <p:sp>
        <p:nvSpPr>
          <p:cNvPr id="11" name="TextBox 10">
            <a:extLst>
              <a:ext uri="{FF2B5EF4-FFF2-40B4-BE49-F238E27FC236}">
                <a16:creationId xmlns:a16="http://schemas.microsoft.com/office/drawing/2014/main" id="{BCBA05D9-46D9-0C97-0276-01460C4D18A8}"/>
              </a:ext>
            </a:extLst>
          </p:cNvPr>
          <p:cNvSpPr txBox="1"/>
          <p:nvPr/>
        </p:nvSpPr>
        <p:spPr>
          <a:xfrm>
            <a:off x="9170716" y="2079237"/>
            <a:ext cx="2075055" cy="1938992"/>
          </a:xfrm>
          <a:prstGeom prst="rect">
            <a:avLst/>
          </a:prstGeom>
          <a:noFill/>
          <a:ln>
            <a:solidFill>
              <a:schemeClr val="tx1"/>
            </a:solidFill>
          </a:ln>
        </p:spPr>
        <p:txBody>
          <a:bodyPr wrap="square">
            <a:spAutoFit/>
          </a:bodyPr>
          <a:lstStyle/>
          <a:p>
            <a:pPr marL="0" indent="0">
              <a:buNone/>
            </a:pPr>
            <a:r>
              <a:rPr lang="en-GB" sz="2400" dirty="0">
                <a:latin typeface="Abadi" panose="020B0604020104020204" pitchFamily="34" charset="0"/>
              </a:rPr>
              <a:t>Who has considered what will happen when you retire? </a:t>
            </a:r>
          </a:p>
        </p:txBody>
      </p:sp>
      <p:sp>
        <p:nvSpPr>
          <p:cNvPr id="12" name="TextBox 11">
            <a:extLst>
              <a:ext uri="{FF2B5EF4-FFF2-40B4-BE49-F238E27FC236}">
                <a16:creationId xmlns:a16="http://schemas.microsoft.com/office/drawing/2014/main" id="{567F9476-0C3E-FA88-50E2-D389E17F511D}"/>
              </a:ext>
            </a:extLst>
          </p:cNvPr>
          <p:cNvSpPr txBox="1"/>
          <p:nvPr/>
        </p:nvSpPr>
        <p:spPr>
          <a:xfrm>
            <a:off x="1687320" y="3473348"/>
            <a:ext cx="2335249" cy="1938992"/>
          </a:xfrm>
          <a:prstGeom prst="rect">
            <a:avLst/>
          </a:prstGeom>
          <a:noFill/>
          <a:ln>
            <a:solidFill>
              <a:schemeClr val="tx1"/>
            </a:solidFill>
          </a:ln>
        </p:spPr>
        <p:txBody>
          <a:bodyPr wrap="square">
            <a:spAutoFit/>
          </a:bodyPr>
          <a:lstStyle/>
          <a:p>
            <a:pPr marL="0" indent="0">
              <a:buNone/>
            </a:pPr>
            <a:r>
              <a:rPr lang="en-GB" sz="2400" dirty="0">
                <a:latin typeface="Abadi" panose="020B0604020104020204" pitchFamily="34" charset="0"/>
              </a:rPr>
              <a:t>Who knows what deductions you’d expect to see on a payslip?</a:t>
            </a:r>
          </a:p>
        </p:txBody>
      </p:sp>
      <p:sp>
        <p:nvSpPr>
          <p:cNvPr id="13" name="TextBox 12">
            <a:extLst>
              <a:ext uri="{FF2B5EF4-FFF2-40B4-BE49-F238E27FC236}">
                <a16:creationId xmlns:a16="http://schemas.microsoft.com/office/drawing/2014/main" id="{F407E473-0DA4-21EE-6D70-DF51A8298547}"/>
              </a:ext>
            </a:extLst>
          </p:cNvPr>
          <p:cNvSpPr txBox="1"/>
          <p:nvPr/>
        </p:nvSpPr>
        <p:spPr>
          <a:xfrm>
            <a:off x="4936740" y="3677944"/>
            <a:ext cx="3643661" cy="2677656"/>
          </a:xfrm>
          <a:prstGeom prst="rect">
            <a:avLst/>
          </a:prstGeom>
          <a:noFill/>
          <a:ln>
            <a:solidFill>
              <a:schemeClr val="tx1"/>
            </a:solidFill>
          </a:ln>
        </p:spPr>
        <p:txBody>
          <a:bodyPr wrap="square">
            <a:spAutoFit/>
          </a:bodyPr>
          <a:lstStyle/>
          <a:p>
            <a:pPr marL="0" indent="0">
              <a:buNone/>
            </a:pPr>
            <a:r>
              <a:rPr lang="en-GB" sz="2400" dirty="0">
                <a:latin typeface="Abadi" panose="020B0604020104020204" pitchFamily="34" charset="0"/>
              </a:rPr>
              <a:t>Do you have any idea how much interest you’d expect to pay on:</a:t>
            </a:r>
          </a:p>
          <a:p>
            <a:pPr marL="0" indent="0">
              <a:buNone/>
            </a:pPr>
            <a:r>
              <a:rPr lang="en-GB" sz="2400" dirty="0">
                <a:latin typeface="Abadi" panose="020B0604020104020204" pitchFamily="34" charset="0"/>
              </a:rPr>
              <a:t>- A student loan?</a:t>
            </a:r>
          </a:p>
          <a:p>
            <a:pPr>
              <a:buFontTx/>
              <a:buChar char="-"/>
            </a:pPr>
            <a:r>
              <a:rPr lang="en-GB" sz="2400" dirty="0">
                <a:latin typeface="Abadi" panose="020B0604020104020204" pitchFamily="34" charset="0"/>
              </a:rPr>
              <a:t> A store card? </a:t>
            </a:r>
          </a:p>
          <a:p>
            <a:pPr>
              <a:buFontTx/>
              <a:buChar char="-"/>
            </a:pPr>
            <a:r>
              <a:rPr lang="en-GB" sz="2400" dirty="0">
                <a:latin typeface="Abadi" panose="020B0604020104020204" pitchFamily="34" charset="0"/>
              </a:rPr>
              <a:t> A credit card?</a:t>
            </a:r>
          </a:p>
          <a:p>
            <a:pPr>
              <a:buFontTx/>
              <a:buChar char="-"/>
            </a:pPr>
            <a:r>
              <a:rPr lang="en-GB" sz="2400" dirty="0">
                <a:latin typeface="Abadi" panose="020B0604020104020204" pitchFamily="34" charset="0"/>
              </a:rPr>
              <a:t> A mortgage? </a:t>
            </a:r>
          </a:p>
        </p:txBody>
      </p:sp>
    </p:spTree>
    <p:extLst>
      <p:ext uri="{BB962C8B-B14F-4D97-AF65-F5344CB8AC3E}">
        <p14:creationId xmlns:p14="http://schemas.microsoft.com/office/powerpoint/2010/main" val="45579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9288831-E5C0-ECF7-96E3-31179C02785D}"/>
              </a:ext>
            </a:extLst>
          </p:cNvPr>
          <p:cNvSpPr txBox="1"/>
          <p:nvPr/>
        </p:nvSpPr>
        <p:spPr>
          <a:xfrm>
            <a:off x="2556417" y="4667894"/>
            <a:ext cx="8361271" cy="1200329"/>
          </a:xfrm>
          <a:prstGeom prst="rect">
            <a:avLst/>
          </a:prstGeom>
          <a:noFill/>
        </p:spPr>
        <p:txBody>
          <a:bodyPr wrap="square">
            <a:spAutoFit/>
          </a:bodyPr>
          <a:lstStyle/>
          <a:p>
            <a:pPr marL="0" indent="0">
              <a:buNone/>
            </a:pPr>
            <a:r>
              <a:rPr lang="en-GB" sz="2400" dirty="0">
                <a:latin typeface="Abadi" panose="020B0604020104020204" pitchFamily="34" charset="0"/>
              </a:rPr>
              <a:t>Which do you think is the most popular, and why? </a:t>
            </a:r>
          </a:p>
          <a:p>
            <a:pPr marL="0" indent="0">
              <a:buNone/>
            </a:pPr>
            <a:r>
              <a:rPr lang="en-GB" sz="2400" dirty="0">
                <a:latin typeface="Abadi" panose="020B0604020104020204" pitchFamily="34" charset="0"/>
              </a:rPr>
              <a:t>Which do you think is the most expensive, and why? </a:t>
            </a:r>
          </a:p>
          <a:p>
            <a:pPr marL="0" indent="0">
              <a:buNone/>
            </a:pPr>
            <a:r>
              <a:rPr lang="en-GB" sz="2400" dirty="0">
                <a:latin typeface="Abadi" panose="020B0604020104020204" pitchFamily="34" charset="0"/>
              </a:rPr>
              <a:t>Which are less common? </a:t>
            </a:r>
          </a:p>
        </p:txBody>
      </p:sp>
      <p:sp>
        <p:nvSpPr>
          <p:cNvPr id="8" name="TextBox 7">
            <a:extLst>
              <a:ext uri="{FF2B5EF4-FFF2-40B4-BE49-F238E27FC236}">
                <a16:creationId xmlns:a16="http://schemas.microsoft.com/office/drawing/2014/main" id="{58C87FF6-584C-7167-24D1-316A4E4A672E}"/>
              </a:ext>
            </a:extLst>
          </p:cNvPr>
          <p:cNvSpPr txBox="1"/>
          <p:nvPr/>
        </p:nvSpPr>
        <p:spPr>
          <a:xfrm>
            <a:off x="535259" y="3189249"/>
            <a:ext cx="1723847" cy="830997"/>
          </a:xfrm>
          <a:prstGeom prst="rect">
            <a:avLst/>
          </a:prstGeom>
          <a:noFill/>
        </p:spPr>
        <p:txBody>
          <a:bodyPr wrap="square" rtlCol="0">
            <a:spAutoFit/>
          </a:bodyPr>
          <a:lstStyle/>
          <a:p>
            <a:pPr algn="ctr"/>
            <a:r>
              <a:rPr lang="en-GB" sz="2400" dirty="0">
                <a:latin typeface="Abadi" panose="020B0604020104020204" pitchFamily="34" charset="0"/>
              </a:rPr>
              <a:t>Health</a:t>
            </a:r>
          </a:p>
          <a:p>
            <a:pPr algn="ctr"/>
            <a:r>
              <a:rPr lang="en-GB" sz="2400" dirty="0">
                <a:latin typeface="Abadi" panose="020B0604020104020204" pitchFamily="34" charset="0"/>
              </a:rPr>
              <a:t>insurance</a:t>
            </a:r>
          </a:p>
        </p:txBody>
      </p:sp>
      <p:sp>
        <p:nvSpPr>
          <p:cNvPr id="9" name="TextBox 8">
            <a:extLst>
              <a:ext uri="{FF2B5EF4-FFF2-40B4-BE49-F238E27FC236}">
                <a16:creationId xmlns:a16="http://schemas.microsoft.com/office/drawing/2014/main" id="{B6E3072D-E511-4B54-0546-3CF76850A3C4}"/>
              </a:ext>
            </a:extLst>
          </p:cNvPr>
          <p:cNvSpPr txBox="1"/>
          <p:nvPr/>
        </p:nvSpPr>
        <p:spPr>
          <a:xfrm>
            <a:off x="2973658" y="3185532"/>
            <a:ext cx="1723847" cy="830997"/>
          </a:xfrm>
          <a:prstGeom prst="rect">
            <a:avLst/>
          </a:prstGeom>
          <a:noFill/>
        </p:spPr>
        <p:txBody>
          <a:bodyPr wrap="square" rtlCol="0">
            <a:spAutoFit/>
          </a:bodyPr>
          <a:lstStyle/>
          <a:p>
            <a:pPr algn="ctr"/>
            <a:r>
              <a:rPr lang="en-GB" sz="2400" dirty="0">
                <a:latin typeface="Abadi" panose="020B0604020104020204" pitchFamily="34" charset="0"/>
              </a:rPr>
              <a:t>Life</a:t>
            </a:r>
          </a:p>
          <a:p>
            <a:pPr algn="ctr"/>
            <a:r>
              <a:rPr lang="en-GB" sz="2400" dirty="0">
                <a:latin typeface="Abadi" panose="020B0604020104020204" pitchFamily="34" charset="0"/>
              </a:rPr>
              <a:t>insurance</a:t>
            </a:r>
          </a:p>
        </p:txBody>
      </p:sp>
      <p:sp>
        <p:nvSpPr>
          <p:cNvPr id="10" name="TextBox 9">
            <a:extLst>
              <a:ext uri="{FF2B5EF4-FFF2-40B4-BE49-F238E27FC236}">
                <a16:creationId xmlns:a16="http://schemas.microsoft.com/office/drawing/2014/main" id="{E1846624-16C0-4F52-597F-0651FF5B54D0}"/>
              </a:ext>
            </a:extLst>
          </p:cNvPr>
          <p:cNvSpPr txBox="1"/>
          <p:nvPr/>
        </p:nvSpPr>
        <p:spPr>
          <a:xfrm>
            <a:off x="5531936" y="3189483"/>
            <a:ext cx="1723847" cy="830997"/>
          </a:xfrm>
          <a:prstGeom prst="rect">
            <a:avLst/>
          </a:prstGeom>
          <a:noFill/>
        </p:spPr>
        <p:txBody>
          <a:bodyPr wrap="square" rtlCol="0">
            <a:spAutoFit/>
          </a:bodyPr>
          <a:lstStyle/>
          <a:p>
            <a:pPr algn="ctr"/>
            <a:r>
              <a:rPr lang="en-GB" sz="2400" dirty="0">
                <a:latin typeface="Abadi" panose="020B0604020104020204" pitchFamily="34" charset="0"/>
              </a:rPr>
              <a:t>Property insurance</a:t>
            </a:r>
          </a:p>
        </p:txBody>
      </p:sp>
      <p:sp>
        <p:nvSpPr>
          <p:cNvPr id="11" name="TextBox 10">
            <a:extLst>
              <a:ext uri="{FF2B5EF4-FFF2-40B4-BE49-F238E27FC236}">
                <a16:creationId xmlns:a16="http://schemas.microsoft.com/office/drawing/2014/main" id="{D95555B5-D16E-DA36-8101-2E53EDCF0358}"/>
              </a:ext>
            </a:extLst>
          </p:cNvPr>
          <p:cNvSpPr txBox="1"/>
          <p:nvPr/>
        </p:nvSpPr>
        <p:spPr>
          <a:xfrm>
            <a:off x="7746381" y="3129776"/>
            <a:ext cx="1723847" cy="830997"/>
          </a:xfrm>
          <a:prstGeom prst="rect">
            <a:avLst/>
          </a:prstGeom>
          <a:noFill/>
        </p:spPr>
        <p:txBody>
          <a:bodyPr wrap="square" rtlCol="0">
            <a:spAutoFit/>
          </a:bodyPr>
          <a:lstStyle/>
          <a:p>
            <a:pPr algn="ctr"/>
            <a:r>
              <a:rPr lang="en-GB" sz="2400" dirty="0">
                <a:latin typeface="Abadi" panose="020B0604020104020204" pitchFamily="34" charset="0"/>
              </a:rPr>
              <a:t>Car</a:t>
            </a:r>
          </a:p>
          <a:p>
            <a:pPr algn="ctr"/>
            <a:r>
              <a:rPr lang="en-GB" sz="2400" dirty="0">
                <a:latin typeface="Abadi" panose="020B0604020104020204" pitchFamily="34" charset="0"/>
              </a:rPr>
              <a:t>insurance</a:t>
            </a:r>
          </a:p>
        </p:txBody>
      </p:sp>
      <p:sp>
        <p:nvSpPr>
          <p:cNvPr id="12" name="TextBox 11">
            <a:extLst>
              <a:ext uri="{FF2B5EF4-FFF2-40B4-BE49-F238E27FC236}">
                <a16:creationId xmlns:a16="http://schemas.microsoft.com/office/drawing/2014/main" id="{ED302379-A42F-7A91-4B49-76E20D7DF2AA}"/>
              </a:ext>
            </a:extLst>
          </p:cNvPr>
          <p:cNvSpPr txBox="1"/>
          <p:nvPr/>
        </p:nvSpPr>
        <p:spPr>
          <a:xfrm>
            <a:off x="9887411" y="3118626"/>
            <a:ext cx="1723847" cy="830997"/>
          </a:xfrm>
          <a:prstGeom prst="rect">
            <a:avLst/>
          </a:prstGeom>
          <a:noFill/>
        </p:spPr>
        <p:txBody>
          <a:bodyPr wrap="square" rtlCol="0">
            <a:spAutoFit/>
          </a:bodyPr>
          <a:lstStyle/>
          <a:p>
            <a:pPr algn="ctr"/>
            <a:r>
              <a:rPr lang="en-GB" sz="2400" dirty="0">
                <a:latin typeface="Abadi" panose="020B0604020104020204" pitchFamily="34" charset="0"/>
              </a:rPr>
              <a:t>Travel</a:t>
            </a:r>
          </a:p>
          <a:p>
            <a:pPr algn="ctr"/>
            <a:r>
              <a:rPr lang="en-GB" sz="2400" dirty="0">
                <a:latin typeface="Abadi" panose="020B0604020104020204" pitchFamily="34" charset="0"/>
              </a:rPr>
              <a:t>insurance</a:t>
            </a:r>
          </a:p>
        </p:txBody>
      </p:sp>
      <p:pic>
        <p:nvPicPr>
          <p:cNvPr id="18" name="Picture 17" descr="A picture containing illustration, clipart, finger, hand&#10;&#10;Description automatically generated">
            <a:extLst>
              <a:ext uri="{FF2B5EF4-FFF2-40B4-BE49-F238E27FC236}">
                <a16:creationId xmlns:a16="http://schemas.microsoft.com/office/drawing/2014/main" id="{78577DB0-1689-CD9B-DD02-8F207CE48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8849" y="1230048"/>
            <a:ext cx="2654573" cy="1875137"/>
          </a:xfrm>
          <a:prstGeom prst="rect">
            <a:avLst/>
          </a:prstGeom>
        </p:spPr>
      </p:pic>
      <p:pic>
        <p:nvPicPr>
          <p:cNvPr id="16" name="Picture 15" descr="A person and person standing next to a heart&#10;&#10;Description automatically generated with low confidence">
            <a:extLst>
              <a:ext uri="{FF2B5EF4-FFF2-40B4-BE49-F238E27FC236}">
                <a16:creationId xmlns:a16="http://schemas.microsoft.com/office/drawing/2014/main" id="{0A0644D1-1B8E-A9F0-9641-14253741F3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9" y="1086980"/>
            <a:ext cx="2918376" cy="1912700"/>
          </a:xfrm>
          <a:prstGeom prst="rect">
            <a:avLst/>
          </a:prstGeom>
        </p:spPr>
      </p:pic>
      <p:pic>
        <p:nvPicPr>
          <p:cNvPr id="20" name="Picture 19" descr="A picture containing window, building, house, design&#10;&#10;Description automatically generated">
            <a:extLst>
              <a:ext uri="{FF2B5EF4-FFF2-40B4-BE49-F238E27FC236}">
                <a16:creationId xmlns:a16="http://schemas.microsoft.com/office/drawing/2014/main" id="{0D332312-0EB2-B77A-00F4-E07E1614DF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4150" y="669074"/>
            <a:ext cx="2960082" cy="2719039"/>
          </a:xfrm>
          <a:prstGeom prst="rect">
            <a:avLst/>
          </a:prstGeom>
        </p:spPr>
      </p:pic>
      <p:pic>
        <p:nvPicPr>
          <p:cNvPr id="22" name="Picture 21" descr="A cartoon blue car with black background&#10;&#10;Description automatically generated with low confidence">
            <a:extLst>
              <a:ext uri="{FF2B5EF4-FFF2-40B4-BE49-F238E27FC236}">
                <a16:creationId xmlns:a16="http://schemas.microsoft.com/office/drawing/2014/main" id="{2475902E-EC28-82EF-E91B-AF790F9B7B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6864" y="1617331"/>
            <a:ext cx="2728390" cy="1728035"/>
          </a:xfrm>
          <a:prstGeom prst="rect">
            <a:avLst/>
          </a:prstGeom>
        </p:spPr>
      </p:pic>
      <p:pic>
        <p:nvPicPr>
          <p:cNvPr id="24" name="Picture 23" descr="A picture containing case&#10;&#10;Description automatically generated">
            <a:extLst>
              <a:ext uri="{FF2B5EF4-FFF2-40B4-BE49-F238E27FC236}">
                <a16:creationId xmlns:a16="http://schemas.microsoft.com/office/drawing/2014/main" id="{4A89ED84-BA3F-D17C-06B8-A906C3E8AD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2693" y="782445"/>
            <a:ext cx="2462351" cy="2261839"/>
          </a:xfrm>
          <a:prstGeom prst="rect">
            <a:avLst/>
          </a:prstGeom>
        </p:spPr>
      </p:pic>
    </p:spTree>
    <p:extLst>
      <p:ext uri="{BB962C8B-B14F-4D97-AF65-F5344CB8AC3E}">
        <p14:creationId xmlns:p14="http://schemas.microsoft.com/office/powerpoint/2010/main" val="2453629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9783-53B4-1FFE-8788-BA26C2BA2316}"/>
              </a:ext>
            </a:extLst>
          </p:cNvPr>
          <p:cNvSpPr>
            <a:spLocks noGrp="1"/>
          </p:cNvSpPr>
          <p:nvPr>
            <p:ph type="title"/>
          </p:nvPr>
        </p:nvSpPr>
        <p:spPr/>
        <p:txBody>
          <a:bodyPr/>
          <a:lstStyle/>
          <a:p>
            <a:r>
              <a:rPr lang="en-GB" b="1" dirty="0">
                <a:latin typeface="Abadi" panose="020B0604020104020204" pitchFamily="34" charset="0"/>
              </a:rPr>
              <a:t>Housing</a:t>
            </a:r>
            <a:r>
              <a:rPr lang="en-GB" dirty="0"/>
              <a:t> </a:t>
            </a:r>
          </a:p>
        </p:txBody>
      </p:sp>
      <p:sp>
        <p:nvSpPr>
          <p:cNvPr id="3" name="Content Placeholder 2">
            <a:extLst>
              <a:ext uri="{FF2B5EF4-FFF2-40B4-BE49-F238E27FC236}">
                <a16:creationId xmlns:a16="http://schemas.microsoft.com/office/drawing/2014/main" id="{031D5FCA-AF11-1270-4F9E-9781C1C62B98}"/>
              </a:ext>
            </a:extLst>
          </p:cNvPr>
          <p:cNvSpPr>
            <a:spLocks noGrp="1"/>
          </p:cNvSpPr>
          <p:nvPr>
            <p:ph idx="1"/>
          </p:nvPr>
        </p:nvSpPr>
        <p:spPr/>
        <p:txBody>
          <a:bodyPr>
            <a:normAutofit/>
          </a:bodyPr>
          <a:lstStyle/>
          <a:p>
            <a:pPr marL="0" indent="0">
              <a:buNone/>
            </a:pPr>
            <a:r>
              <a:rPr lang="en-GB" sz="2400" dirty="0">
                <a:latin typeface="Abadi" panose="020B0604020104020204" pitchFamily="34" charset="0"/>
              </a:rPr>
              <a:t>Rental vs Mortgage </a:t>
            </a:r>
          </a:p>
          <a:p>
            <a:pPr marL="0" indent="0">
              <a:buNone/>
            </a:pPr>
            <a:endParaRPr lang="en-GB" sz="2400" dirty="0">
              <a:latin typeface="Abadi" panose="020B0604020104020204" pitchFamily="34" charset="0"/>
            </a:endParaRPr>
          </a:p>
          <a:p>
            <a:pPr marL="0" indent="0">
              <a:buNone/>
            </a:pPr>
            <a:r>
              <a:rPr lang="en-GB" sz="2400" dirty="0">
                <a:latin typeface="Abadi" panose="020B0604020104020204" pitchFamily="34" charset="0"/>
              </a:rPr>
              <a:t>Average rental      vs      Average mortgage </a:t>
            </a:r>
          </a:p>
          <a:p>
            <a:pPr marL="0" indent="0">
              <a:buNone/>
            </a:pPr>
            <a:endParaRPr lang="en-GB" sz="2400" dirty="0">
              <a:latin typeface="Abadi" panose="020B0604020104020204" pitchFamily="34" charset="0"/>
            </a:endParaRPr>
          </a:p>
          <a:p>
            <a:pPr marL="0" indent="0">
              <a:buNone/>
            </a:pPr>
            <a:endParaRPr lang="en-GB" sz="2400" dirty="0">
              <a:solidFill>
                <a:srgbClr val="111111"/>
              </a:solidFill>
              <a:latin typeface="Abadi" panose="020B0604020104020204" pitchFamily="34" charset="0"/>
            </a:endParaRPr>
          </a:p>
          <a:p>
            <a:pPr marL="0" indent="0">
              <a:buNone/>
            </a:pPr>
            <a:endParaRPr lang="en-GB" sz="2400" dirty="0">
              <a:solidFill>
                <a:srgbClr val="111111"/>
              </a:solidFill>
              <a:latin typeface="Abadi" panose="020B0604020104020204" pitchFamily="34" charset="0"/>
            </a:endParaRPr>
          </a:p>
          <a:p>
            <a:pPr marL="0" indent="0">
              <a:buNone/>
            </a:pPr>
            <a:endParaRPr lang="en-GB" sz="2400" dirty="0">
              <a:solidFill>
                <a:srgbClr val="111111"/>
              </a:solidFill>
              <a:latin typeface="Abadi" panose="020B0604020104020204" pitchFamily="34" charset="0"/>
            </a:endParaRPr>
          </a:p>
          <a:p>
            <a:pPr marL="0" indent="0">
              <a:buNone/>
            </a:pPr>
            <a:r>
              <a:rPr lang="en-GB" sz="2400" dirty="0">
                <a:solidFill>
                  <a:srgbClr val="111111"/>
                </a:solidFill>
                <a:latin typeface="Abadi" panose="020B0604020104020204" pitchFamily="34" charset="0"/>
              </a:rPr>
              <a:t>(A lot more currently with the high interest rates!) </a:t>
            </a:r>
          </a:p>
          <a:p>
            <a:pPr marL="0" indent="0">
              <a:buNone/>
            </a:pPr>
            <a:endParaRPr lang="en-GB" sz="2400" dirty="0">
              <a:solidFill>
                <a:srgbClr val="111111"/>
              </a:solidFill>
              <a:latin typeface="Abadi" panose="020B0604020104020204" pitchFamily="34" charset="0"/>
            </a:endParaRPr>
          </a:p>
          <a:p>
            <a:pPr marL="0" indent="0">
              <a:buNone/>
            </a:pPr>
            <a:endParaRPr lang="en-GB" sz="2400" dirty="0">
              <a:latin typeface="Abadi" panose="020B0604020104020204" pitchFamily="34" charset="0"/>
            </a:endParaRPr>
          </a:p>
          <a:p>
            <a:pPr marL="0" indent="0">
              <a:buNone/>
            </a:pPr>
            <a:endParaRPr lang="en-GB" sz="2400" dirty="0">
              <a:latin typeface="Abadi" panose="020B0604020104020204" pitchFamily="34" charset="0"/>
            </a:endParaRPr>
          </a:p>
          <a:p>
            <a:pPr marL="0" indent="0">
              <a:buNone/>
            </a:pPr>
            <a:endParaRPr lang="en-GB" sz="2400" dirty="0">
              <a:latin typeface="Abadi" panose="020B0604020104020204" pitchFamily="34" charset="0"/>
            </a:endParaRPr>
          </a:p>
        </p:txBody>
      </p:sp>
      <p:sp>
        <p:nvSpPr>
          <p:cNvPr id="5" name="TextBox 4">
            <a:extLst>
              <a:ext uri="{FF2B5EF4-FFF2-40B4-BE49-F238E27FC236}">
                <a16:creationId xmlns:a16="http://schemas.microsoft.com/office/drawing/2014/main" id="{57200DD3-78EC-FFCE-AFC4-F0E055D02861}"/>
              </a:ext>
            </a:extLst>
          </p:cNvPr>
          <p:cNvSpPr txBox="1"/>
          <p:nvPr/>
        </p:nvSpPr>
        <p:spPr>
          <a:xfrm>
            <a:off x="546410" y="3272211"/>
            <a:ext cx="2653990" cy="1200329"/>
          </a:xfrm>
          <a:prstGeom prst="rect">
            <a:avLst/>
          </a:prstGeom>
          <a:noFill/>
        </p:spPr>
        <p:txBody>
          <a:bodyPr wrap="square">
            <a:spAutoFit/>
          </a:bodyPr>
          <a:lstStyle/>
          <a:p>
            <a:pPr marL="0" indent="0" algn="ctr">
              <a:buNone/>
            </a:pPr>
            <a:r>
              <a:rPr lang="en-GB" sz="2400" dirty="0">
                <a:latin typeface="Abadi" panose="020B0604020104020204" pitchFamily="34" charset="0"/>
              </a:rPr>
              <a:t>£695 </a:t>
            </a:r>
            <a:br>
              <a:rPr lang="en-GB" sz="2400" dirty="0">
                <a:latin typeface="Abadi" panose="020B0604020104020204" pitchFamily="34" charset="0"/>
              </a:rPr>
            </a:br>
            <a:r>
              <a:rPr lang="en-GB" sz="2400" dirty="0">
                <a:latin typeface="Abadi" panose="020B0604020104020204" pitchFamily="34" charset="0"/>
              </a:rPr>
              <a:t>(</a:t>
            </a:r>
            <a:r>
              <a:rPr lang="en-GB" sz="2400" b="1" i="0" dirty="0">
                <a:solidFill>
                  <a:srgbClr val="111111"/>
                </a:solidFill>
                <a:effectLst/>
                <a:latin typeface="Abadi" panose="020B0604020104020204" pitchFamily="34" charset="0"/>
              </a:rPr>
              <a:t>£1,500 - £1,600 in London) </a:t>
            </a:r>
          </a:p>
        </p:txBody>
      </p:sp>
      <p:sp>
        <p:nvSpPr>
          <p:cNvPr id="7" name="TextBox 6">
            <a:extLst>
              <a:ext uri="{FF2B5EF4-FFF2-40B4-BE49-F238E27FC236}">
                <a16:creationId xmlns:a16="http://schemas.microsoft.com/office/drawing/2014/main" id="{8CA1D2DF-1C0D-EFCF-FCDB-0F3618CF21B0}"/>
              </a:ext>
            </a:extLst>
          </p:cNvPr>
          <p:cNvSpPr txBox="1"/>
          <p:nvPr/>
        </p:nvSpPr>
        <p:spPr>
          <a:xfrm>
            <a:off x="4270917" y="3261060"/>
            <a:ext cx="2408663" cy="1200329"/>
          </a:xfrm>
          <a:prstGeom prst="rect">
            <a:avLst/>
          </a:prstGeom>
          <a:noFill/>
        </p:spPr>
        <p:txBody>
          <a:bodyPr wrap="square">
            <a:spAutoFit/>
          </a:bodyPr>
          <a:lstStyle/>
          <a:p>
            <a:pPr marL="0" indent="0" algn="ctr">
              <a:buNone/>
            </a:pPr>
            <a:r>
              <a:rPr lang="en-GB" sz="2400" dirty="0">
                <a:solidFill>
                  <a:srgbClr val="111111"/>
                </a:solidFill>
                <a:latin typeface="Abadi" panose="020B0604020104020204" pitchFamily="34" charset="0"/>
              </a:rPr>
              <a:t>£795 </a:t>
            </a:r>
          </a:p>
          <a:p>
            <a:pPr marL="0" indent="0" algn="ctr">
              <a:buNone/>
            </a:pPr>
            <a:r>
              <a:rPr lang="en-GB" sz="2400" b="1" dirty="0">
                <a:solidFill>
                  <a:srgbClr val="111111"/>
                </a:solidFill>
                <a:latin typeface="Abadi" panose="020B0604020104020204" pitchFamily="34" charset="0"/>
              </a:rPr>
              <a:t>(£849 in London) </a:t>
            </a:r>
          </a:p>
        </p:txBody>
      </p:sp>
      <p:pic>
        <p:nvPicPr>
          <p:cNvPr id="9" name="Picture 8" descr="A group of people standing in front of houses&#10;&#10;Description automatically generated with medium confidence">
            <a:extLst>
              <a:ext uri="{FF2B5EF4-FFF2-40B4-BE49-F238E27FC236}">
                <a16:creationId xmlns:a16="http://schemas.microsoft.com/office/drawing/2014/main" id="{674DC302-D829-933C-DCDE-E61FDC0F3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3850" y="657921"/>
            <a:ext cx="5755375" cy="4427034"/>
          </a:xfrm>
          <a:prstGeom prst="rect">
            <a:avLst/>
          </a:prstGeom>
        </p:spPr>
      </p:pic>
    </p:spTree>
    <p:extLst>
      <p:ext uri="{BB962C8B-B14F-4D97-AF65-F5344CB8AC3E}">
        <p14:creationId xmlns:p14="http://schemas.microsoft.com/office/powerpoint/2010/main" val="688909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06FD-690A-9426-6788-2372357F8192}"/>
              </a:ext>
            </a:extLst>
          </p:cNvPr>
          <p:cNvSpPr>
            <a:spLocks noGrp="1"/>
          </p:cNvSpPr>
          <p:nvPr>
            <p:ph type="title"/>
          </p:nvPr>
        </p:nvSpPr>
        <p:spPr/>
        <p:txBody>
          <a:bodyPr/>
          <a:lstStyle/>
          <a:p>
            <a:r>
              <a:rPr lang="en-GB" b="1" dirty="0">
                <a:latin typeface="Abadi" panose="020B0604020104020204" pitchFamily="34" charset="0"/>
              </a:rPr>
              <a:t>Freehold or Leasehold? </a:t>
            </a:r>
          </a:p>
        </p:txBody>
      </p:sp>
      <p:sp>
        <p:nvSpPr>
          <p:cNvPr id="3" name="Content Placeholder 2">
            <a:extLst>
              <a:ext uri="{FF2B5EF4-FFF2-40B4-BE49-F238E27FC236}">
                <a16:creationId xmlns:a16="http://schemas.microsoft.com/office/drawing/2014/main" id="{D1E4FD34-7E0E-E7A1-D04F-9EC4194A1406}"/>
              </a:ext>
            </a:extLst>
          </p:cNvPr>
          <p:cNvSpPr>
            <a:spLocks noGrp="1"/>
          </p:cNvSpPr>
          <p:nvPr>
            <p:ph idx="1"/>
          </p:nvPr>
        </p:nvSpPr>
        <p:spPr>
          <a:xfrm>
            <a:off x="860503" y="1502239"/>
            <a:ext cx="10515600" cy="727785"/>
          </a:xfrm>
        </p:spPr>
        <p:txBody>
          <a:bodyPr>
            <a:normAutofit lnSpcReduction="10000"/>
          </a:bodyPr>
          <a:lstStyle/>
          <a:p>
            <a:pPr marL="0" indent="0">
              <a:buNone/>
            </a:pPr>
            <a:r>
              <a:rPr lang="en-GB" sz="2400" b="0" i="0" dirty="0">
                <a:solidFill>
                  <a:srgbClr val="111111"/>
                </a:solidFill>
                <a:effectLst/>
                <a:latin typeface="Abadi" panose="020B0604020104020204" pitchFamily="34" charset="0"/>
              </a:rPr>
              <a:t>Leasehold vs freehold is a comparison of two types of ownership of property and land.</a:t>
            </a:r>
            <a:endParaRPr lang="en-GB" sz="2400" b="1" i="0" baseline="30000" dirty="0">
              <a:solidFill>
                <a:srgbClr val="123BB6"/>
              </a:solidFill>
              <a:effectLst/>
              <a:latin typeface="Abadi" panose="020B0604020104020204" pitchFamily="34" charset="0"/>
            </a:endParaRPr>
          </a:p>
        </p:txBody>
      </p:sp>
      <p:sp>
        <p:nvSpPr>
          <p:cNvPr id="5" name="TextBox 4">
            <a:extLst>
              <a:ext uri="{FF2B5EF4-FFF2-40B4-BE49-F238E27FC236}">
                <a16:creationId xmlns:a16="http://schemas.microsoft.com/office/drawing/2014/main" id="{3ECB1766-65C6-6DF6-4A62-F15C2752D21B}"/>
              </a:ext>
            </a:extLst>
          </p:cNvPr>
          <p:cNvSpPr txBox="1"/>
          <p:nvPr/>
        </p:nvSpPr>
        <p:spPr>
          <a:xfrm>
            <a:off x="850282" y="4627976"/>
            <a:ext cx="4952070" cy="923330"/>
          </a:xfrm>
          <a:prstGeom prst="rect">
            <a:avLst/>
          </a:prstGeom>
          <a:noFill/>
        </p:spPr>
        <p:txBody>
          <a:bodyPr wrap="square">
            <a:spAutoFit/>
          </a:bodyPr>
          <a:lstStyle/>
          <a:p>
            <a:pPr marL="0" indent="0">
              <a:buNone/>
            </a:pPr>
            <a:r>
              <a:rPr lang="en-GB" b="0" i="0" dirty="0">
                <a:solidFill>
                  <a:srgbClr val="111111"/>
                </a:solidFill>
                <a:effectLst/>
                <a:latin typeface="Abadi" panose="020B0604020104020204" pitchFamily="34" charset="0"/>
              </a:rPr>
              <a:t>In leasehold, the owner has the right to use the property for a set period, but not the land it's built on. </a:t>
            </a:r>
          </a:p>
        </p:txBody>
      </p:sp>
      <p:sp>
        <p:nvSpPr>
          <p:cNvPr id="7" name="TextBox 6">
            <a:extLst>
              <a:ext uri="{FF2B5EF4-FFF2-40B4-BE49-F238E27FC236}">
                <a16:creationId xmlns:a16="http://schemas.microsoft.com/office/drawing/2014/main" id="{009161FA-7C9E-BA07-E634-FA4B3EA72BC8}"/>
              </a:ext>
            </a:extLst>
          </p:cNvPr>
          <p:cNvSpPr txBox="1"/>
          <p:nvPr/>
        </p:nvSpPr>
        <p:spPr>
          <a:xfrm>
            <a:off x="6389649" y="4627976"/>
            <a:ext cx="4986454" cy="923330"/>
          </a:xfrm>
          <a:prstGeom prst="rect">
            <a:avLst/>
          </a:prstGeom>
          <a:noFill/>
        </p:spPr>
        <p:txBody>
          <a:bodyPr wrap="square">
            <a:spAutoFit/>
          </a:bodyPr>
          <a:lstStyle/>
          <a:p>
            <a:pPr marL="0" indent="0">
              <a:buNone/>
            </a:pPr>
            <a:r>
              <a:rPr lang="en-GB" b="0" i="0" dirty="0">
                <a:solidFill>
                  <a:srgbClr val="111111"/>
                </a:solidFill>
                <a:effectLst/>
                <a:latin typeface="Abadi" panose="020B0604020104020204" pitchFamily="34" charset="0"/>
              </a:rPr>
              <a:t>In freehold, the owner has the right to use the property and the land it's built on for as long as they want. </a:t>
            </a:r>
            <a:endParaRPr lang="en-GB" dirty="0">
              <a:latin typeface="Abadi" panose="020B0604020104020204" pitchFamily="34" charset="0"/>
            </a:endParaRPr>
          </a:p>
        </p:txBody>
      </p:sp>
      <p:pic>
        <p:nvPicPr>
          <p:cNvPr id="9" name="Picture 8" descr="A group of people watching a television&#10;&#10;Description automatically generated with medium confidence">
            <a:extLst>
              <a:ext uri="{FF2B5EF4-FFF2-40B4-BE49-F238E27FC236}">
                <a16:creationId xmlns:a16="http://schemas.microsoft.com/office/drawing/2014/main" id="{758F0105-1959-F977-B1B6-C006FFCA1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2369" y="2442117"/>
            <a:ext cx="3689477" cy="2286000"/>
          </a:xfrm>
          <a:prstGeom prst="rect">
            <a:avLst/>
          </a:prstGeom>
        </p:spPr>
      </p:pic>
      <p:pic>
        <p:nvPicPr>
          <p:cNvPr id="11" name="Picture 10" descr="A person standing outside a house&#10;&#10;Description automatically generated with low confidence">
            <a:extLst>
              <a:ext uri="{FF2B5EF4-FFF2-40B4-BE49-F238E27FC236}">
                <a16:creationId xmlns:a16="http://schemas.microsoft.com/office/drawing/2014/main" id="{BEB6F56C-F6C6-5F25-CA11-38374E31D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625" y="1907128"/>
            <a:ext cx="4619714" cy="2787535"/>
          </a:xfrm>
          <a:prstGeom prst="rect">
            <a:avLst/>
          </a:prstGeom>
        </p:spPr>
      </p:pic>
    </p:spTree>
    <p:extLst>
      <p:ext uri="{BB962C8B-B14F-4D97-AF65-F5344CB8AC3E}">
        <p14:creationId xmlns:p14="http://schemas.microsoft.com/office/powerpoint/2010/main" val="3363034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6F82A-BC0F-6449-531D-169112C562D6}"/>
              </a:ext>
            </a:extLst>
          </p:cNvPr>
          <p:cNvSpPr>
            <a:spLocks noGrp="1"/>
          </p:cNvSpPr>
          <p:nvPr>
            <p:ph type="title"/>
          </p:nvPr>
        </p:nvSpPr>
        <p:spPr>
          <a:xfrm>
            <a:off x="769620" y="205105"/>
            <a:ext cx="10515600" cy="1325563"/>
          </a:xfrm>
        </p:spPr>
        <p:txBody>
          <a:bodyPr/>
          <a:lstStyle/>
          <a:p>
            <a:r>
              <a:rPr lang="en-GB" b="1" dirty="0">
                <a:latin typeface="Abadi" panose="020B0604020104020204" pitchFamily="34" charset="0"/>
              </a:rPr>
              <a:t>Types of mortgage available </a:t>
            </a:r>
          </a:p>
        </p:txBody>
      </p:sp>
      <p:pic>
        <p:nvPicPr>
          <p:cNvPr id="5" name="Picture 4" descr="A person and person writing on a contract&#10;&#10;Description automatically generated">
            <a:extLst>
              <a:ext uri="{FF2B5EF4-FFF2-40B4-BE49-F238E27FC236}">
                <a16:creationId xmlns:a16="http://schemas.microsoft.com/office/drawing/2014/main" id="{09E5DC0A-65EB-B015-3A6F-C1A9D19EBE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9179" y="1154430"/>
            <a:ext cx="6896109" cy="4597405"/>
          </a:xfrm>
          <a:prstGeom prst="rect">
            <a:avLst/>
          </a:prstGeom>
        </p:spPr>
      </p:pic>
      <p:sp>
        <p:nvSpPr>
          <p:cNvPr id="3" name="Content Placeholder 2">
            <a:extLst>
              <a:ext uri="{FF2B5EF4-FFF2-40B4-BE49-F238E27FC236}">
                <a16:creationId xmlns:a16="http://schemas.microsoft.com/office/drawing/2014/main" id="{55C959B7-0A29-D180-3F53-46A7B69681C9}"/>
              </a:ext>
            </a:extLst>
          </p:cNvPr>
          <p:cNvSpPr>
            <a:spLocks noGrp="1"/>
          </p:cNvSpPr>
          <p:nvPr>
            <p:ph idx="1"/>
          </p:nvPr>
        </p:nvSpPr>
        <p:spPr>
          <a:xfrm>
            <a:off x="815340" y="1574165"/>
            <a:ext cx="10515600" cy="4351338"/>
          </a:xfrm>
        </p:spPr>
        <p:txBody>
          <a:bodyPr>
            <a:normAutofit fontScale="92500" lnSpcReduction="10000"/>
          </a:bodyPr>
          <a:lstStyle/>
          <a:p>
            <a:r>
              <a:rPr lang="en-GB" sz="2600" dirty="0">
                <a:latin typeface="Abadi" panose="020B0604020104020204" pitchFamily="34" charset="0"/>
              </a:rPr>
              <a:t>Fixed-rate </a:t>
            </a:r>
          </a:p>
          <a:p>
            <a:r>
              <a:rPr lang="en-GB" sz="2600" dirty="0">
                <a:latin typeface="Abadi" panose="020B0604020104020204" pitchFamily="34" charset="0"/>
              </a:rPr>
              <a:t>Variable- rate </a:t>
            </a:r>
          </a:p>
          <a:p>
            <a:r>
              <a:rPr lang="en-GB" sz="2600" dirty="0">
                <a:latin typeface="Abadi" panose="020B0604020104020204" pitchFamily="34" charset="0"/>
              </a:rPr>
              <a:t>Discount Mortgages </a:t>
            </a:r>
          </a:p>
          <a:p>
            <a:r>
              <a:rPr lang="en-GB" sz="2600" dirty="0">
                <a:latin typeface="Abadi" panose="020B0604020104020204" pitchFamily="34" charset="0"/>
              </a:rPr>
              <a:t>Tracker Mortgage </a:t>
            </a:r>
          </a:p>
          <a:p>
            <a:r>
              <a:rPr lang="en-GB" sz="2600" dirty="0">
                <a:latin typeface="Abadi" panose="020B0604020104020204" pitchFamily="34" charset="0"/>
              </a:rPr>
              <a:t>Capped rate Mortgage </a:t>
            </a:r>
          </a:p>
          <a:p>
            <a:r>
              <a:rPr lang="en-GB" sz="2600" dirty="0">
                <a:latin typeface="Abadi" panose="020B0604020104020204" pitchFamily="34" charset="0"/>
              </a:rPr>
              <a:t>Offset Mortgage </a:t>
            </a:r>
          </a:p>
          <a:p>
            <a:r>
              <a:rPr lang="en-GB" sz="2600" dirty="0">
                <a:latin typeface="Abadi" panose="020B0604020104020204" pitchFamily="34" charset="0"/>
              </a:rPr>
              <a:t>Buy to let mortgage </a:t>
            </a:r>
          </a:p>
          <a:p>
            <a:r>
              <a:rPr lang="en-GB" sz="2600" dirty="0">
                <a:latin typeface="Abadi" panose="020B0604020104020204" pitchFamily="34" charset="0"/>
              </a:rPr>
              <a:t>Second Mortgage </a:t>
            </a:r>
            <a:br>
              <a:rPr lang="en-GB" sz="2600" dirty="0">
                <a:latin typeface="Abadi" panose="020B0604020104020204" pitchFamily="34" charset="0"/>
              </a:rPr>
            </a:br>
            <a:r>
              <a:rPr lang="en-GB" sz="2600" dirty="0">
                <a:latin typeface="Abadi" panose="020B0604020104020204" pitchFamily="34" charset="0"/>
              </a:rPr>
              <a:t>(using the first home as security) </a:t>
            </a:r>
          </a:p>
          <a:p>
            <a:r>
              <a:rPr lang="en-GB" sz="2600" dirty="0">
                <a:latin typeface="Abadi" panose="020B0604020104020204" pitchFamily="34" charset="0"/>
              </a:rPr>
              <a:t>Commercial Mortgage </a:t>
            </a:r>
          </a:p>
          <a:p>
            <a:endParaRPr lang="en-GB" dirty="0"/>
          </a:p>
        </p:txBody>
      </p:sp>
    </p:spTree>
    <p:extLst>
      <p:ext uri="{BB962C8B-B14F-4D97-AF65-F5344CB8AC3E}">
        <p14:creationId xmlns:p14="http://schemas.microsoft.com/office/powerpoint/2010/main" val="3436820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CFA4-976C-72B5-C03C-84D4D8581F10}"/>
              </a:ext>
            </a:extLst>
          </p:cNvPr>
          <p:cNvSpPr>
            <a:spLocks noGrp="1"/>
          </p:cNvSpPr>
          <p:nvPr>
            <p:ph type="title"/>
          </p:nvPr>
        </p:nvSpPr>
        <p:spPr>
          <a:xfrm>
            <a:off x="849630" y="112992"/>
            <a:ext cx="10515600" cy="1325563"/>
          </a:xfrm>
        </p:spPr>
        <p:txBody>
          <a:bodyPr/>
          <a:lstStyle/>
          <a:p>
            <a:r>
              <a:rPr lang="en-GB" b="1" dirty="0">
                <a:latin typeface="Abadi" panose="020B0604020104020204" pitchFamily="34" charset="0"/>
              </a:rPr>
              <a:t>How much can you borrow?</a:t>
            </a:r>
          </a:p>
        </p:txBody>
      </p:sp>
      <p:sp>
        <p:nvSpPr>
          <p:cNvPr id="3" name="Content Placeholder 2">
            <a:extLst>
              <a:ext uri="{FF2B5EF4-FFF2-40B4-BE49-F238E27FC236}">
                <a16:creationId xmlns:a16="http://schemas.microsoft.com/office/drawing/2014/main" id="{ECDBE9BB-505D-5E66-F116-4343DFFB75EF}"/>
              </a:ext>
            </a:extLst>
          </p:cNvPr>
          <p:cNvSpPr>
            <a:spLocks noGrp="1"/>
          </p:cNvSpPr>
          <p:nvPr>
            <p:ph idx="1"/>
          </p:nvPr>
        </p:nvSpPr>
        <p:spPr>
          <a:xfrm>
            <a:off x="849630" y="1253331"/>
            <a:ext cx="11682642" cy="4351338"/>
          </a:xfrm>
        </p:spPr>
        <p:txBody>
          <a:bodyPr>
            <a:noAutofit/>
          </a:bodyPr>
          <a:lstStyle/>
          <a:p>
            <a:pPr marL="0" indent="0">
              <a:buNone/>
            </a:pPr>
            <a:r>
              <a:rPr lang="en-GB" sz="2400" dirty="0">
                <a:latin typeface="Abadi" panose="020B0604020104020204" pitchFamily="34" charset="0"/>
              </a:rPr>
              <a:t>That depends on…</a:t>
            </a:r>
          </a:p>
          <a:p>
            <a:pPr>
              <a:buFontTx/>
              <a:buChar char="-"/>
            </a:pPr>
            <a:r>
              <a:rPr lang="en-GB" sz="2400" dirty="0">
                <a:latin typeface="Abadi" panose="020B0604020104020204" pitchFamily="34" charset="0"/>
              </a:rPr>
              <a:t>Your age! </a:t>
            </a:r>
          </a:p>
          <a:p>
            <a:pPr>
              <a:buFontTx/>
              <a:buChar char="-"/>
            </a:pPr>
            <a:r>
              <a:rPr lang="en-GB" sz="2400" dirty="0">
                <a:latin typeface="Abadi" panose="020B0604020104020204" pitchFamily="34" charset="0"/>
              </a:rPr>
              <a:t>Your total household income </a:t>
            </a:r>
          </a:p>
          <a:p>
            <a:pPr>
              <a:buFontTx/>
              <a:buChar char="-"/>
            </a:pPr>
            <a:r>
              <a:rPr lang="en-GB" sz="2400" dirty="0">
                <a:latin typeface="Abadi" panose="020B0604020104020204" pitchFamily="34" charset="0"/>
              </a:rPr>
              <a:t>The value of the property </a:t>
            </a:r>
          </a:p>
          <a:p>
            <a:pPr>
              <a:buFontTx/>
              <a:buChar char="-"/>
            </a:pPr>
            <a:r>
              <a:rPr lang="en-GB" sz="2400" dirty="0">
                <a:latin typeface="Abadi" panose="020B0604020104020204" pitchFamily="34" charset="0"/>
              </a:rPr>
              <a:t>The lender’s estimate of what you </a:t>
            </a:r>
            <a:br>
              <a:rPr lang="en-GB" sz="2400" dirty="0">
                <a:latin typeface="Abadi" panose="020B0604020104020204" pitchFamily="34" charset="0"/>
              </a:rPr>
            </a:br>
            <a:r>
              <a:rPr lang="en-GB" sz="2400" dirty="0">
                <a:latin typeface="Abadi" panose="020B0604020104020204" pitchFamily="34" charset="0"/>
              </a:rPr>
              <a:t>can afford </a:t>
            </a:r>
          </a:p>
          <a:p>
            <a:pPr>
              <a:buFontTx/>
              <a:buChar char="-"/>
            </a:pPr>
            <a:r>
              <a:rPr lang="en-GB" sz="2400" dirty="0">
                <a:latin typeface="Abadi" panose="020B0604020104020204" pitchFamily="34" charset="0"/>
              </a:rPr>
              <a:t>How secure your job is </a:t>
            </a:r>
          </a:p>
          <a:p>
            <a:pPr>
              <a:buFontTx/>
              <a:buChar char="-"/>
            </a:pPr>
            <a:r>
              <a:rPr lang="en-GB" sz="2400" dirty="0">
                <a:latin typeface="Abadi" panose="020B0604020104020204" pitchFamily="34" charset="0"/>
              </a:rPr>
              <a:t>Your credit score </a:t>
            </a:r>
          </a:p>
          <a:p>
            <a:pPr>
              <a:buFontTx/>
              <a:buChar char="-"/>
            </a:pPr>
            <a:r>
              <a:rPr lang="en-GB" sz="2400" dirty="0">
                <a:latin typeface="Abadi" panose="020B0604020104020204" pitchFamily="34" charset="0"/>
              </a:rPr>
              <a:t>How much deposit you have </a:t>
            </a:r>
            <a:br>
              <a:rPr lang="en-GB" sz="2400" dirty="0">
                <a:latin typeface="Abadi" panose="020B0604020104020204" pitchFamily="34" charset="0"/>
              </a:rPr>
            </a:br>
            <a:r>
              <a:rPr lang="en-GB" sz="2400" dirty="0">
                <a:latin typeface="Abadi" panose="020B0604020104020204" pitchFamily="34" charset="0"/>
              </a:rPr>
              <a:t>(typically, 20-25% will get you </a:t>
            </a:r>
            <a:br>
              <a:rPr lang="en-GB" sz="2400" dirty="0">
                <a:latin typeface="Abadi" panose="020B0604020104020204" pitchFamily="34" charset="0"/>
              </a:rPr>
            </a:br>
            <a:r>
              <a:rPr lang="en-GB" sz="2400" dirty="0">
                <a:latin typeface="Abadi" panose="020B0604020104020204" pitchFamily="34" charset="0"/>
              </a:rPr>
              <a:t>a good mortgage deal) </a:t>
            </a:r>
          </a:p>
        </p:txBody>
      </p:sp>
      <p:pic>
        <p:nvPicPr>
          <p:cNvPr id="5" name="Picture 4" descr="A hand holding a scale with a person sitting on it&#10;&#10;Description automatically generated">
            <a:extLst>
              <a:ext uri="{FF2B5EF4-FFF2-40B4-BE49-F238E27FC236}">
                <a16:creationId xmlns:a16="http://schemas.microsoft.com/office/drawing/2014/main" id="{1466410D-93A6-BB3F-E003-6AE1C7F73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7430" y="1122604"/>
            <a:ext cx="6005518" cy="4804415"/>
          </a:xfrm>
          <a:prstGeom prst="rect">
            <a:avLst/>
          </a:prstGeom>
        </p:spPr>
      </p:pic>
    </p:spTree>
    <p:extLst>
      <p:ext uri="{BB962C8B-B14F-4D97-AF65-F5344CB8AC3E}">
        <p14:creationId xmlns:p14="http://schemas.microsoft.com/office/powerpoint/2010/main" val="2024416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85FDF-DE07-AF80-6E76-FC9E6D69BEAC}"/>
              </a:ext>
            </a:extLst>
          </p:cNvPr>
          <p:cNvSpPr>
            <a:spLocks noGrp="1"/>
          </p:cNvSpPr>
          <p:nvPr>
            <p:ph type="title"/>
          </p:nvPr>
        </p:nvSpPr>
        <p:spPr/>
        <p:txBody>
          <a:bodyPr/>
          <a:lstStyle/>
          <a:p>
            <a:r>
              <a:rPr lang="en-GB" b="1" dirty="0">
                <a:latin typeface="Abadi" panose="020B0604020104020204" pitchFamily="34" charset="0"/>
              </a:rPr>
              <a:t>Deposits</a:t>
            </a:r>
            <a:r>
              <a:rPr lang="en-GB" dirty="0"/>
              <a:t> </a:t>
            </a:r>
          </a:p>
        </p:txBody>
      </p:sp>
      <p:sp>
        <p:nvSpPr>
          <p:cNvPr id="3" name="Content Placeholder 2">
            <a:extLst>
              <a:ext uri="{FF2B5EF4-FFF2-40B4-BE49-F238E27FC236}">
                <a16:creationId xmlns:a16="http://schemas.microsoft.com/office/drawing/2014/main" id="{A9D3807F-8010-6836-26E6-439595412288}"/>
              </a:ext>
            </a:extLst>
          </p:cNvPr>
          <p:cNvSpPr>
            <a:spLocks noGrp="1"/>
          </p:cNvSpPr>
          <p:nvPr>
            <p:ph idx="1"/>
          </p:nvPr>
        </p:nvSpPr>
        <p:spPr>
          <a:xfrm>
            <a:off x="838200" y="1595755"/>
            <a:ext cx="10515600" cy="4351338"/>
          </a:xfrm>
        </p:spPr>
        <p:txBody>
          <a:bodyPr>
            <a:normAutofit/>
          </a:bodyPr>
          <a:lstStyle/>
          <a:p>
            <a:pPr marL="0" indent="0">
              <a:buNone/>
            </a:pPr>
            <a:r>
              <a:rPr lang="en-US" sz="2400" dirty="0">
                <a:latin typeface="Abadi" panose="020B0604020104020204" pitchFamily="34" charset="0"/>
              </a:rPr>
              <a:t>What is the average deposit</a:t>
            </a:r>
          </a:p>
          <a:p>
            <a:pPr marL="0" indent="0">
              <a:buNone/>
            </a:pPr>
            <a:r>
              <a:rPr lang="en-US" sz="2400" dirty="0">
                <a:latin typeface="Abadi" panose="020B0604020104020204" pitchFamily="34" charset="0"/>
              </a:rPr>
              <a:t>for a house in the UK?</a:t>
            </a:r>
          </a:p>
          <a:p>
            <a:pPr marL="0" indent="0">
              <a:buNone/>
            </a:pPr>
            <a:endParaRPr lang="en-GB" sz="2400" dirty="0">
              <a:latin typeface="Abadi" panose="020B0604020104020204" pitchFamily="34" charset="0"/>
            </a:endParaRPr>
          </a:p>
          <a:p>
            <a:pPr marL="0" indent="0">
              <a:buNone/>
            </a:pPr>
            <a:r>
              <a:rPr lang="en-GB" sz="2400" dirty="0">
                <a:latin typeface="Abadi" panose="020B0604020104020204" pitchFamily="34" charset="0"/>
              </a:rPr>
              <a:t>Average UK house price </a:t>
            </a:r>
            <a:br>
              <a:rPr lang="en-GB" sz="2400" dirty="0">
                <a:latin typeface="Abadi" panose="020B0604020104020204" pitchFamily="34" charset="0"/>
              </a:rPr>
            </a:br>
            <a:r>
              <a:rPr lang="en-GB" sz="2400" dirty="0">
                <a:latin typeface="Abadi" panose="020B0604020104020204" pitchFamily="34" charset="0"/>
              </a:rPr>
              <a:t>in Jan 2023 was </a:t>
            </a:r>
            <a:r>
              <a:rPr lang="en-GB" sz="2400" b="1" i="0" dirty="0">
                <a:solidFill>
                  <a:srgbClr val="111111"/>
                </a:solidFill>
                <a:effectLst/>
                <a:latin typeface="Abadi" panose="020B0604020104020204" pitchFamily="34" charset="0"/>
              </a:rPr>
              <a:t>£258,297</a:t>
            </a:r>
          </a:p>
          <a:p>
            <a:pPr marL="0" indent="0">
              <a:buNone/>
            </a:pPr>
            <a:endParaRPr lang="en-GB" sz="2400" b="1" dirty="0">
              <a:solidFill>
                <a:srgbClr val="111111"/>
              </a:solidFill>
              <a:latin typeface="Abadi" panose="020B0604020104020204" pitchFamily="34" charset="0"/>
            </a:endParaRPr>
          </a:p>
          <a:p>
            <a:pPr marL="0" indent="0">
              <a:buNone/>
            </a:pPr>
            <a:r>
              <a:rPr lang="en-GB" sz="2400" dirty="0">
                <a:solidFill>
                  <a:srgbClr val="111111"/>
                </a:solidFill>
                <a:latin typeface="Abadi" panose="020B0604020104020204" pitchFamily="34" charset="0"/>
              </a:rPr>
              <a:t>The average deposit (2023) </a:t>
            </a:r>
            <a:br>
              <a:rPr lang="en-GB" sz="2400" dirty="0">
                <a:solidFill>
                  <a:srgbClr val="111111"/>
                </a:solidFill>
                <a:latin typeface="Abadi" panose="020B0604020104020204" pitchFamily="34" charset="0"/>
              </a:rPr>
            </a:br>
            <a:r>
              <a:rPr lang="en-GB" sz="2400" dirty="0">
                <a:solidFill>
                  <a:srgbClr val="111111"/>
                </a:solidFill>
                <a:latin typeface="Abadi" panose="020B0604020104020204" pitchFamily="34" charset="0"/>
              </a:rPr>
              <a:t>is </a:t>
            </a:r>
            <a:r>
              <a:rPr lang="en-GB" sz="2400" b="1" i="0" dirty="0">
                <a:solidFill>
                  <a:srgbClr val="111111"/>
                </a:solidFill>
                <a:effectLst/>
                <a:latin typeface="Abadi" panose="020B0604020104020204" pitchFamily="34" charset="0"/>
              </a:rPr>
              <a:t>£61,000</a:t>
            </a:r>
          </a:p>
          <a:p>
            <a:pPr marL="0" indent="0">
              <a:buNone/>
            </a:pPr>
            <a:endParaRPr lang="en-GB" sz="2400" b="1" dirty="0">
              <a:solidFill>
                <a:srgbClr val="111111"/>
              </a:solidFill>
              <a:latin typeface="Abadi" panose="020B0604020104020204" pitchFamily="34" charset="0"/>
            </a:endParaRPr>
          </a:p>
          <a:p>
            <a:pPr marL="0" indent="0">
              <a:buNone/>
            </a:pPr>
            <a:r>
              <a:rPr lang="en-GB" sz="2400" b="1" dirty="0">
                <a:solidFill>
                  <a:srgbClr val="111111"/>
                </a:solidFill>
                <a:latin typeface="Abadi" panose="020B0604020104020204" pitchFamily="34" charset="0"/>
              </a:rPr>
              <a:t>That’s a lot of budgeting! </a:t>
            </a:r>
            <a:endParaRPr lang="en-GB" sz="2400" b="1" dirty="0">
              <a:latin typeface="Abadi" panose="020B0604020104020204" pitchFamily="34" charset="0"/>
            </a:endParaRPr>
          </a:p>
        </p:txBody>
      </p:sp>
      <p:pic>
        <p:nvPicPr>
          <p:cNvPr id="7" name="Picture 6" descr="A group of people with a dart in the piggy bank&#10;&#10;Description automatically generated">
            <a:extLst>
              <a:ext uri="{FF2B5EF4-FFF2-40B4-BE49-F238E27FC236}">
                <a16:creationId xmlns:a16="http://schemas.microsoft.com/office/drawing/2014/main" id="{298FF843-DCEB-4BAF-3A91-FD406828D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1514" y="438144"/>
            <a:ext cx="8121025" cy="5414016"/>
          </a:xfrm>
          <a:prstGeom prst="rect">
            <a:avLst/>
          </a:prstGeom>
        </p:spPr>
      </p:pic>
    </p:spTree>
    <p:extLst>
      <p:ext uri="{BB962C8B-B14F-4D97-AF65-F5344CB8AC3E}">
        <p14:creationId xmlns:p14="http://schemas.microsoft.com/office/powerpoint/2010/main" val="3552212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53ECF-B804-17FB-3917-BA3C2F77512A}"/>
              </a:ext>
            </a:extLst>
          </p:cNvPr>
          <p:cNvSpPr>
            <a:spLocks noGrp="1"/>
          </p:cNvSpPr>
          <p:nvPr>
            <p:ph type="title"/>
          </p:nvPr>
        </p:nvSpPr>
        <p:spPr>
          <a:xfrm>
            <a:off x="546847" y="98201"/>
            <a:ext cx="10515600" cy="1325563"/>
          </a:xfrm>
        </p:spPr>
        <p:txBody>
          <a:bodyPr/>
          <a:lstStyle/>
          <a:p>
            <a:r>
              <a:rPr lang="en-GB" b="1" dirty="0">
                <a:latin typeface="Abadi" panose="020B0604020104020204" pitchFamily="34" charset="0"/>
              </a:rPr>
              <a:t>Credit cards and Store cards </a:t>
            </a:r>
          </a:p>
        </p:txBody>
      </p:sp>
      <p:sp>
        <p:nvSpPr>
          <p:cNvPr id="3" name="Content Placeholder 2">
            <a:extLst>
              <a:ext uri="{FF2B5EF4-FFF2-40B4-BE49-F238E27FC236}">
                <a16:creationId xmlns:a16="http://schemas.microsoft.com/office/drawing/2014/main" id="{14BF5421-C989-77DD-C169-22504251F92A}"/>
              </a:ext>
            </a:extLst>
          </p:cNvPr>
          <p:cNvSpPr>
            <a:spLocks noGrp="1"/>
          </p:cNvSpPr>
          <p:nvPr>
            <p:ph idx="1"/>
          </p:nvPr>
        </p:nvSpPr>
        <p:spPr>
          <a:xfrm>
            <a:off x="680197" y="1253331"/>
            <a:ext cx="7619999" cy="4351338"/>
          </a:xfrm>
        </p:spPr>
        <p:txBody>
          <a:bodyPr>
            <a:noAutofit/>
          </a:bodyPr>
          <a:lstStyle/>
          <a:p>
            <a:pPr marL="0" indent="0">
              <a:buNone/>
            </a:pPr>
            <a:r>
              <a:rPr lang="en-GB" sz="2400" b="1" dirty="0">
                <a:latin typeface="Abadi" panose="020B0604020104020204" pitchFamily="34" charset="0"/>
              </a:rPr>
              <a:t>Scenario:</a:t>
            </a:r>
            <a:endParaRPr lang="en-GB" sz="2400" dirty="0">
              <a:latin typeface="Abadi" panose="020B0604020104020204" pitchFamily="34" charset="0"/>
            </a:endParaRPr>
          </a:p>
          <a:p>
            <a:pPr marL="0" indent="0">
              <a:buNone/>
            </a:pPr>
            <a:r>
              <a:rPr lang="en-GB" sz="2400" dirty="0">
                <a:latin typeface="Abadi" panose="020B0604020104020204" pitchFamily="34" charset="0"/>
              </a:rPr>
              <a:t>You go into your favourite clothing store and spend £200 on clothes. At the till, the store assistant offers you an </a:t>
            </a:r>
            <a:r>
              <a:rPr lang="en-US" sz="2400" dirty="0">
                <a:latin typeface="Abadi" panose="020B0604020104020204" pitchFamily="34" charset="0"/>
              </a:rPr>
              <a:t>interest-free store card, which means you will pay nothing today. As a thank you for taking out a store card, you get 20% off, so you have </a:t>
            </a:r>
            <a:r>
              <a:rPr lang="en-GB" sz="2400" dirty="0">
                <a:latin typeface="Abadi" panose="020B0604020104020204" pitchFamily="34" charset="0"/>
              </a:rPr>
              <a:t>actually saved yourself £40. </a:t>
            </a:r>
          </a:p>
          <a:p>
            <a:pPr marL="0" indent="0">
              <a:buNone/>
            </a:pPr>
            <a:endParaRPr lang="en-GB" sz="2400" dirty="0">
              <a:latin typeface="Abadi" panose="020B0604020104020204" pitchFamily="34" charset="0"/>
            </a:endParaRPr>
          </a:p>
          <a:p>
            <a:pPr marL="0" indent="0">
              <a:buNone/>
            </a:pPr>
            <a:r>
              <a:rPr lang="en-GB" sz="2400" dirty="0">
                <a:latin typeface="Abadi" panose="020B0604020104020204" pitchFamily="34" charset="0"/>
              </a:rPr>
              <a:t>Do you:</a:t>
            </a:r>
          </a:p>
          <a:p>
            <a:pPr marL="514350" indent="-514350">
              <a:buAutoNum type="alphaUcParenR"/>
            </a:pPr>
            <a:r>
              <a:rPr lang="en-GB" sz="2400" dirty="0">
                <a:latin typeface="Abadi" panose="020B0604020104020204" pitchFamily="34" charset="0"/>
              </a:rPr>
              <a:t>Say “yes!”</a:t>
            </a:r>
          </a:p>
          <a:p>
            <a:pPr marL="514350" indent="-514350">
              <a:buAutoNum type="alphaUcParenR"/>
            </a:pPr>
            <a:r>
              <a:rPr lang="en-GB" sz="2400" dirty="0">
                <a:latin typeface="Abadi" panose="020B0604020104020204" pitchFamily="34" charset="0"/>
              </a:rPr>
              <a:t>Say “no thanks” </a:t>
            </a:r>
          </a:p>
        </p:txBody>
      </p:sp>
      <p:pic>
        <p:nvPicPr>
          <p:cNvPr id="5" name="Picture 4" descr="A hand holding a phone and a credit card&#10;&#10;Description automatically generated">
            <a:extLst>
              <a:ext uri="{FF2B5EF4-FFF2-40B4-BE49-F238E27FC236}">
                <a16:creationId xmlns:a16="http://schemas.microsoft.com/office/drawing/2014/main" id="{3BE927AA-21E4-ACA6-5E59-0C14EF0D7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7437" y="1828800"/>
            <a:ext cx="7543801" cy="5029200"/>
          </a:xfrm>
          <a:prstGeom prst="rect">
            <a:avLst/>
          </a:prstGeom>
        </p:spPr>
      </p:pic>
    </p:spTree>
    <p:extLst>
      <p:ext uri="{BB962C8B-B14F-4D97-AF65-F5344CB8AC3E}">
        <p14:creationId xmlns:p14="http://schemas.microsoft.com/office/powerpoint/2010/main" val="781743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914A-6017-DFF8-C022-D5A26B0E99B6}"/>
              </a:ext>
            </a:extLst>
          </p:cNvPr>
          <p:cNvSpPr>
            <a:spLocks noGrp="1"/>
          </p:cNvSpPr>
          <p:nvPr>
            <p:ph type="title"/>
          </p:nvPr>
        </p:nvSpPr>
        <p:spPr/>
        <p:txBody>
          <a:bodyPr/>
          <a:lstStyle/>
          <a:p>
            <a:r>
              <a:rPr lang="en-GB" b="1" dirty="0">
                <a:latin typeface="Abadi" panose="020B0604020104020204" pitchFamily="34" charset="0"/>
              </a:rPr>
              <a:t>Let’s look at both options </a:t>
            </a:r>
            <a:br>
              <a:rPr lang="en-GB" b="1" dirty="0">
                <a:latin typeface="Abadi" panose="020B0604020104020204" pitchFamily="34" charset="0"/>
              </a:rPr>
            </a:br>
            <a:r>
              <a:rPr lang="en-GB" b="1" dirty="0">
                <a:solidFill>
                  <a:srgbClr val="7030A0"/>
                </a:solidFill>
                <a:latin typeface="Abadi" panose="020B0604020104020204" pitchFamily="34" charset="0"/>
              </a:rPr>
              <a:t>A) The store card</a:t>
            </a:r>
          </a:p>
        </p:txBody>
      </p:sp>
      <p:sp>
        <p:nvSpPr>
          <p:cNvPr id="3" name="Content Placeholder 2">
            <a:extLst>
              <a:ext uri="{FF2B5EF4-FFF2-40B4-BE49-F238E27FC236}">
                <a16:creationId xmlns:a16="http://schemas.microsoft.com/office/drawing/2014/main" id="{0D803D93-14AC-C73A-4FA9-04B5E393F192}"/>
              </a:ext>
            </a:extLst>
          </p:cNvPr>
          <p:cNvSpPr>
            <a:spLocks noGrp="1"/>
          </p:cNvSpPr>
          <p:nvPr>
            <p:ph idx="1"/>
          </p:nvPr>
        </p:nvSpPr>
        <p:spPr>
          <a:xfrm>
            <a:off x="872490" y="2374265"/>
            <a:ext cx="5619750" cy="4351338"/>
          </a:xfrm>
        </p:spPr>
        <p:txBody>
          <a:bodyPr>
            <a:normAutofit/>
          </a:bodyPr>
          <a:lstStyle/>
          <a:p>
            <a:r>
              <a:rPr lang="en-GB" sz="2400" dirty="0">
                <a:latin typeface="Abadi" panose="020B0604020104020204" pitchFamily="34" charset="0"/>
              </a:rPr>
              <a:t>You save £40</a:t>
            </a:r>
          </a:p>
          <a:p>
            <a:r>
              <a:rPr lang="en-GB" sz="2400" dirty="0">
                <a:latin typeface="Abadi" panose="020B0604020104020204" pitchFamily="34" charset="0"/>
              </a:rPr>
              <a:t>You have £200 extra this month than you thought as you have 4 weeks to pay it off </a:t>
            </a:r>
          </a:p>
          <a:p>
            <a:r>
              <a:rPr lang="en-GB" sz="2400" dirty="0">
                <a:latin typeface="Abadi" panose="020B0604020104020204" pitchFamily="34" charset="0"/>
              </a:rPr>
              <a:t>You can pay off in instalments so won’t notice it  </a:t>
            </a:r>
          </a:p>
          <a:p>
            <a:r>
              <a:rPr lang="en-GB" sz="2400" dirty="0">
                <a:latin typeface="Abadi" panose="020B0604020104020204" pitchFamily="34" charset="0"/>
              </a:rPr>
              <a:t>You can use it in the future when needed                                                   </a:t>
            </a:r>
          </a:p>
        </p:txBody>
      </p:sp>
      <p:sp>
        <p:nvSpPr>
          <p:cNvPr id="4" name="Text Placeholder 3">
            <a:extLst>
              <a:ext uri="{FF2B5EF4-FFF2-40B4-BE49-F238E27FC236}">
                <a16:creationId xmlns:a16="http://schemas.microsoft.com/office/drawing/2014/main" id="{5C637BB3-40C4-86A3-7C01-65862B2CA73C}"/>
              </a:ext>
            </a:extLst>
          </p:cNvPr>
          <p:cNvSpPr>
            <a:spLocks noGrp="1"/>
          </p:cNvSpPr>
          <p:nvPr>
            <p:ph type="body" idx="4294967295"/>
          </p:nvPr>
        </p:nvSpPr>
        <p:spPr>
          <a:xfrm>
            <a:off x="868680" y="1852613"/>
            <a:ext cx="5157788" cy="823912"/>
          </a:xfrm>
        </p:spPr>
        <p:txBody>
          <a:bodyPr>
            <a:normAutofit/>
          </a:bodyPr>
          <a:lstStyle/>
          <a:p>
            <a:pPr marL="0" indent="0">
              <a:buNone/>
            </a:pPr>
            <a:r>
              <a:rPr lang="en-GB" sz="2400" b="1" dirty="0">
                <a:latin typeface="Abadi" panose="020B0604020104020204" pitchFamily="34" charset="0"/>
              </a:rPr>
              <a:t>Advantages</a:t>
            </a:r>
          </a:p>
        </p:txBody>
      </p:sp>
      <p:sp>
        <p:nvSpPr>
          <p:cNvPr id="5" name="Text Placeholder 4">
            <a:extLst>
              <a:ext uri="{FF2B5EF4-FFF2-40B4-BE49-F238E27FC236}">
                <a16:creationId xmlns:a16="http://schemas.microsoft.com/office/drawing/2014/main" id="{F55194D1-87A4-44DA-7983-7A9C6A4F31C3}"/>
              </a:ext>
            </a:extLst>
          </p:cNvPr>
          <p:cNvSpPr>
            <a:spLocks noGrp="1"/>
          </p:cNvSpPr>
          <p:nvPr>
            <p:ph type="body" sz="quarter" idx="4294967295"/>
          </p:nvPr>
        </p:nvSpPr>
        <p:spPr>
          <a:xfrm>
            <a:off x="6677343" y="1841183"/>
            <a:ext cx="5183187" cy="823912"/>
          </a:xfrm>
        </p:spPr>
        <p:txBody>
          <a:bodyPr>
            <a:normAutofit/>
          </a:bodyPr>
          <a:lstStyle/>
          <a:p>
            <a:pPr marL="0" indent="0">
              <a:buNone/>
            </a:pPr>
            <a:r>
              <a:rPr lang="en-GB" sz="2400" b="1" dirty="0">
                <a:latin typeface="Abadi" panose="020B0604020104020204" pitchFamily="34" charset="0"/>
              </a:rPr>
              <a:t>Disadvantages</a:t>
            </a:r>
            <a:r>
              <a:rPr lang="en-GB" sz="2400" dirty="0">
                <a:latin typeface="Abadi" panose="020B0604020104020204" pitchFamily="34" charset="0"/>
              </a:rPr>
              <a:t> </a:t>
            </a:r>
          </a:p>
        </p:txBody>
      </p:sp>
      <p:sp>
        <p:nvSpPr>
          <p:cNvPr id="6" name="Content Placeholder 5">
            <a:extLst>
              <a:ext uri="{FF2B5EF4-FFF2-40B4-BE49-F238E27FC236}">
                <a16:creationId xmlns:a16="http://schemas.microsoft.com/office/drawing/2014/main" id="{1BC45A19-6DC9-7D10-8689-39476E24C619}"/>
              </a:ext>
            </a:extLst>
          </p:cNvPr>
          <p:cNvSpPr>
            <a:spLocks noGrp="1"/>
          </p:cNvSpPr>
          <p:nvPr>
            <p:ph sz="quarter" idx="4294967295"/>
          </p:nvPr>
        </p:nvSpPr>
        <p:spPr>
          <a:xfrm>
            <a:off x="6677343" y="2374265"/>
            <a:ext cx="4741227" cy="3684588"/>
          </a:xfrm>
        </p:spPr>
        <p:txBody>
          <a:bodyPr/>
          <a:lstStyle/>
          <a:p>
            <a:r>
              <a:rPr lang="en-GB" sz="2400" dirty="0">
                <a:latin typeface="Abadi" panose="020B0604020104020204" pitchFamily="34" charset="0"/>
              </a:rPr>
              <a:t>You will be charged 28% interest if you do not pay it off in one go </a:t>
            </a:r>
          </a:p>
          <a:p>
            <a:r>
              <a:rPr lang="en-GB" sz="2400" dirty="0">
                <a:latin typeface="Abadi" panose="020B0604020104020204" pitchFamily="34" charset="0"/>
              </a:rPr>
              <a:t>You have to be disciplined to pay it all off </a:t>
            </a:r>
          </a:p>
          <a:p>
            <a:r>
              <a:rPr lang="en-GB" sz="2400" dirty="0">
                <a:latin typeface="Abadi" panose="020B0604020104020204" pitchFamily="34" charset="0"/>
              </a:rPr>
              <a:t>You may be tempted to spend a lot more next time as you have a limit of £1,000</a:t>
            </a:r>
          </a:p>
          <a:p>
            <a:pPr marL="0" indent="0">
              <a:buNone/>
            </a:pPr>
            <a:endParaRPr lang="en-GB" dirty="0"/>
          </a:p>
        </p:txBody>
      </p:sp>
    </p:spTree>
    <p:extLst>
      <p:ext uri="{BB962C8B-B14F-4D97-AF65-F5344CB8AC3E}">
        <p14:creationId xmlns:p14="http://schemas.microsoft.com/office/powerpoint/2010/main" val="1147972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7C62-9750-577C-A484-F379CACE58C8}"/>
              </a:ext>
            </a:extLst>
          </p:cNvPr>
          <p:cNvSpPr>
            <a:spLocks noGrp="1"/>
          </p:cNvSpPr>
          <p:nvPr>
            <p:ph type="title"/>
          </p:nvPr>
        </p:nvSpPr>
        <p:spPr>
          <a:xfrm>
            <a:off x="952500" y="696595"/>
            <a:ext cx="10515600" cy="1325563"/>
          </a:xfrm>
        </p:spPr>
        <p:txBody>
          <a:bodyPr/>
          <a:lstStyle/>
          <a:p>
            <a:r>
              <a:rPr lang="en-GB" b="1" dirty="0">
                <a:solidFill>
                  <a:srgbClr val="7030A0"/>
                </a:solidFill>
                <a:latin typeface="Abadi" panose="020B0604020104020204" pitchFamily="34" charset="0"/>
              </a:rPr>
              <a:t>B) No store card</a:t>
            </a:r>
          </a:p>
        </p:txBody>
      </p:sp>
      <p:sp>
        <p:nvSpPr>
          <p:cNvPr id="4" name="Content Placeholder 3">
            <a:extLst>
              <a:ext uri="{FF2B5EF4-FFF2-40B4-BE49-F238E27FC236}">
                <a16:creationId xmlns:a16="http://schemas.microsoft.com/office/drawing/2014/main" id="{409A0333-8C41-D9B0-73B3-25104D410835}"/>
              </a:ext>
            </a:extLst>
          </p:cNvPr>
          <p:cNvSpPr>
            <a:spLocks noGrp="1"/>
          </p:cNvSpPr>
          <p:nvPr>
            <p:ph idx="1"/>
          </p:nvPr>
        </p:nvSpPr>
        <p:spPr>
          <a:xfrm>
            <a:off x="883920" y="2602865"/>
            <a:ext cx="4693920" cy="4351338"/>
          </a:xfrm>
        </p:spPr>
        <p:txBody>
          <a:bodyPr>
            <a:normAutofit/>
          </a:bodyPr>
          <a:lstStyle/>
          <a:p>
            <a:r>
              <a:rPr lang="en-GB" sz="2400" dirty="0">
                <a:latin typeface="Abadi" panose="020B0604020104020204" pitchFamily="34" charset="0"/>
              </a:rPr>
              <a:t>You are less likely to get into debt </a:t>
            </a:r>
          </a:p>
          <a:p>
            <a:r>
              <a:rPr lang="en-GB" sz="2400" dirty="0">
                <a:latin typeface="Abadi" panose="020B0604020104020204" pitchFamily="34" charset="0"/>
              </a:rPr>
              <a:t>You will not have to pay any interest </a:t>
            </a:r>
          </a:p>
          <a:p>
            <a:r>
              <a:rPr lang="en-GB" sz="2400" dirty="0">
                <a:latin typeface="Abadi" panose="020B0604020104020204" pitchFamily="34" charset="0"/>
              </a:rPr>
              <a:t>You learn the value of purchasing what you can afford  </a:t>
            </a:r>
          </a:p>
        </p:txBody>
      </p:sp>
      <p:sp>
        <p:nvSpPr>
          <p:cNvPr id="3" name="Text Placeholder 2">
            <a:extLst>
              <a:ext uri="{FF2B5EF4-FFF2-40B4-BE49-F238E27FC236}">
                <a16:creationId xmlns:a16="http://schemas.microsoft.com/office/drawing/2014/main" id="{85FA3065-D466-8895-4801-4131268CBEA9}"/>
              </a:ext>
            </a:extLst>
          </p:cNvPr>
          <p:cNvSpPr>
            <a:spLocks noGrp="1"/>
          </p:cNvSpPr>
          <p:nvPr>
            <p:ph type="body" idx="4294967295"/>
          </p:nvPr>
        </p:nvSpPr>
        <p:spPr>
          <a:xfrm>
            <a:off x="948690" y="1955483"/>
            <a:ext cx="5157788" cy="823912"/>
          </a:xfrm>
        </p:spPr>
        <p:txBody>
          <a:bodyPr>
            <a:normAutofit/>
          </a:bodyPr>
          <a:lstStyle/>
          <a:p>
            <a:pPr marL="0" indent="0">
              <a:buNone/>
            </a:pPr>
            <a:r>
              <a:rPr lang="en-GB" sz="2400" b="1" dirty="0">
                <a:latin typeface="Abadi" panose="020B0604020104020204" pitchFamily="34" charset="0"/>
              </a:rPr>
              <a:t>Advantages</a:t>
            </a:r>
            <a:endParaRPr lang="en-GB" sz="3200" b="1" dirty="0">
              <a:latin typeface="Abadi" panose="020B0604020104020204" pitchFamily="34" charset="0"/>
            </a:endParaRPr>
          </a:p>
        </p:txBody>
      </p:sp>
      <p:sp>
        <p:nvSpPr>
          <p:cNvPr id="5" name="Text Placeholder 4">
            <a:extLst>
              <a:ext uri="{FF2B5EF4-FFF2-40B4-BE49-F238E27FC236}">
                <a16:creationId xmlns:a16="http://schemas.microsoft.com/office/drawing/2014/main" id="{2BD044D8-7785-8A88-7493-3D5A47B94CDC}"/>
              </a:ext>
            </a:extLst>
          </p:cNvPr>
          <p:cNvSpPr>
            <a:spLocks noGrp="1"/>
          </p:cNvSpPr>
          <p:nvPr>
            <p:ph type="body" sz="quarter" idx="4294967295"/>
          </p:nvPr>
        </p:nvSpPr>
        <p:spPr>
          <a:xfrm>
            <a:off x="6677343" y="1955483"/>
            <a:ext cx="5183187" cy="823912"/>
          </a:xfrm>
        </p:spPr>
        <p:txBody>
          <a:bodyPr>
            <a:normAutofit/>
          </a:bodyPr>
          <a:lstStyle/>
          <a:p>
            <a:pPr marL="0" indent="0">
              <a:buNone/>
            </a:pPr>
            <a:r>
              <a:rPr lang="en-GB" sz="2400" b="1" dirty="0">
                <a:latin typeface="Abadi" panose="020B0604020104020204" pitchFamily="34" charset="0"/>
              </a:rPr>
              <a:t>Disadvantages</a:t>
            </a:r>
            <a:r>
              <a:rPr lang="en-GB" sz="2400" dirty="0">
                <a:latin typeface="Abadi" panose="020B0604020104020204" pitchFamily="34" charset="0"/>
              </a:rPr>
              <a:t> </a:t>
            </a:r>
          </a:p>
        </p:txBody>
      </p:sp>
      <p:sp>
        <p:nvSpPr>
          <p:cNvPr id="6" name="Content Placeholder 5">
            <a:extLst>
              <a:ext uri="{FF2B5EF4-FFF2-40B4-BE49-F238E27FC236}">
                <a16:creationId xmlns:a16="http://schemas.microsoft.com/office/drawing/2014/main" id="{79FFB6DB-AE53-FCF0-C0E0-A311FA02DA72}"/>
              </a:ext>
            </a:extLst>
          </p:cNvPr>
          <p:cNvSpPr>
            <a:spLocks noGrp="1"/>
          </p:cNvSpPr>
          <p:nvPr>
            <p:ph sz="quarter" idx="4294967295"/>
          </p:nvPr>
        </p:nvSpPr>
        <p:spPr>
          <a:xfrm>
            <a:off x="6654483" y="2596515"/>
            <a:ext cx="5183187" cy="3684588"/>
          </a:xfrm>
        </p:spPr>
        <p:txBody>
          <a:bodyPr>
            <a:normAutofit/>
          </a:bodyPr>
          <a:lstStyle/>
          <a:p>
            <a:r>
              <a:rPr lang="en-GB" sz="2400" dirty="0">
                <a:latin typeface="Abadi" panose="020B0604020104020204" pitchFamily="34" charset="0"/>
              </a:rPr>
              <a:t>You don’t save £40 </a:t>
            </a:r>
          </a:p>
          <a:p>
            <a:endParaRPr lang="en-GB" sz="2400" dirty="0">
              <a:latin typeface="Abadi" panose="020B0604020104020204" pitchFamily="34" charset="0"/>
            </a:endParaRPr>
          </a:p>
          <a:p>
            <a:endParaRPr lang="en-GB" sz="2400" dirty="0">
              <a:latin typeface="Abadi" panose="020B0604020104020204" pitchFamily="34" charset="0"/>
            </a:endParaRPr>
          </a:p>
        </p:txBody>
      </p:sp>
    </p:spTree>
    <p:extLst>
      <p:ext uri="{BB962C8B-B14F-4D97-AF65-F5344CB8AC3E}">
        <p14:creationId xmlns:p14="http://schemas.microsoft.com/office/powerpoint/2010/main" val="3448757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98FD6D3-DA5B-D60B-132B-296FA694037D}"/>
              </a:ext>
            </a:extLst>
          </p:cNvPr>
          <p:cNvSpPr>
            <a:spLocks noGrp="1"/>
          </p:cNvSpPr>
          <p:nvPr>
            <p:ph type="title"/>
          </p:nvPr>
        </p:nvSpPr>
        <p:spPr/>
        <p:txBody>
          <a:bodyPr/>
          <a:lstStyle/>
          <a:p>
            <a:r>
              <a:rPr lang="en-GB" b="1" dirty="0">
                <a:latin typeface="Abadi" panose="020B0604020104020204" pitchFamily="34" charset="0"/>
              </a:rPr>
              <a:t>What is compound interest? </a:t>
            </a:r>
          </a:p>
        </p:txBody>
      </p:sp>
      <p:sp>
        <p:nvSpPr>
          <p:cNvPr id="3" name="Content Placeholder 2">
            <a:extLst>
              <a:ext uri="{FF2B5EF4-FFF2-40B4-BE49-F238E27FC236}">
                <a16:creationId xmlns:a16="http://schemas.microsoft.com/office/drawing/2014/main" id="{3C496071-F5DB-40D3-13FD-B841C7156B8D}"/>
              </a:ext>
            </a:extLst>
          </p:cNvPr>
          <p:cNvSpPr>
            <a:spLocks noGrp="1"/>
          </p:cNvSpPr>
          <p:nvPr>
            <p:ph idx="1"/>
          </p:nvPr>
        </p:nvSpPr>
        <p:spPr>
          <a:xfrm>
            <a:off x="933450" y="1848646"/>
            <a:ext cx="4038600" cy="2197101"/>
          </a:xfrm>
        </p:spPr>
        <p:txBody>
          <a:bodyPr>
            <a:noAutofit/>
          </a:bodyPr>
          <a:lstStyle/>
          <a:p>
            <a:pPr marL="0" indent="0">
              <a:buNone/>
            </a:pPr>
            <a:r>
              <a:rPr lang="en-US" sz="2400" dirty="0">
                <a:latin typeface="Abadi" panose="020B0604020104020204" pitchFamily="34" charset="0"/>
              </a:rPr>
              <a:t>Compound interest is the interest earned on the initial amount plus any interest that has already accumulated. It's often described as "interest on interest," which can make savings grow faster and loans more expensive over time. </a:t>
            </a:r>
            <a:endParaRPr lang="en-GB" sz="2400" dirty="0">
              <a:latin typeface="Abadi" panose="020B0604020104020204" pitchFamily="34" charset="0"/>
            </a:endParaRPr>
          </a:p>
        </p:txBody>
      </p:sp>
      <p:pic>
        <p:nvPicPr>
          <p:cNvPr id="7" name="Picture 6" descr="A person watering a plant in a piggy bank&#10;&#10;AI-generated content may be incorrect.">
            <a:extLst>
              <a:ext uri="{FF2B5EF4-FFF2-40B4-BE49-F238E27FC236}">
                <a16:creationId xmlns:a16="http://schemas.microsoft.com/office/drawing/2014/main" id="{38383DBE-E0E2-1FA4-6AB2-D6035EBDF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743" y="1466850"/>
            <a:ext cx="6466702" cy="3695700"/>
          </a:xfrm>
          <a:prstGeom prst="rect">
            <a:avLst/>
          </a:prstGeom>
        </p:spPr>
      </p:pic>
    </p:spTree>
    <p:extLst>
      <p:ext uri="{BB962C8B-B14F-4D97-AF65-F5344CB8AC3E}">
        <p14:creationId xmlns:p14="http://schemas.microsoft.com/office/powerpoint/2010/main" val="3213208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D563-3F28-A152-847B-9F115831EFA6}"/>
              </a:ext>
            </a:extLst>
          </p:cNvPr>
          <p:cNvSpPr>
            <a:spLocks noGrp="1"/>
          </p:cNvSpPr>
          <p:nvPr>
            <p:ph type="title"/>
          </p:nvPr>
        </p:nvSpPr>
        <p:spPr/>
        <p:txBody>
          <a:bodyPr/>
          <a:lstStyle/>
          <a:p>
            <a:r>
              <a:rPr lang="en-GB" b="1" dirty="0">
                <a:latin typeface="Abadi" panose="020B0604020104020204" pitchFamily="34" charset="0"/>
              </a:rPr>
              <a:t>1. Payslips and Outgoings </a:t>
            </a:r>
          </a:p>
        </p:txBody>
      </p:sp>
      <p:pic>
        <p:nvPicPr>
          <p:cNvPr id="7" name="Picture 6" descr="A close-up of a pay advice card&#10;&#10;Description automatically generated with medium confidence">
            <a:extLst>
              <a:ext uri="{FF2B5EF4-FFF2-40B4-BE49-F238E27FC236}">
                <a16:creationId xmlns:a16="http://schemas.microsoft.com/office/drawing/2014/main" id="{F23C3C33-EA45-F995-A7CD-F276FDB98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6224" y="1918540"/>
            <a:ext cx="5818989" cy="3880094"/>
          </a:xfrm>
          <a:prstGeom prst="rect">
            <a:avLst/>
          </a:prstGeom>
          <a:ln>
            <a:solidFill>
              <a:schemeClr val="tx1"/>
            </a:solidFill>
          </a:ln>
        </p:spPr>
      </p:pic>
    </p:spTree>
    <p:extLst>
      <p:ext uri="{BB962C8B-B14F-4D97-AF65-F5344CB8AC3E}">
        <p14:creationId xmlns:p14="http://schemas.microsoft.com/office/powerpoint/2010/main" val="3860828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C9BF5-FA34-690B-0315-A09CF177BC49}"/>
              </a:ext>
            </a:extLst>
          </p:cNvPr>
          <p:cNvSpPr>
            <a:spLocks noGrp="1"/>
          </p:cNvSpPr>
          <p:nvPr>
            <p:ph type="title"/>
          </p:nvPr>
        </p:nvSpPr>
        <p:spPr/>
        <p:txBody>
          <a:bodyPr/>
          <a:lstStyle/>
          <a:p>
            <a:r>
              <a:rPr lang="en-GB" b="1" dirty="0">
                <a:latin typeface="Abadi" panose="020B0604020104020204" pitchFamily="34" charset="0"/>
              </a:rPr>
              <a:t>Compound interest also applies to debt</a:t>
            </a:r>
          </a:p>
        </p:txBody>
      </p:sp>
      <p:sp>
        <p:nvSpPr>
          <p:cNvPr id="3" name="Content Placeholder 2">
            <a:extLst>
              <a:ext uri="{FF2B5EF4-FFF2-40B4-BE49-F238E27FC236}">
                <a16:creationId xmlns:a16="http://schemas.microsoft.com/office/drawing/2014/main" id="{0E9C65F2-3030-5680-3544-516EC2709591}"/>
              </a:ext>
            </a:extLst>
          </p:cNvPr>
          <p:cNvSpPr>
            <a:spLocks noGrp="1"/>
          </p:cNvSpPr>
          <p:nvPr>
            <p:ph idx="1"/>
          </p:nvPr>
        </p:nvSpPr>
        <p:spPr>
          <a:xfrm>
            <a:off x="838200" y="2686846"/>
            <a:ext cx="4038600" cy="2197101"/>
          </a:xfrm>
        </p:spPr>
        <p:txBody>
          <a:bodyPr>
            <a:normAutofit/>
          </a:bodyPr>
          <a:lstStyle/>
          <a:p>
            <a:pPr marL="0" indent="0">
              <a:buNone/>
            </a:pPr>
            <a:r>
              <a:rPr lang="en-US" sz="2400" dirty="0">
                <a:latin typeface="Abadi" panose="020B0604020104020204" pitchFamily="34" charset="0"/>
              </a:rPr>
              <a:t>If you do not pay off the total balance, interest will be added,</a:t>
            </a:r>
            <a:r>
              <a:rPr lang="en-GB" sz="2400" dirty="0">
                <a:latin typeface="Abadi" panose="020B0604020104020204" pitchFamily="34" charset="0"/>
              </a:rPr>
              <a:t> and the total amount you have to pay back will continue to grow! </a:t>
            </a:r>
          </a:p>
        </p:txBody>
      </p:sp>
      <p:pic>
        <p:nvPicPr>
          <p:cNvPr id="5" name="Picture 4" descr="A person standing in front of a sign with coins falling out of it&#10;&#10;Description automatically generated">
            <a:extLst>
              <a:ext uri="{FF2B5EF4-FFF2-40B4-BE49-F238E27FC236}">
                <a16:creationId xmlns:a16="http://schemas.microsoft.com/office/drawing/2014/main" id="{E5A7353E-3007-321B-6DA5-D6E490695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849" y="1193800"/>
            <a:ext cx="7029460" cy="4686306"/>
          </a:xfrm>
          <a:prstGeom prst="rect">
            <a:avLst/>
          </a:prstGeom>
        </p:spPr>
      </p:pic>
    </p:spTree>
    <p:extLst>
      <p:ext uri="{BB962C8B-B14F-4D97-AF65-F5344CB8AC3E}">
        <p14:creationId xmlns:p14="http://schemas.microsoft.com/office/powerpoint/2010/main" val="4236440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56AF4-825B-FBE3-9E3F-1F1BBB22B21C}"/>
              </a:ext>
            </a:extLst>
          </p:cNvPr>
          <p:cNvSpPr>
            <a:spLocks noGrp="1"/>
          </p:cNvSpPr>
          <p:nvPr>
            <p:ph type="title"/>
          </p:nvPr>
        </p:nvSpPr>
        <p:spPr/>
        <p:txBody>
          <a:bodyPr/>
          <a:lstStyle/>
          <a:p>
            <a:r>
              <a:rPr lang="en-GB" b="1" dirty="0">
                <a:latin typeface="Abadi" panose="020B0604020104020204" pitchFamily="34" charset="0"/>
              </a:rPr>
              <a:t>Conclusion</a:t>
            </a:r>
            <a:r>
              <a:rPr lang="en-GB" dirty="0"/>
              <a:t> </a:t>
            </a:r>
          </a:p>
        </p:txBody>
      </p:sp>
      <p:sp>
        <p:nvSpPr>
          <p:cNvPr id="3" name="Content Placeholder 2">
            <a:extLst>
              <a:ext uri="{FF2B5EF4-FFF2-40B4-BE49-F238E27FC236}">
                <a16:creationId xmlns:a16="http://schemas.microsoft.com/office/drawing/2014/main" id="{CC426D0E-0EC6-942D-E969-DCECE3A2A0A1}"/>
              </a:ext>
            </a:extLst>
          </p:cNvPr>
          <p:cNvSpPr>
            <a:spLocks noGrp="1"/>
          </p:cNvSpPr>
          <p:nvPr>
            <p:ph idx="1"/>
          </p:nvPr>
        </p:nvSpPr>
        <p:spPr/>
        <p:txBody>
          <a:bodyPr/>
          <a:lstStyle/>
          <a:p>
            <a:pPr marL="0" indent="0">
              <a:buNone/>
            </a:pPr>
            <a:r>
              <a:rPr lang="en-GB" sz="2400" dirty="0">
                <a:latin typeface="Abadi" panose="020B0604020104020204" pitchFamily="34" charset="0"/>
              </a:rPr>
              <a:t>Key thoughts from today…</a:t>
            </a:r>
          </a:p>
          <a:p>
            <a:pPr marL="0" indent="0">
              <a:buNone/>
            </a:pPr>
            <a:endParaRPr lang="en-GB" dirty="0">
              <a:latin typeface="Abadi" panose="020B0604020104020204" pitchFamily="34" charset="0"/>
            </a:endParaRPr>
          </a:p>
          <a:p>
            <a:pPr marL="0" indent="0">
              <a:buNone/>
            </a:pPr>
            <a:r>
              <a:rPr lang="en-GB" sz="6600" b="1" dirty="0">
                <a:latin typeface="Abadi" panose="020B0604020104020204" pitchFamily="34" charset="0"/>
              </a:rPr>
              <a:t>Q+A </a:t>
            </a:r>
          </a:p>
        </p:txBody>
      </p:sp>
      <p:pic>
        <p:nvPicPr>
          <p:cNvPr id="5" name="Picture 4" descr="A group of people standing next to a question mark&#10;&#10;Description automatically generated">
            <a:extLst>
              <a:ext uri="{FF2B5EF4-FFF2-40B4-BE49-F238E27FC236}">
                <a16:creationId xmlns:a16="http://schemas.microsoft.com/office/drawing/2014/main" id="{D4A752D7-790B-EDEB-3CFA-569A87A99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481" y="-534935"/>
            <a:ext cx="12019290" cy="6867021"/>
          </a:xfrm>
          <a:prstGeom prst="rect">
            <a:avLst/>
          </a:prstGeom>
        </p:spPr>
      </p:pic>
    </p:spTree>
    <p:extLst>
      <p:ext uri="{BB962C8B-B14F-4D97-AF65-F5344CB8AC3E}">
        <p14:creationId xmlns:p14="http://schemas.microsoft.com/office/powerpoint/2010/main" val="4195670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DF4E2-5D33-0D75-835A-B905FA9C79FC}"/>
              </a:ext>
            </a:extLst>
          </p:cNvPr>
          <p:cNvSpPr>
            <a:spLocks noGrp="1"/>
          </p:cNvSpPr>
          <p:nvPr>
            <p:ph type="title"/>
          </p:nvPr>
        </p:nvSpPr>
        <p:spPr/>
        <p:txBody>
          <a:bodyPr/>
          <a:lstStyle/>
          <a:p>
            <a:r>
              <a:rPr lang="en-GB" b="1" dirty="0">
                <a:latin typeface="Abadi" panose="020B0604020104020204" pitchFamily="34" charset="0"/>
              </a:rPr>
              <a:t>Tax</a:t>
            </a:r>
            <a:r>
              <a:rPr lang="en-GB" dirty="0"/>
              <a:t> </a:t>
            </a:r>
          </a:p>
        </p:txBody>
      </p:sp>
      <p:sp>
        <p:nvSpPr>
          <p:cNvPr id="3" name="Content Placeholder 2">
            <a:extLst>
              <a:ext uri="{FF2B5EF4-FFF2-40B4-BE49-F238E27FC236}">
                <a16:creationId xmlns:a16="http://schemas.microsoft.com/office/drawing/2014/main" id="{EECBA166-9E42-E62C-06E8-5C8627606F91}"/>
              </a:ext>
            </a:extLst>
          </p:cNvPr>
          <p:cNvSpPr>
            <a:spLocks noGrp="1"/>
          </p:cNvSpPr>
          <p:nvPr>
            <p:ph idx="1"/>
          </p:nvPr>
        </p:nvSpPr>
        <p:spPr>
          <a:xfrm>
            <a:off x="838200" y="1690688"/>
            <a:ext cx="10515600" cy="4351338"/>
          </a:xfrm>
        </p:spPr>
        <p:txBody>
          <a:bodyPr>
            <a:normAutofit/>
          </a:bodyPr>
          <a:lstStyle/>
          <a:p>
            <a:pPr marL="0" indent="0">
              <a:buNone/>
            </a:pPr>
            <a:r>
              <a:rPr lang="en-GB" sz="2400" dirty="0">
                <a:latin typeface="Abadi" panose="020B0604020104020204" pitchFamily="34" charset="0"/>
              </a:rPr>
              <a:t>How much tax do you pay? </a:t>
            </a:r>
          </a:p>
          <a:p>
            <a:pPr marL="0" indent="0">
              <a:buNone/>
            </a:pPr>
            <a:endParaRPr lang="en-GB" sz="2400" dirty="0">
              <a:latin typeface="Abadi" panose="020B0604020104020204" pitchFamily="34" charset="0"/>
            </a:endParaRPr>
          </a:p>
          <a:p>
            <a:pPr marL="0" indent="0">
              <a:buNone/>
            </a:pPr>
            <a:r>
              <a:rPr lang="en-GB" sz="2400" dirty="0">
                <a:latin typeface="Abadi" panose="020B0604020104020204" pitchFamily="34" charset="0"/>
              </a:rPr>
              <a:t>£12,570- personal allowance (tax-free) </a:t>
            </a:r>
          </a:p>
          <a:p>
            <a:pPr marL="0" indent="0">
              <a:buNone/>
            </a:pPr>
            <a:r>
              <a:rPr lang="en-GB" sz="2400" dirty="0">
                <a:latin typeface="Abadi" panose="020B0604020104020204" pitchFamily="34" charset="0"/>
              </a:rPr>
              <a:t>£12,570- £50,270- 20% tax</a:t>
            </a:r>
          </a:p>
          <a:p>
            <a:pPr marL="0" indent="0">
              <a:buNone/>
            </a:pPr>
            <a:r>
              <a:rPr lang="en-GB" sz="2400" b="0" i="0" dirty="0">
                <a:solidFill>
                  <a:srgbClr val="111111"/>
                </a:solidFill>
                <a:effectLst/>
                <a:latin typeface="Abadi" panose="020B0604020104020204" pitchFamily="34" charset="0"/>
              </a:rPr>
              <a:t>£50,271 and £150,000- 40% tax</a:t>
            </a:r>
          </a:p>
          <a:p>
            <a:pPr marL="0" indent="0">
              <a:buNone/>
            </a:pPr>
            <a:r>
              <a:rPr lang="en-GB" sz="2400" b="0" i="0" dirty="0">
                <a:solidFill>
                  <a:srgbClr val="111111"/>
                </a:solidFill>
                <a:effectLst/>
                <a:latin typeface="Abadi" panose="020B0604020104020204" pitchFamily="34" charset="0"/>
              </a:rPr>
              <a:t>£150,000 + - 45% tax</a:t>
            </a:r>
          </a:p>
          <a:p>
            <a:pPr marL="0" indent="0">
              <a:buNone/>
            </a:pPr>
            <a:endParaRPr lang="en-GB" sz="2400" dirty="0">
              <a:solidFill>
                <a:srgbClr val="111111"/>
              </a:solidFill>
              <a:latin typeface="Abadi" panose="020B0604020104020204" pitchFamily="34" charset="0"/>
            </a:endParaRPr>
          </a:p>
          <a:p>
            <a:pPr marL="0" indent="0">
              <a:buNone/>
            </a:pPr>
            <a:r>
              <a:rPr lang="en-GB" sz="2400" b="0" i="0" dirty="0">
                <a:solidFill>
                  <a:srgbClr val="111111"/>
                </a:solidFill>
                <a:effectLst/>
                <a:latin typeface="Abadi" panose="020B0604020104020204" pitchFamily="34" charset="0"/>
              </a:rPr>
              <a:t>You also pay 12% National Insurance on your earnings. </a:t>
            </a:r>
            <a:endParaRPr lang="en-GB" sz="2400" dirty="0">
              <a:latin typeface="Abadi" panose="020B0604020104020204" pitchFamily="34" charset="0"/>
            </a:endParaRPr>
          </a:p>
        </p:txBody>
      </p:sp>
      <p:pic>
        <p:nvPicPr>
          <p:cNvPr id="5" name="Picture 4" descr="A person standing next to a paper with a pencil and calculator&#10;&#10;Description automatically generated with low confidence">
            <a:extLst>
              <a:ext uri="{FF2B5EF4-FFF2-40B4-BE49-F238E27FC236}">
                <a16:creationId xmlns:a16="http://schemas.microsoft.com/office/drawing/2014/main" id="{A2B0AFDA-0727-F798-0677-C12CD7DAE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5863" y="89211"/>
            <a:ext cx="5472906" cy="4730440"/>
          </a:xfrm>
          <a:prstGeom prst="rect">
            <a:avLst/>
          </a:prstGeom>
        </p:spPr>
      </p:pic>
    </p:spTree>
    <p:extLst>
      <p:ext uri="{BB962C8B-B14F-4D97-AF65-F5344CB8AC3E}">
        <p14:creationId xmlns:p14="http://schemas.microsoft.com/office/powerpoint/2010/main" val="2606911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49F0710-ABB1-751F-32FC-2BEA6F895404}"/>
              </a:ext>
            </a:extLst>
          </p:cNvPr>
          <p:cNvSpPr>
            <a:spLocks noGrp="1"/>
          </p:cNvSpPr>
          <p:nvPr>
            <p:ph idx="1"/>
          </p:nvPr>
        </p:nvSpPr>
        <p:spPr>
          <a:xfrm>
            <a:off x="838200" y="1097301"/>
            <a:ext cx="10515600" cy="4351338"/>
          </a:xfrm>
        </p:spPr>
        <p:txBody>
          <a:bodyPr>
            <a:normAutofit/>
          </a:bodyPr>
          <a:lstStyle/>
          <a:p>
            <a:pPr marL="0" indent="0">
              <a:buNone/>
            </a:pPr>
            <a:r>
              <a:rPr lang="en-US" sz="2400" dirty="0">
                <a:latin typeface="Abadi" panose="020B0604020104020204" pitchFamily="34" charset="0"/>
              </a:rPr>
              <a:t>Jadon Sancho earns £350,000 a week</a:t>
            </a:r>
          </a:p>
          <a:p>
            <a:pPr marL="0" indent="0">
              <a:buNone/>
            </a:pPr>
            <a:r>
              <a:rPr lang="en-US" sz="2400" dirty="0">
                <a:latin typeface="Abadi" panose="020B0604020104020204" pitchFamily="34" charset="0"/>
              </a:rPr>
              <a:t>or £18,200,000 a year. </a:t>
            </a:r>
          </a:p>
          <a:p>
            <a:pPr marL="0" indent="0">
              <a:buNone/>
            </a:pPr>
            <a:endParaRPr lang="en-US" sz="2400" dirty="0">
              <a:latin typeface="Abadi" panose="020B0604020104020204" pitchFamily="34" charset="0"/>
            </a:endParaRPr>
          </a:p>
          <a:p>
            <a:pPr marL="0" indent="0">
              <a:buNone/>
            </a:pPr>
            <a:r>
              <a:rPr lang="en-US" sz="2400" dirty="0">
                <a:latin typeface="Abadi" panose="020B0604020104020204" pitchFamily="34" charset="0"/>
              </a:rPr>
              <a:t>How much tax should he pay?</a:t>
            </a:r>
          </a:p>
          <a:p>
            <a:pPr marL="0" indent="0">
              <a:buNone/>
            </a:pPr>
            <a:endParaRPr lang="en-US" sz="2400" dirty="0">
              <a:latin typeface="Abadi" panose="020B0604020104020204" pitchFamily="34" charset="0"/>
            </a:endParaRPr>
          </a:p>
          <a:p>
            <a:pPr marL="0" indent="0">
              <a:buNone/>
            </a:pPr>
            <a:r>
              <a:rPr lang="en-US" sz="2400" dirty="0">
                <a:latin typeface="Abadi" panose="020B0604020104020204" pitchFamily="34" charset="0"/>
              </a:rPr>
              <a:t>Who can work this out first?</a:t>
            </a:r>
          </a:p>
          <a:p>
            <a:pPr marL="0" indent="0">
              <a:buNone/>
            </a:pPr>
            <a:r>
              <a:rPr lang="en-US" sz="2400" dirty="0">
                <a:latin typeface="Abadi" panose="020B0604020104020204" pitchFamily="34" charset="0"/>
              </a:rPr>
              <a:t>45% of 18,200,000</a:t>
            </a:r>
          </a:p>
          <a:p>
            <a:pPr marL="0" indent="0">
              <a:buNone/>
            </a:pPr>
            <a:endParaRPr lang="en-US" sz="2400" dirty="0">
              <a:latin typeface="Abadi" panose="020B0604020104020204" pitchFamily="34" charset="0"/>
            </a:endParaRPr>
          </a:p>
        </p:txBody>
      </p:sp>
      <p:pic>
        <p:nvPicPr>
          <p:cNvPr id="8" name="Picture 7" descr="A person kicking a ball&#10;&#10;AI-generated content may be incorrect.">
            <a:extLst>
              <a:ext uri="{FF2B5EF4-FFF2-40B4-BE49-F238E27FC236}">
                <a16:creationId xmlns:a16="http://schemas.microsoft.com/office/drawing/2014/main" id="{40FB7099-7306-309A-C28D-F5525BBE4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6550" y="476250"/>
            <a:ext cx="5047057" cy="5206124"/>
          </a:xfrm>
          <a:prstGeom prst="rect">
            <a:avLst/>
          </a:prstGeom>
        </p:spPr>
      </p:pic>
    </p:spTree>
    <p:extLst>
      <p:ext uri="{BB962C8B-B14F-4D97-AF65-F5344CB8AC3E}">
        <p14:creationId xmlns:p14="http://schemas.microsoft.com/office/powerpoint/2010/main" val="308797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B9CD-56D1-84E5-C060-402B9C74B50E}"/>
              </a:ext>
            </a:extLst>
          </p:cNvPr>
          <p:cNvSpPr>
            <a:spLocks noGrp="1"/>
          </p:cNvSpPr>
          <p:nvPr>
            <p:ph type="title"/>
          </p:nvPr>
        </p:nvSpPr>
        <p:spPr/>
        <p:txBody>
          <a:bodyPr/>
          <a:lstStyle/>
          <a:p>
            <a:r>
              <a:rPr lang="en-GB" b="1" dirty="0">
                <a:latin typeface="Abadi" panose="020B0604020104020204" pitchFamily="34" charset="0"/>
                <a:cs typeface="Aldhabi" panose="020F0502020204030204" pitchFamily="2" charset="-78"/>
              </a:rPr>
              <a:t>Not bad!</a:t>
            </a:r>
          </a:p>
        </p:txBody>
      </p:sp>
      <p:pic>
        <p:nvPicPr>
          <p:cNvPr id="4" name="Content Placeholder 3" descr="A green and white sign with black text&#10;&#10;Description automatically generated">
            <a:extLst>
              <a:ext uri="{FF2B5EF4-FFF2-40B4-BE49-F238E27FC236}">
                <a16:creationId xmlns:a16="http://schemas.microsoft.com/office/drawing/2014/main" id="{1653D90F-9FA6-545D-7F71-F5D4F4D01444}"/>
              </a:ext>
            </a:extLst>
          </p:cNvPr>
          <p:cNvPicPr>
            <a:picLocks noGrp="1" noChangeAspect="1"/>
          </p:cNvPicPr>
          <p:nvPr>
            <p:ph idx="1"/>
          </p:nvPr>
        </p:nvPicPr>
        <p:blipFill>
          <a:blip r:embed="rId2"/>
          <a:stretch>
            <a:fillRect/>
          </a:stretch>
        </p:blipFill>
        <p:spPr>
          <a:xfrm>
            <a:off x="3277044" y="1825625"/>
            <a:ext cx="5637911" cy="4351338"/>
          </a:xfrm>
          <a:prstGeom prst="rect">
            <a:avLst/>
          </a:prstGeom>
        </p:spPr>
      </p:pic>
    </p:spTree>
    <p:extLst>
      <p:ext uri="{BB962C8B-B14F-4D97-AF65-F5344CB8AC3E}">
        <p14:creationId xmlns:p14="http://schemas.microsoft.com/office/powerpoint/2010/main" val="2156299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EE84F-1209-9FFC-F9F0-61DEB1FFAD7D}"/>
              </a:ext>
            </a:extLst>
          </p:cNvPr>
          <p:cNvSpPr>
            <a:spLocks noGrp="1"/>
          </p:cNvSpPr>
          <p:nvPr>
            <p:ph type="title"/>
          </p:nvPr>
        </p:nvSpPr>
        <p:spPr>
          <a:xfrm>
            <a:off x="419100" y="385278"/>
            <a:ext cx="10515600" cy="1325563"/>
          </a:xfrm>
        </p:spPr>
        <p:txBody>
          <a:bodyPr/>
          <a:lstStyle/>
          <a:p>
            <a:r>
              <a:rPr lang="en-GB" b="1" dirty="0">
                <a:latin typeface="Abadi" panose="020B0604020104020204" pitchFamily="34" charset="0"/>
              </a:rPr>
              <a:t>Did you know?</a:t>
            </a:r>
          </a:p>
        </p:txBody>
      </p:sp>
      <p:sp>
        <p:nvSpPr>
          <p:cNvPr id="3" name="Content Placeholder 2">
            <a:extLst>
              <a:ext uri="{FF2B5EF4-FFF2-40B4-BE49-F238E27FC236}">
                <a16:creationId xmlns:a16="http://schemas.microsoft.com/office/drawing/2014/main" id="{B7134297-499B-A201-D5E7-34D8CFFB0180}"/>
              </a:ext>
            </a:extLst>
          </p:cNvPr>
          <p:cNvSpPr>
            <a:spLocks noGrp="1"/>
          </p:cNvSpPr>
          <p:nvPr>
            <p:ph idx="1"/>
          </p:nvPr>
        </p:nvSpPr>
        <p:spPr>
          <a:xfrm>
            <a:off x="352425" y="1825625"/>
            <a:ext cx="11610975" cy="4351338"/>
          </a:xfrm>
        </p:spPr>
        <p:txBody>
          <a:bodyPr>
            <a:normAutofit/>
          </a:bodyPr>
          <a:lstStyle/>
          <a:p>
            <a:pPr marL="0" indent="0">
              <a:buNone/>
            </a:pPr>
            <a:r>
              <a:rPr lang="en-GB" sz="2400" dirty="0">
                <a:latin typeface="Abadi" panose="020B0604020104020204" pitchFamily="34" charset="0"/>
              </a:rPr>
              <a:t>The average household consumer debt in the UK has reached £7,854. Plus, they owe another £4,912 in student loans and £51,241 in mortgages. </a:t>
            </a:r>
          </a:p>
          <a:p>
            <a:pPr marL="0" indent="0">
              <a:buNone/>
            </a:pPr>
            <a:endParaRPr lang="en-GB" sz="2400" dirty="0">
              <a:latin typeface="Abadi" panose="020B0604020104020204" pitchFamily="34" charset="0"/>
            </a:endParaRPr>
          </a:p>
          <a:p>
            <a:pPr marL="0" indent="0">
              <a:buNone/>
            </a:pPr>
            <a:r>
              <a:rPr lang="en-GB" sz="2400" dirty="0">
                <a:latin typeface="Abadi" panose="020B0604020104020204" pitchFamily="34" charset="0"/>
              </a:rPr>
              <a:t>That’s a whopping £64,007 in debt! </a:t>
            </a:r>
          </a:p>
          <a:p>
            <a:pPr marL="0" indent="0">
              <a:buNone/>
            </a:pPr>
            <a:endParaRPr lang="en-GB" sz="2400" dirty="0">
              <a:latin typeface="Abadi" panose="020B0604020104020204" pitchFamily="34" charset="0"/>
            </a:endParaRPr>
          </a:p>
          <a:p>
            <a:pPr marL="0" indent="0">
              <a:buNone/>
            </a:pPr>
            <a:r>
              <a:rPr lang="en-GB" sz="2400" b="1" dirty="0">
                <a:latin typeface="Abadi" panose="020B0604020104020204" pitchFamily="34" charset="0"/>
              </a:rPr>
              <a:t>How do you think you can avoid this?</a:t>
            </a:r>
          </a:p>
          <a:p>
            <a:pPr marL="0" indent="0">
              <a:buNone/>
            </a:pPr>
            <a:endParaRPr lang="en-GB" sz="2400" b="1" dirty="0">
              <a:latin typeface="Abadi" panose="020B0604020104020204" pitchFamily="34" charset="0"/>
            </a:endParaRPr>
          </a:p>
          <a:p>
            <a:pPr marL="0" indent="0">
              <a:buNone/>
            </a:pPr>
            <a:r>
              <a:rPr lang="en-GB" sz="2400" b="1" dirty="0">
                <a:latin typeface="Abadi" panose="020B0604020104020204" pitchFamily="34" charset="0"/>
              </a:rPr>
              <a:t>Is this unavoidable? </a:t>
            </a:r>
          </a:p>
        </p:txBody>
      </p:sp>
      <p:pic>
        <p:nvPicPr>
          <p:cNvPr id="6" name="Picture 5" descr="A picture containing diagram, illustration, design&#10;&#10;Description automatically generated">
            <a:extLst>
              <a:ext uri="{FF2B5EF4-FFF2-40B4-BE49-F238E27FC236}">
                <a16:creationId xmlns:a16="http://schemas.microsoft.com/office/drawing/2014/main" id="{64C38A88-1754-AD4B-F0E3-94A976BE6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128" y="2921620"/>
            <a:ext cx="4491121" cy="3936380"/>
          </a:xfrm>
          <a:prstGeom prst="rect">
            <a:avLst/>
          </a:prstGeom>
        </p:spPr>
      </p:pic>
    </p:spTree>
    <p:extLst>
      <p:ext uri="{BB962C8B-B14F-4D97-AF65-F5344CB8AC3E}">
        <p14:creationId xmlns:p14="http://schemas.microsoft.com/office/powerpoint/2010/main" val="3739029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ED791-E270-6EF0-2E7C-DCCF37426212}"/>
              </a:ext>
            </a:extLst>
          </p:cNvPr>
          <p:cNvSpPr>
            <a:spLocks noGrp="1"/>
          </p:cNvSpPr>
          <p:nvPr>
            <p:ph type="title"/>
          </p:nvPr>
        </p:nvSpPr>
        <p:spPr/>
        <p:txBody>
          <a:bodyPr/>
          <a:lstStyle/>
          <a:p>
            <a:r>
              <a:rPr lang="en-GB" b="1" dirty="0">
                <a:latin typeface="Abadi" panose="020B0604020104020204" pitchFamily="34" charset="0"/>
              </a:rPr>
              <a:t>Saving and Budgeting</a:t>
            </a:r>
          </a:p>
        </p:txBody>
      </p:sp>
      <p:pic>
        <p:nvPicPr>
          <p:cNvPr id="5" name="Picture 4" descr="A person standing next to a clipboard with a checklist and coins&#10;&#10;Description automatically generated with medium confidence">
            <a:extLst>
              <a:ext uri="{FF2B5EF4-FFF2-40B4-BE49-F238E27FC236}">
                <a16:creationId xmlns:a16="http://schemas.microsoft.com/office/drawing/2014/main" id="{B3EE96C0-1E38-BF20-2D87-B128B1C1B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3273" y="356839"/>
            <a:ext cx="6494730" cy="4995746"/>
          </a:xfrm>
          <a:prstGeom prst="rect">
            <a:avLst/>
          </a:prstGeom>
        </p:spPr>
      </p:pic>
      <p:sp>
        <p:nvSpPr>
          <p:cNvPr id="3" name="Content Placeholder 2">
            <a:extLst>
              <a:ext uri="{FF2B5EF4-FFF2-40B4-BE49-F238E27FC236}">
                <a16:creationId xmlns:a16="http://schemas.microsoft.com/office/drawing/2014/main" id="{9ECAD73F-543C-F67B-015A-346914E99B46}"/>
              </a:ext>
            </a:extLst>
          </p:cNvPr>
          <p:cNvSpPr>
            <a:spLocks noGrp="1"/>
          </p:cNvSpPr>
          <p:nvPr>
            <p:ph idx="1"/>
          </p:nvPr>
        </p:nvSpPr>
        <p:spPr>
          <a:xfrm>
            <a:off x="871653" y="1636054"/>
            <a:ext cx="10515600" cy="3560414"/>
          </a:xfrm>
        </p:spPr>
        <p:txBody>
          <a:bodyPr>
            <a:normAutofit fontScale="32500" lnSpcReduction="20000"/>
          </a:bodyPr>
          <a:lstStyle/>
          <a:p>
            <a:pPr marL="0" indent="0">
              <a:buNone/>
            </a:pPr>
            <a:r>
              <a:rPr lang="en-GB" sz="7400" dirty="0">
                <a:latin typeface="Abadi" panose="020B0604020104020204" pitchFamily="34" charset="0"/>
              </a:rPr>
              <a:t>According to a survey by the Money Advice </a:t>
            </a:r>
          </a:p>
          <a:p>
            <a:pPr marL="0" indent="0">
              <a:buNone/>
            </a:pPr>
            <a:r>
              <a:rPr lang="en-GB" sz="7400" dirty="0">
                <a:latin typeface="Abadi" panose="020B0604020104020204" pitchFamily="34" charset="0"/>
              </a:rPr>
              <a:t>Service in 2020, only 41% of UK adults stick </a:t>
            </a:r>
          </a:p>
          <a:p>
            <a:pPr marL="0" indent="0">
              <a:buNone/>
            </a:pPr>
            <a:r>
              <a:rPr lang="en-GB" sz="7400" dirty="0">
                <a:latin typeface="Abadi" panose="020B0604020104020204" pitchFamily="34" charset="0"/>
              </a:rPr>
              <a:t>to a budget. </a:t>
            </a:r>
          </a:p>
          <a:p>
            <a:pPr marL="0" indent="0">
              <a:buNone/>
            </a:pPr>
            <a:endParaRPr lang="en-GB" sz="7400" dirty="0">
              <a:latin typeface="Abadi" panose="020B0604020104020204" pitchFamily="34" charset="0"/>
            </a:endParaRPr>
          </a:p>
          <a:p>
            <a:pPr marL="0" indent="0">
              <a:buNone/>
            </a:pPr>
            <a:r>
              <a:rPr lang="en-GB" sz="7400" dirty="0">
                <a:latin typeface="Abadi" panose="020B0604020104020204" pitchFamily="34" charset="0"/>
              </a:rPr>
              <a:t>Budgeting is an essential tool for managing </a:t>
            </a:r>
          </a:p>
          <a:p>
            <a:pPr marL="0" indent="0">
              <a:buNone/>
            </a:pPr>
            <a:r>
              <a:rPr lang="en-GB" sz="7400" dirty="0">
                <a:latin typeface="Abadi" panose="020B0604020104020204" pitchFamily="34" charset="0"/>
              </a:rPr>
              <a:t>your finances. What does it involve? </a:t>
            </a:r>
          </a:p>
          <a:p>
            <a:pPr>
              <a:buFontTx/>
              <a:buChar char="-"/>
            </a:pPr>
            <a:r>
              <a:rPr lang="en-GB" sz="7400" dirty="0">
                <a:latin typeface="Abadi" panose="020B0604020104020204" pitchFamily="34" charset="0"/>
              </a:rPr>
              <a:t>Income</a:t>
            </a:r>
          </a:p>
          <a:p>
            <a:pPr>
              <a:buFontTx/>
              <a:buChar char="-"/>
            </a:pPr>
            <a:r>
              <a:rPr lang="en-GB" sz="7400" dirty="0">
                <a:latin typeface="Abadi" panose="020B0604020104020204" pitchFamily="34" charset="0"/>
              </a:rPr>
              <a:t>Outgoings </a:t>
            </a:r>
          </a:p>
          <a:p>
            <a:pPr>
              <a:buFontTx/>
              <a:buChar char="-"/>
            </a:pPr>
            <a:r>
              <a:rPr lang="en-GB" sz="7400" dirty="0">
                <a:latin typeface="Abadi" panose="020B0604020104020204" pitchFamily="34" charset="0"/>
              </a:rPr>
              <a:t>What’s left? </a:t>
            </a:r>
          </a:p>
          <a:p>
            <a:pPr marL="0" indent="0">
              <a:buNone/>
            </a:pPr>
            <a:endParaRPr lang="en-GB" dirty="0"/>
          </a:p>
        </p:txBody>
      </p:sp>
      <p:sp>
        <p:nvSpPr>
          <p:cNvPr id="7" name="TextBox 6">
            <a:extLst>
              <a:ext uri="{FF2B5EF4-FFF2-40B4-BE49-F238E27FC236}">
                <a16:creationId xmlns:a16="http://schemas.microsoft.com/office/drawing/2014/main" id="{542D4856-F3B5-99A5-68BD-F4F580B9C1EF}"/>
              </a:ext>
            </a:extLst>
          </p:cNvPr>
          <p:cNvSpPr txBox="1"/>
          <p:nvPr/>
        </p:nvSpPr>
        <p:spPr>
          <a:xfrm>
            <a:off x="3023074" y="5267068"/>
            <a:ext cx="6515099" cy="923330"/>
          </a:xfrm>
          <a:prstGeom prst="rect">
            <a:avLst/>
          </a:prstGeom>
          <a:noFill/>
        </p:spPr>
        <p:txBody>
          <a:bodyPr wrap="square">
            <a:spAutoFit/>
          </a:bodyPr>
          <a:lstStyle/>
          <a:p>
            <a:pPr marL="0" indent="0">
              <a:buNone/>
            </a:pPr>
            <a:r>
              <a:rPr lang="en-GB" dirty="0">
                <a:latin typeface="Abadi" panose="020B0604020104020204" pitchFamily="34" charset="0"/>
              </a:rPr>
              <a:t>A simple budget </a:t>
            </a:r>
            <a:r>
              <a:rPr lang="en-US" dirty="0">
                <a:latin typeface="Abadi" panose="020B0604020104020204" pitchFamily="34" charset="0"/>
              </a:rPr>
              <a:t>compares what you have coming in with what you have going out. This will help you </a:t>
            </a:r>
            <a:r>
              <a:rPr lang="en-GB" dirty="0">
                <a:latin typeface="Abadi" panose="020B0604020104020204" pitchFamily="34" charset="0"/>
              </a:rPr>
              <a:t>avoid overspending and ensure you have enough money to cover the necessities. </a:t>
            </a:r>
          </a:p>
        </p:txBody>
      </p:sp>
    </p:spTree>
    <p:extLst>
      <p:ext uri="{BB962C8B-B14F-4D97-AF65-F5344CB8AC3E}">
        <p14:creationId xmlns:p14="http://schemas.microsoft.com/office/powerpoint/2010/main" val="320002567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1865</Words>
  <Application>Microsoft Office PowerPoint</Application>
  <PresentationFormat>Widescreen</PresentationFormat>
  <Paragraphs>257</Paragraphs>
  <Slides>41</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Abadi</vt:lpstr>
      <vt:lpstr>Arial</vt:lpstr>
      <vt:lpstr>Arial Black</vt:lpstr>
      <vt:lpstr>Calibri</vt:lpstr>
      <vt:lpstr>Josefin Sans</vt:lpstr>
      <vt:lpstr>Wingdings</vt:lpstr>
      <vt:lpstr>1_Office Theme</vt:lpstr>
      <vt:lpstr>Financial literacy </vt:lpstr>
      <vt:lpstr>Why is financial literacy important? </vt:lpstr>
      <vt:lpstr>PowerPoint Presentation</vt:lpstr>
      <vt:lpstr>1. Payslips and Outgoings </vt:lpstr>
      <vt:lpstr>Tax </vt:lpstr>
      <vt:lpstr>PowerPoint Presentation</vt:lpstr>
      <vt:lpstr>Not bad!</vt:lpstr>
      <vt:lpstr>Did you know?</vt:lpstr>
      <vt:lpstr>Saving and Budgeting</vt:lpstr>
      <vt:lpstr>How many of you have savings? </vt:lpstr>
      <vt:lpstr>What might a budget look like?</vt:lpstr>
      <vt:lpstr>PowerPoint Presentation</vt:lpstr>
      <vt:lpstr>What are the benefits of budgeting and saving? </vt:lpstr>
      <vt:lpstr>2. Investing </vt:lpstr>
      <vt:lpstr>Types of investments</vt:lpstr>
      <vt:lpstr>What are the benefits of investing? </vt:lpstr>
      <vt:lpstr>Other big financial decisions</vt:lpstr>
      <vt:lpstr>University</vt:lpstr>
      <vt:lpstr>University</vt:lpstr>
      <vt:lpstr>University</vt:lpstr>
      <vt:lpstr>University</vt:lpstr>
      <vt:lpstr>University</vt:lpstr>
      <vt:lpstr>University</vt:lpstr>
      <vt:lpstr>University</vt:lpstr>
      <vt:lpstr>University  Loan</vt:lpstr>
      <vt:lpstr>Loan interest rate</vt:lpstr>
      <vt:lpstr>When are you likely to have paid it off?  </vt:lpstr>
      <vt:lpstr>It can take up to 40 years!</vt:lpstr>
      <vt:lpstr>3. Insurance </vt:lpstr>
      <vt:lpstr>PowerPoint Presentation</vt:lpstr>
      <vt:lpstr>Housing </vt:lpstr>
      <vt:lpstr>Freehold or Leasehold? </vt:lpstr>
      <vt:lpstr>Types of mortgage available </vt:lpstr>
      <vt:lpstr>How much can you borrow?</vt:lpstr>
      <vt:lpstr>Deposits </vt:lpstr>
      <vt:lpstr>Credit cards and Store cards </vt:lpstr>
      <vt:lpstr>Let’s look at both options  A) The store card</vt:lpstr>
      <vt:lpstr>B) No store card</vt:lpstr>
      <vt:lpstr>What is compound interest? </vt:lpstr>
      <vt:lpstr>Compound interest also applies to debt</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Literacy</dc:title>
  <dc:creator>Kirsty Crosby</dc:creator>
  <cp:lastModifiedBy>Grace Caldwell</cp:lastModifiedBy>
  <cp:revision>27</cp:revision>
  <dcterms:created xsi:type="dcterms:W3CDTF">2023-04-17T10:12:55Z</dcterms:created>
  <dcterms:modified xsi:type="dcterms:W3CDTF">2025-12-09T12:28:29Z</dcterms:modified>
</cp:coreProperties>
</file>