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9999"/>
    <a:srgbClr val="3F7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 varScale="1">
        <p:scale>
          <a:sx n="110" d="100"/>
          <a:sy n="110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FA489-9135-4678-91CC-53CAE32C886C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376EE-D973-4E64-B51B-923DB2F7F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5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376EE-D973-4E64-B51B-923DB2F7F1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0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9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2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2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42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9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84076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1" descr="cis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837" y="190041"/>
            <a:ext cx="16891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775575" y="6237312"/>
            <a:ext cx="1368425" cy="49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1" rIns="91380" bIns="4569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600" dirty="0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cisi.org</a:t>
            </a:r>
          </a:p>
        </p:txBody>
      </p:sp>
    </p:spTree>
    <p:extLst>
      <p:ext uri="{BB962C8B-B14F-4D97-AF65-F5344CB8AC3E}">
        <p14:creationId xmlns:p14="http://schemas.microsoft.com/office/powerpoint/2010/main" val="8994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2800" b="1" kern="1200" dirty="0" smtClean="0">
          <a:solidFill>
            <a:srgbClr val="006666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v5Veyepqvfk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v5Veyepqvfk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8.gi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tags" Target="../tags/tag3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700808"/>
            <a:ext cx="8929265" cy="1723490"/>
          </a:xfrm>
          <a:prstGeom prst="rect">
            <a:avLst/>
          </a:prstGeom>
          <a:noFill/>
        </p:spPr>
        <p:txBody>
          <a:bodyPr wrap="square" lIns="91380" tIns="45691" rIns="91380" bIns="45691" rtlCol="0">
            <a:spAutoFit/>
          </a:bodyPr>
          <a:lstStyle/>
          <a:p>
            <a:pPr defTabSz="950314"/>
            <a:r>
              <a:rPr lang="en-GB" sz="3200" dirty="0" smtClean="0">
                <a:solidFill>
                  <a:srgbClr val="006666"/>
                </a:solidFill>
                <a:latin typeface="Century Gothic" pitchFamily="34" charset="0"/>
              </a:rPr>
              <a:t>CISI – </a:t>
            </a:r>
            <a:r>
              <a:rPr lang="en-GB" sz="3200" dirty="0">
                <a:solidFill>
                  <a:srgbClr val="006666"/>
                </a:solidFill>
                <a:latin typeface="Century Gothic" pitchFamily="34" charset="0"/>
              </a:rPr>
              <a:t>Financial Products, Markets &amp; Services</a:t>
            </a:r>
          </a:p>
          <a:p>
            <a:pPr defTabSz="950314"/>
            <a:endParaRPr lang="en-GB" dirty="0" smtClean="0">
              <a:solidFill>
                <a:srgbClr val="006666"/>
              </a:solidFill>
              <a:latin typeface="Century Gothic" pitchFamily="34" charset="0"/>
            </a:endParaRPr>
          </a:p>
          <a:p>
            <a:pPr defTabSz="950314"/>
            <a:r>
              <a:rPr lang="en-GB" sz="2800" dirty="0" smtClean="0">
                <a:solidFill>
                  <a:srgbClr val="009999"/>
                </a:solidFill>
                <a:latin typeface="Century Gothic" pitchFamily="34" charset="0"/>
              </a:rPr>
              <a:t>Topic – Introduction to financial services</a:t>
            </a:r>
          </a:p>
          <a:p>
            <a:pPr defTabSz="950314"/>
            <a:r>
              <a:rPr lang="en-GB" sz="2800" dirty="0" smtClean="0">
                <a:solidFill>
                  <a:srgbClr val="009999"/>
                </a:solidFill>
                <a:latin typeface="Century Gothic" pitchFamily="34" charset="0"/>
              </a:rPr>
              <a:t>Causes of the financial crisis</a:t>
            </a:r>
          </a:p>
        </p:txBody>
      </p:sp>
      <p:pic>
        <p:nvPicPr>
          <p:cNvPr id="4098" name="Picture 2" descr="H:\IMAGES\stock images\shutterstock 2013\shutterstock_1517523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15066"/>
            <a:ext cx="2748078" cy="182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39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Causes of the </a:t>
            </a:r>
            <a:r>
              <a:rPr lang="en-GB" dirty="0"/>
              <a:t>f</a:t>
            </a:r>
            <a:r>
              <a:rPr lang="en-GB" dirty="0" smtClean="0"/>
              <a:t>inancial </a:t>
            </a:r>
            <a:r>
              <a:rPr lang="en-GB" dirty="0"/>
              <a:t>c</a:t>
            </a:r>
            <a:r>
              <a:rPr lang="en-GB" dirty="0" smtClean="0"/>
              <a:t>risis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155664"/>
            <a:ext cx="5796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hlinkClick r:id="rId4"/>
              </a:rPr>
              <a:t>https://www.youtube.com/watch?v=v5Veyepqvfk</a:t>
            </a:r>
            <a:endParaRPr lang="en-GB" sz="11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0825" y="692696"/>
            <a:ext cx="6913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What was the 2008 financial crisis all about?</a:t>
            </a:r>
          </a:p>
          <a:p>
            <a:r>
              <a:rPr lang="en-GB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How did it happen?</a:t>
            </a:r>
            <a:endParaRPr lang="en-GB" dirty="0">
              <a:solidFill>
                <a:srgbClr val="00999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v5Veyepqvfk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395536" y="1339027"/>
            <a:ext cx="8426759" cy="47400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07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684076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financial </a:t>
            </a:r>
            <a:r>
              <a:rPr lang="en-GB" dirty="0"/>
              <a:t>c</a:t>
            </a:r>
            <a:r>
              <a:rPr lang="en-GB" dirty="0" smtClean="0"/>
              <a:t>risis – How did it happen?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203602" y="1443282"/>
            <a:ext cx="188056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Economic recovery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5445" y="1628800"/>
            <a:ext cx="2702257" cy="584775"/>
          </a:xfrm>
          <a:prstGeom prst="rect">
            <a:avLst/>
          </a:prstGeom>
          <a:noFill/>
          <a:ln>
            <a:solidFill>
              <a:srgbClr val="3F715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1">
                    <a:lumMod val="25000"/>
                  </a:schemeClr>
                </a:solidFill>
              </a:rPr>
              <a:t>Primary economic </a:t>
            </a:r>
            <a:r>
              <a:rPr lang="en-GB" sz="1600" dirty="0" smtClean="0">
                <a:solidFill>
                  <a:schemeClr val="accent1">
                    <a:lumMod val="25000"/>
                  </a:schemeClr>
                </a:solidFill>
              </a:rPr>
              <a:t>objective</a:t>
            </a:r>
          </a:p>
          <a:p>
            <a:pPr algn="ctr"/>
            <a:r>
              <a:rPr lang="en-GB" sz="1600" b="1" dirty="0" smtClean="0">
                <a:solidFill>
                  <a:srgbClr val="00B050"/>
                </a:solidFill>
              </a:rPr>
              <a:t>No </a:t>
            </a:r>
            <a:r>
              <a:rPr lang="en-GB" sz="1600" b="1" dirty="0">
                <a:solidFill>
                  <a:srgbClr val="00B050"/>
                </a:solidFill>
              </a:rPr>
              <a:t>more boom and bust!</a:t>
            </a:r>
          </a:p>
        </p:txBody>
      </p:sp>
      <p:pic>
        <p:nvPicPr>
          <p:cNvPr id="18" name="Picture 2" descr="http://www.clairechandler.com/wp-content/uploads/2010/04/gordonbrow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6" t="2537" r="11542" b="21673"/>
          <a:stretch/>
        </p:blipFill>
        <p:spPr bwMode="auto">
          <a:xfrm>
            <a:off x="242618" y="1628800"/>
            <a:ext cx="65697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2148258" y="2213575"/>
            <a:ext cx="0" cy="42333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560" y="2628201"/>
            <a:ext cx="3492629" cy="584775"/>
          </a:xfrm>
          <a:prstGeom prst="rect">
            <a:avLst/>
          </a:prstGeom>
          <a:noFill/>
          <a:ln>
            <a:solidFill>
              <a:srgbClr val="3F715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1">
                    <a:lumMod val="25000"/>
                  </a:schemeClr>
                </a:solidFill>
              </a:rPr>
              <a:t>1997</a:t>
            </a:r>
            <a:r>
              <a:rPr lang="en-GB" sz="1600" dirty="0" smtClean="0">
                <a:solidFill>
                  <a:schemeClr val="accent1">
                    <a:lumMod val="25000"/>
                  </a:schemeClr>
                </a:solidFill>
              </a:rPr>
              <a:t> – Bank of England becomes independent and </a:t>
            </a:r>
            <a:r>
              <a:rPr lang="en-GB" sz="1600" b="1" dirty="0" smtClean="0">
                <a:solidFill>
                  <a:srgbClr val="00B050"/>
                </a:solidFill>
              </a:rPr>
              <a:t>controls interest rates</a:t>
            </a:r>
            <a:endParaRPr lang="en-GB" sz="1600" b="1" dirty="0">
              <a:solidFill>
                <a:srgbClr val="00B05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7504" y="581779"/>
            <a:ext cx="2547297" cy="830997"/>
            <a:chOff x="2039412" y="626839"/>
            <a:chExt cx="2547297" cy="830997"/>
          </a:xfrm>
        </p:grpSpPr>
        <p:sp>
          <p:nvSpPr>
            <p:cNvPr id="4" name="TextBox 3"/>
            <p:cNvSpPr txBox="1"/>
            <p:nvPr/>
          </p:nvSpPr>
          <p:spPr>
            <a:xfrm>
              <a:off x="2530522" y="626839"/>
              <a:ext cx="20561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A mild </a:t>
              </a:r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recession – higher unemployment and high inflation</a:t>
              </a:r>
            </a:p>
          </p:txBody>
        </p:sp>
        <p:pic>
          <p:nvPicPr>
            <p:cNvPr id="24" name="Picture 3" descr="H:\IMAGES\stock images\shutterstock 2014\shutterstock_78739087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26" t="12842" r="6105" b="35368"/>
            <a:stretch/>
          </p:blipFill>
          <p:spPr bwMode="auto">
            <a:xfrm>
              <a:off x="2039412" y="724192"/>
              <a:ext cx="588372" cy="56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2627784" y="535643"/>
            <a:ext cx="2393304" cy="868583"/>
            <a:chOff x="4531203" y="626839"/>
            <a:chExt cx="2393304" cy="868583"/>
          </a:xfrm>
        </p:grpSpPr>
        <p:sp>
          <p:nvSpPr>
            <p:cNvPr id="9" name="TextBox 8"/>
            <p:cNvSpPr txBox="1"/>
            <p:nvPr/>
          </p:nvSpPr>
          <p:spPr>
            <a:xfrm>
              <a:off x="4932040" y="664425"/>
              <a:ext cx="1992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A deeper recession emerged  as a result of high interest rates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25" name="Picture 4" descr="H:\IMAGES\stock images\shutterstock 2013\shutterstock_151752392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203" y="626839"/>
              <a:ext cx="528350" cy="363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 40"/>
          <p:cNvGrpSpPr/>
          <p:nvPr/>
        </p:nvGrpSpPr>
        <p:grpSpPr>
          <a:xfrm>
            <a:off x="4860033" y="492544"/>
            <a:ext cx="2348314" cy="898847"/>
            <a:chOff x="6732241" y="1389986"/>
            <a:chExt cx="2348314" cy="898847"/>
          </a:xfrm>
        </p:grpSpPr>
        <p:sp>
          <p:nvSpPr>
            <p:cNvPr id="10" name="TextBox 9"/>
            <p:cNvSpPr txBox="1"/>
            <p:nvPr/>
          </p:nvSpPr>
          <p:spPr>
            <a:xfrm>
              <a:off x="7236296" y="1457836"/>
              <a:ext cx="184425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People struggled to pay their mortgages – house prices fell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26" name="Picture 5" descr="H:\IMAGES\stock images\Fotofolia 2014\Fotolia_55655370a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79" t="3326" r="2531" b="70526"/>
            <a:stretch/>
          </p:blipFill>
          <p:spPr bwMode="auto">
            <a:xfrm>
              <a:off x="6732241" y="1389986"/>
              <a:ext cx="533271" cy="345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Group 44"/>
          <p:cNvGrpSpPr/>
          <p:nvPr/>
        </p:nvGrpSpPr>
        <p:grpSpPr>
          <a:xfrm>
            <a:off x="6623117" y="1445875"/>
            <a:ext cx="2389817" cy="830997"/>
            <a:chOff x="4414431" y="1556792"/>
            <a:chExt cx="2389817" cy="830997"/>
          </a:xfrm>
        </p:grpSpPr>
        <p:sp>
          <p:nvSpPr>
            <p:cNvPr id="5" name="Rectangle 4"/>
            <p:cNvSpPr/>
            <p:nvPr/>
          </p:nvSpPr>
          <p:spPr>
            <a:xfrm>
              <a:off x="4860033" y="1556792"/>
              <a:ext cx="194421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A flexible labour market triggered a fall in unemployment </a:t>
              </a:r>
            </a:p>
          </p:txBody>
        </p:sp>
        <p:pic>
          <p:nvPicPr>
            <p:cNvPr id="27" name="Picture 6" descr="H:\IMAGES\stock images\shutterstock 2014\shutterstock_96691357.jp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89" t="3325" r="2322" b="13684"/>
            <a:stretch/>
          </p:blipFill>
          <p:spPr bwMode="auto">
            <a:xfrm>
              <a:off x="4414431" y="1607415"/>
              <a:ext cx="544150" cy="679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1" name="Straight Arrow Connector 30"/>
          <p:cNvCxnSpPr/>
          <p:nvPr/>
        </p:nvCxnSpPr>
        <p:spPr>
          <a:xfrm>
            <a:off x="2627784" y="1052736"/>
            <a:ext cx="417339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208347" y="1155853"/>
            <a:ext cx="243973" cy="248373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029396" y="1836287"/>
            <a:ext cx="513642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126865" y="2920588"/>
            <a:ext cx="504056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4538830" y="2453987"/>
            <a:ext cx="4269366" cy="830997"/>
            <a:chOff x="5724128" y="3822139"/>
            <a:chExt cx="4269366" cy="830997"/>
          </a:xfrm>
        </p:grpSpPr>
        <p:sp>
          <p:nvSpPr>
            <p:cNvPr id="60" name="TextBox 59"/>
            <p:cNvSpPr txBox="1"/>
            <p:nvPr/>
          </p:nvSpPr>
          <p:spPr>
            <a:xfrm>
              <a:off x="5724128" y="3822139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Strong economic growth – cheap credit is more readily available and reduced regulations on mortgage lending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61" name="Picture 3" descr="H:\IMAGES\stock images\international\flags\ireland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6282" y="4193665"/>
              <a:ext cx="390301" cy="390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4" descr="H:\IMAGES\stock images\international\flags\spai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3454" y="4208795"/>
              <a:ext cx="360040" cy="360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8" descr="http://www.mcrcerie.org/sites/default/files/untied%20state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0212" y="3822139"/>
              <a:ext cx="391533" cy="391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4" name="Group 63"/>
          <p:cNvGrpSpPr/>
          <p:nvPr/>
        </p:nvGrpSpPr>
        <p:grpSpPr>
          <a:xfrm>
            <a:off x="7748837" y="3200683"/>
            <a:ext cx="1359667" cy="1190698"/>
            <a:chOff x="4156922" y="3462438"/>
            <a:chExt cx="1359667" cy="1190698"/>
          </a:xfrm>
        </p:grpSpPr>
        <p:sp>
          <p:nvSpPr>
            <p:cNvPr id="65" name="TextBox 64"/>
            <p:cNvSpPr txBox="1"/>
            <p:nvPr/>
          </p:nvSpPr>
          <p:spPr>
            <a:xfrm>
              <a:off x="4156922" y="3822139"/>
              <a:ext cx="13596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UK banks jump on the lending frenzy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68" name="Picture 9" descr="H:\IMAGES\stock images\international\flags\uk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3462438"/>
              <a:ext cx="432048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 66"/>
          <p:cNvGrpSpPr/>
          <p:nvPr/>
        </p:nvGrpSpPr>
        <p:grpSpPr>
          <a:xfrm>
            <a:off x="5436096" y="3356992"/>
            <a:ext cx="2395719" cy="1008112"/>
            <a:chOff x="1896102" y="3645024"/>
            <a:chExt cx="2395719" cy="1008112"/>
          </a:xfrm>
        </p:grpSpPr>
        <p:sp>
          <p:nvSpPr>
            <p:cNvPr id="70" name="TextBox 69"/>
            <p:cNvSpPr txBox="1"/>
            <p:nvPr/>
          </p:nvSpPr>
          <p:spPr>
            <a:xfrm>
              <a:off x="1896102" y="3822139"/>
              <a:ext cx="19558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US banks take bigger risks lending to </a:t>
              </a:r>
            </a:p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Sub-Prime customers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72" name="Picture 8" descr="http://www.mcrcerie.org/sites/default/files/untied%20states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326" y="3645024"/>
              <a:ext cx="379495" cy="379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4" name="Group 73"/>
          <p:cNvGrpSpPr/>
          <p:nvPr/>
        </p:nvGrpSpPr>
        <p:grpSpPr>
          <a:xfrm>
            <a:off x="1979712" y="3429000"/>
            <a:ext cx="3501782" cy="962380"/>
            <a:chOff x="1907705" y="4710301"/>
            <a:chExt cx="3501782" cy="962380"/>
          </a:xfrm>
        </p:grpSpPr>
        <p:sp>
          <p:nvSpPr>
            <p:cNvPr id="77" name="TextBox 76"/>
            <p:cNvSpPr txBox="1"/>
            <p:nvPr/>
          </p:nvSpPr>
          <p:spPr>
            <a:xfrm>
              <a:off x="1907705" y="4841684"/>
              <a:ext cx="30243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sub-prime debt was packaged up into collateralized debt obligations (CDO) and sold to investors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78" name="Picture 2" descr="H:\IMAGES\stock images\Fotofolia 2014\Fotolia_55655370a.jp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95" t="35369" r="4106" b="34587"/>
            <a:stretch/>
          </p:blipFill>
          <p:spPr bwMode="auto">
            <a:xfrm>
              <a:off x="4932041" y="4710301"/>
              <a:ext cx="477446" cy="332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80" name="Straight Arrow Connector 79"/>
          <p:cNvCxnSpPr/>
          <p:nvPr/>
        </p:nvCxnSpPr>
        <p:spPr>
          <a:xfrm>
            <a:off x="1043608" y="4509120"/>
            <a:ext cx="0" cy="36004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-108520" y="3284984"/>
            <a:ext cx="2270494" cy="1368152"/>
            <a:chOff x="5568428" y="4709775"/>
            <a:chExt cx="2270494" cy="1368152"/>
          </a:xfrm>
        </p:grpSpPr>
        <p:sp>
          <p:nvSpPr>
            <p:cNvPr id="81" name="TextBox 80"/>
            <p:cNvSpPr txBox="1"/>
            <p:nvPr/>
          </p:nvSpPr>
          <p:spPr>
            <a:xfrm>
              <a:off x="5568428" y="4709775"/>
              <a:ext cx="180723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sub-prime customers defaulted on their mortgages – house prices plummeted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82" name="Picture 4" descr="H:\IMAGES\stock images\shutterstock 2012\shutterstock_5662309.jpg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98" t="6446" b="15065"/>
            <a:stretch/>
          </p:blipFill>
          <p:spPr bwMode="auto">
            <a:xfrm>
              <a:off x="7318287" y="5515032"/>
              <a:ext cx="520635" cy="562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4" name="Straight Arrow Connector 53"/>
          <p:cNvCxnSpPr/>
          <p:nvPr/>
        </p:nvCxnSpPr>
        <p:spPr>
          <a:xfrm>
            <a:off x="4946749" y="988727"/>
            <a:ext cx="417339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3698318" y="1920335"/>
            <a:ext cx="513642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450125" y="3182778"/>
            <a:ext cx="0" cy="42333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330333" y="3861048"/>
            <a:ext cx="513642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5035259" y="3861048"/>
            <a:ext cx="513642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1538078" y="3861048"/>
            <a:ext cx="513642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441366" y="5229200"/>
            <a:ext cx="504056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-74757" y="4509120"/>
            <a:ext cx="3084822" cy="1119029"/>
            <a:chOff x="-108753" y="4564746"/>
            <a:chExt cx="3084822" cy="1119029"/>
          </a:xfrm>
        </p:grpSpPr>
        <p:sp>
          <p:nvSpPr>
            <p:cNvPr id="88" name="TextBox 87"/>
            <p:cNvSpPr txBox="1"/>
            <p:nvPr/>
          </p:nvSpPr>
          <p:spPr>
            <a:xfrm>
              <a:off x="-108753" y="4852778"/>
              <a:ext cx="27025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Homeowners still paying their mortgages faced negative equity – defaults increased</a:t>
              </a:r>
              <a:endParaRPr lang="en-GB" sz="1600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  <p:pic>
          <p:nvPicPr>
            <p:cNvPr id="86" name="Picture 2" descr="http://henrypryor.com/blog/wp-content/uploads/2012/10/negative-equity2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6469" y="4564746"/>
              <a:ext cx="569600" cy="376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2891959" y="4492353"/>
            <a:ext cx="2904177" cy="1135796"/>
            <a:chOff x="2891959" y="4521470"/>
            <a:chExt cx="2904177" cy="1135796"/>
          </a:xfrm>
        </p:grpSpPr>
        <p:sp>
          <p:nvSpPr>
            <p:cNvPr id="90" name="Rectangle 89"/>
            <p:cNvSpPr/>
            <p:nvPr/>
          </p:nvSpPr>
          <p:spPr>
            <a:xfrm>
              <a:off x="2891959" y="4826269"/>
              <a:ext cx="280095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Investment banks and investors were sitting on a large </a:t>
              </a:r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number</a:t>
              </a:r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 of worthless assets.</a:t>
              </a:r>
            </a:p>
          </p:txBody>
        </p:sp>
        <p:pic>
          <p:nvPicPr>
            <p:cNvPr id="56" name="Picture 6" descr="H:\IMAGES\stock images\shutterstock 2012\shutterstock_58835272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6346" y="4521470"/>
              <a:ext cx="539790" cy="360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6" name="Straight Arrow Connector 65"/>
          <p:cNvCxnSpPr/>
          <p:nvPr/>
        </p:nvCxnSpPr>
        <p:spPr>
          <a:xfrm>
            <a:off x="5580112" y="5229200"/>
            <a:ext cx="504056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940153" y="4509120"/>
            <a:ext cx="3213002" cy="1512168"/>
            <a:chOff x="5878038" y="4509120"/>
            <a:chExt cx="3044707" cy="1512168"/>
          </a:xfrm>
        </p:grpSpPr>
        <p:sp>
          <p:nvSpPr>
            <p:cNvPr id="7" name="Rectangle 6"/>
            <p:cNvSpPr/>
            <p:nvPr/>
          </p:nvSpPr>
          <p:spPr>
            <a:xfrm>
              <a:off x="5878038" y="4509120"/>
              <a:ext cx="3044707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Nobody knew </a:t>
              </a:r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who was </a:t>
              </a:r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holding these toxic (bad) debts. </a:t>
              </a:r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 </a:t>
              </a:r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L</a:t>
              </a:r>
              <a:r>
                <a:rPr lang="en-GB" sz="1600" dirty="0" smtClean="0">
                  <a:solidFill>
                    <a:schemeClr val="accent1">
                      <a:lumMod val="25000"/>
                    </a:schemeClr>
                  </a:solidFill>
                </a:rPr>
                <a:t>ending </a:t>
              </a:r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stopped taking place and bankruptcies started to increase.</a:t>
              </a:r>
            </a:p>
          </p:txBody>
        </p:sp>
        <p:pic>
          <p:nvPicPr>
            <p:cNvPr id="69" name="Picture 2" descr="http://journalistjan.files.wordpress.com/2010/11/toxic1.gif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834" y="5538831"/>
              <a:ext cx="546499" cy="482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5" name="Straight Arrow Connector 74"/>
          <p:cNvCxnSpPr/>
          <p:nvPr/>
        </p:nvCxnSpPr>
        <p:spPr>
          <a:xfrm flipH="1">
            <a:off x="7487113" y="5572397"/>
            <a:ext cx="433871" cy="472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453140" y="5805264"/>
            <a:ext cx="4359220" cy="1077218"/>
            <a:chOff x="3381132" y="5805264"/>
            <a:chExt cx="4359220" cy="1077218"/>
          </a:xfrm>
        </p:grpSpPr>
        <p:sp>
          <p:nvSpPr>
            <p:cNvPr id="15" name="Rectangle 14"/>
            <p:cNvSpPr/>
            <p:nvPr/>
          </p:nvSpPr>
          <p:spPr>
            <a:xfrm>
              <a:off x="3776909" y="5805264"/>
              <a:ext cx="3963443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accent1">
                      <a:lumMod val="25000"/>
                    </a:schemeClr>
                  </a:solidFill>
                </a:rPr>
                <a:t>The debts were so large that only governments could absorb them.  Many banks were bailed out (given cash) or nationalised.</a:t>
              </a:r>
            </a:p>
          </p:txBody>
        </p:sp>
        <p:pic>
          <p:nvPicPr>
            <p:cNvPr id="91" name="Picture 4" descr="http://upload.wikimedia.org/wikipedia/commons/thumb/9/98/Northern_Rock_Logo.svg/296px-Northern_Rock_Logo.svg.pn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8318" y="5954440"/>
              <a:ext cx="350148" cy="354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6" descr="http://investorplace.com/wp-content/uploads/2014/02/rbs-stock-royal-bank-scotland2.jp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1132" y="6381328"/>
              <a:ext cx="697647" cy="302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8" descr="http://techieminx.com/wp-content/uploads/2012/07/lloyds.jpg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1132" y="5958136"/>
              <a:ext cx="289560" cy="351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4" name="Straight Arrow Connector 93"/>
          <p:cNvCxnSpPr/>
          <p:nvPr/>
        </p:nvCxnSpPr>
        <p:spPr>
          <a:xfrm flipH="1">
            <a:off x="2834222" y="6237312"/>
            <a:ext cx="513642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97618" y="5572397"/>
            <a:ext cx="283422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Downturn and recession…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Austerity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7" name="Picture 10" descr="http://si.wsj.net/public/resources/images/WO-AL343_UKPOL__G_20121007190405.jpg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1" t="3885" r="24228" b="14815"/>
          <a:stretch/>
        </p:blipFill>
        <p:spPr bwMode="auto">
          <a:xfrm>
            <a:off x="107504" y="5988576"/>
            <a:ext cx="598990" cy="83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304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  <p:bldP spid="21" grpId="0" animBg="1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6840760" cy="490066"/>
          </a:xfrm>
        </p:spPr>
        <p:txBody>
          <a:bodyPr>
            <a:normAutofit fontScale="90000"/>
          </a:bodyPr>
          <a:lstStyle/>
          <a:p>
            <a:r>
              <a:rPr lang="en-GB" dirty="0"/>
              <a:t>Who was to blame?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03996"/>
              </p:ext>
            </p:extLst>
          </p:nvPr>
        </p:nvGraphicFramePr>
        <p:xfrm>
          <a:off x="0" y="1988840"/>
          <a:ext cx="9144000" cy="46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/>
                <a:gridCol w="7308304"/>
              </a:tblGrid>
              <a:tr h="3600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entury Gothic" panose="020B0502020202020204" pitchFamily="34" charset="0"/>
                        </a:rPr>
                        <a:t>Participant</a:t>
                      </a:r>
                      <a:r>
                        <a:rPr lang="en-GB" sz="1600" b="1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could they have done differently?</a:t>
                      </a:r>
                      <a:endParaRPr lang="en-GB" sz="16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Money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Lenders (High Street Banks)</a:t>
                      </a: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Tougher lending criteria (Higher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deposits required)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Been more constrained with lending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Investment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Been more responsible with their attitude towards risk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07144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Regulators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Tougher regulations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required.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Bank of England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Campaigned for more action when the housing bubble began to expand.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Been quicker to act when the crisis began – pumped money into the economy sooner.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Government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Given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encouragement for greater regulation.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US Government should have avoided encouraging sub-prime mortgage lending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Borrowers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(The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p</a:t>
                      </a: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ublic)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Ensured they live within their means – do not spend what you do not have.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US Lenders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and Investment Banks</a:t>
                      </a: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Been more selective about who money was leant to.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Investors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Been more aware of the risks they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were taking.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Been more selective about how they invested their money.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2292" y="1054477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The financial crisis was caused by a </a:t>
            </a: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culmination of bad decisions</a:t>
            </a:r>
            <a:r>
              <a:rPr lang="en-GB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made by  </a:t>
            </a:r>
            <a:r>
              <a:rPr lang="en-GB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individuals, organisations, institutions and governments. </a:t>
            </a:r>
            <a:endParaRPr lang="en-GB" dirty="0">
              <a:solidFill>
                <a:srgbClr val="006666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91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419</Words>
  <Application>Microsoft Office PowerPoint</Application>
  <PresentationFormat>On-screen Show (4:3)</PresentationFormat>
  <Paragraphs>55</Paragraphs>
  <Slides>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Office Theme</vt:lpstr>
      <vt:lpstr>PowerPoint Presentation</vt:lpstr>
      <vt:lpstr>Causes of the financial crisis</vt:lpstr>
      <vt:lpstr>The financial crisis – How did it happen?</vt:lpstr>
      <vt:lpstr>Who was to blame?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Bolton</dc:creator>
  <cp:lastModifiedBy>Matthew Bolton</cp:lastModifiedBy>
  <cp:revision>183</cp:revision>
  <dcterms:created xsi:type="dcterms:W3CDTF">2014-04-03T14:33:40Z</dcterms:created>
  <dcterms:modified xsi:type="dcterms:W3CDTF">2016-08-22T09:26:07Z</dcterms:modified>
</cp:coreProperties>
</file>