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29" r:id="rId3"/>
    <p:sldId id="420" r:id="rId4"/>
    <p:sldId id="430" r:id="rId5"/>
    <p:sldId id="419" r:id="rId6"/>
    <p:sldId id="422" r:id="rId7"/>
    <p:sldId id="423" r:id="rId8"/>
    <p:sldId id="424" r:id="rId9"/>
    <p:sldId id="425" r:id="rId10"/>
    <p:sldId id="426" r:id="rId11"/>
    <p:sldId id="427" r:id="rId12"/>
    <p:sldId id="431" r:id="rId13"/>
    <p:sldId id="432" r:id="rId14"/>
    <p:sldId id="433" r:id="rId15"/>
    <p:sldId id="434" r:id="rId16"/>
  </p:sldIdLst>
  <p:sldSz cx="9144000" cy="6858000" type="screen4x3"/>
  <p:notesSz cx="6724650" cy="987425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017"/>
    <a:srgbClr val="008080"/>
    <a:srgbClr val="006666"/>
    <a:srgbClr val="B33598"/>
    <a:srgbClr val="644C00"/>
    <a:srgbClr val="009999"/>
    <a:srgbClr val="63E43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85143" autoAdjust="0"/>
  </p:normalViewPr>
  <p:slideViewPr>
    <p:cSldViewPr>
      <p:cViewPr varScale="1">
        <p:scale>
          <a:sx n="99" d="100"/>
          <a:sy n="99" d="100"/>
        </p:scale>
        <p:origin x="179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0611" tIns="45305" rIns="90611" bIns="45305"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08413" y="0"/>
            <a:ext cx="2914650" cy="493713"/>
          </a:xfrm>
          <a:prstGeom prst="rect">
            <a:avLst/>
          </a:prstGeom>
        </p:spPr>
        <p:txBody>
          <a:bodyPr vert="horz" lIns="90611" tIns="45305" rIns="90611" bIns="45305" rtlCol="0"/>
          <a:lstStyle>
            <a:lvl1pPr algn="r" eaLnBrk="1" fontAlgn="auto" hangingPunct="1">
              <a:spcBef>
                <a:spcPts val="0"/>
              </a:spcBef>
              <a:spcAft>
                <a:spcPts val="0"/>
              </a:spcAft>
              <a:defRPr sz="1200">
                <a:latin typeface="+mn-lt"/>
                <a:cs typeface="+mn-cs"/>
              </a:defRPr>
            </a:lvl1pPr>
          </a:lstStyle>
          <a:p>
            <a:pPr>
              <a:defRPr/>
            </a:pPr>
            <a:fld id="{A948AD27-6AD8-41FE-82C4-6D4F00581997}" type="datetimeFigureOut">
              <a:rPr lang="en-GB"/>
              <a:pPr>
                <a:defRPr/>
              </a:pPr>
              <a:t>24/08/2016</a:t>
            </a:fld>
            <a:endParaRPr lang="en-GB"/>
          </a:p>
        </p:txBody>
      </p:sp>
      <p:sp>
        <p:nvSpPr>
          <p:cNvPr id="4" name="Slide Image Placeholder 3"/>
          <p:cNvSpPr>
            <a:spLocks noGrp="1" noRot="1" noChangeAspect="1"/>
          </p:cNvSpPr>
          <p:nvPr>
            <p:ph type="sldImg" idx="2"/>
          </p:nvPr>
        </p:nvSpPr>
        <p:spPr>
          <a:xfrm>
            <a:off x="895350" y="741363"/>
            <a:ext cx="4935538" cy="3702050"/>
          </a:xfrm>
          <a:prstGeom prst="rect">
            <a:avLst/>
          </a:prstGeom>
          <a:noFill/>
          <a:ln w="12700">
            <a:solidFill>
              <a:prstClr val="black"/>
            </a:solidFill>
          </a:ln>
        </p:spPr>
        <p:txBody>
          <a:bodyPr vert="horz" lIns="90611" tIns="45305" rIns="90611" bIns="45305" rtlCol="0" anchor="ctr"/>
          <a:lstStyle/>
          <a:p>
            <a:pPr lvl="0"/>
            <a:endParaRPr lang="en-GB" noProof="0"/>
          </a:p>
        </p:txBody>
      </p:sp>
      <p:sp>
        <p:nvSpPr>
          <p:cNvPr id="5" name="Notes Placeholder 4"/>
          <p:cNvSpPr>
            <a:spLocks noGrp="1"/>
          </p:cNvSpPr>
          <p:nvPr>
            <p:ph type="body" sz="quarter" idx="3"/>
          </p:nvPr>
        </p:nvSpPr>
        <p:spPr>
          <a:xfrm>
            <a:off x="673100" y="4691063"/>
            <a:ext cx="5378450" cy="4443412"/>
          </a:xfrm>
          <a:prstGeom prst="rect">
            <a:avLst/>
          </a:prstGeom>
        </p:spPr>
        <p:txBody>
          <a:bodyPr vert="horz" lIns="90611" tIns="45305" rIns="90611" bIns="4530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950"/>
            <a:ext cx="2914650" cy="493713"/>
          </a:xfrm>
          <a:prstGeom prst="rect">
            <a:avLst/>
          </a:prstGeom>
        </p:spPr>
        <p:txBody>
          <a:bodyPr vert="horz" lIns="90611" tIns="45305" rIns="90611" bIns="45305"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08413" y="9378950"/>
            <a:ext cx="2914650" cy="493713"/>
          </a:xfrm>
          <a:prstGeom prst="rect">
            <a:avLst/>
          </a:prstGeom>
        </p:spPr>
        <p:txBody>
          <a:bodyPr vert="horz" wrap="square" lIns="90611" tIns="45305" rIns="90611" bIns="45305" numCol="1" anchor="b" anchorCtr="0" compatLnSpc="1">
            <a:prstTxWarp prst="textNoShape">
              <a:avLst/>
            </a:prstTxWarp>
          </a:bodyPr>
          <a:lstStyle>
            <a:lvl1pPr algn="r" eaLnBrk="1" hangingPunct="1">
              <a:defRPr sz="1200"/>
            </a:lvl1pPr>
          </a:lstStyle>
          <a:p>
            <a:pPr>
              <a:defRPr/>
            </a:pPr>
            <a:fld id="{5026481E-C29D-47F4-910E-FE474B11A726}" type="slidenum">
              <a:rPr lang="en-GB" altLang="en-US"/>
              <a:pPr>
                <a:defRPr/>
              </a:pPr>
              <a:t>‹#›</a:t>
            </a:fld>
            <a:endParaRPr lang="en-GB" altLang="en-US"/>
          </a:p>
        </p:txBody>
      </p:sp>
    </p:spTree>
    <p:extLst>
      <p:ext uri="{BB962C8B-B14F-4D97-AF65-F5344CB8AC3E}">
        <p14:creationId xmlns:p14="http://schemas.microsoft.com/office/powerpoint/2010/main" val="1726403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93FEA3-FB24-46C3-A841-5FB28C3E423F}"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254192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47238D-8CA5-46D8-AB33-32818E46777F}" type="slidenum">
              <a:rPr lang="en-GB" altLang="en-US" smtClean="0"/>
              <a:pPr>
                <a:spcBef>
                  <a:spcPct val="0"/>
                </a:spcBef>
              </a:pPr>
              <a:t>7</a:t>
            </a:fld>
            <a:endParaRPr lang="en-GB" altLang="en-US" smtClean="0"/>
          </a:p>
        </p:txBody>
      </p:sp>
    </p:spTree>
    <p:extLst>
      <p:ext uri="{BB962C8B-B14F-4D97-AF65-F5344CB8AC3E}">
        <p14:creationId xmlns:p14="http://schemas.microsoft.com/office/powerpoint/2010/main" val="18433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C3632C-0BFD-4F16-9BB1-A8958C4EDE87}" type="slidenum">
              <a:rPr lang="en-GB" altLang="en-US" smtClean="0"/>
              <a:pPr>
                <a:spcBef>
                  <a:spcPct val="0"/>
                </a:spcBef>
              </a:pPr>
              <a:t>8</a:t>
            </a:fld>
            <a:endParaRPr lang="en-GB" altLang="en-US" smtClean="0"/>
          </a:p>
        </p:txBody>
      </p:sp>
    </p:spTree>
    <p:extLst>
      <p:ext uri="{BB962C8B-B14F-4D97-AF65-F5344CB8AC3E}">
        <p14:creationId xmlns:p14="http://schemas.microsoft.com/office/powerpoint/2010/main" val="134210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8B8C10-C95B-4414-BE34-D95DD3C4AB6C}"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203704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C1EC04-993B-4DFA-8DA0-AAC092938E10}" type="slidenum">
              <a:rPr lang="en-GB" altLang="en-US" smtClean="0"/>
              <a:pPr>
                <a:spcBef>
                  <a:spcPct val="0"/>
                </a:spcBef>
              </a:pPr>
              <a:t>10</a:t>
            </a:fld>
            <a:endParaRPr lang="en-GB" altLang="en-US" smtClean="0"/>
          </a:p>
        </p:txBody>
      </p:sp>
    </p:spTree>
    <p:extLst>
      <p:ext uri="{BB962C8B-B14F-4D97-AF65-F5344CB8AC3E}">
        <p14:creationId xmlns:p14="http://schemas.microsoft.com/office/powerpoint/2010/main" val="425712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53F514-1EEA-4D97-B0E8-BF19727B2867}" type="slidenum">
              <a:rPr lang="en-GB" altLang="en-US" smtClean="0"/>
              <a:pPr>
                <a:spcBef>
                  <a:spcPct val="0"/>
                </a:spcBef>
              </a:pPr>
              <a:t>13</a:t>
            </a:fld>
            <a:endParaRPr lang="en-GB" altLang="en-US" smtClean="0"/>
          </a:p>
        </p:txBody>
      </p:sp>
    </p:spTree>
    <p:extLst>
      <p:ext uri="{BB962C8B-B14F-4D97-AF65-F5344CB8AC3E}">
        <p14:creationId xmlns:p14="http://schemas.microsoft.com/office/powerpoint/2010/main" val="59948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1B4179-5B99-4073-BFC3-2A174A6E9B47}" type="slidenum">
              <a:rPr lang="en-GB" altLang="en-US" smtClean="0"/>
              <a:pPr>
                <a:spcBef>
                  <a:spcPct val="0"/>
                </a:spcBef>
              </a:pPr>
              <a:t>14</a:t>
            </a:fld>
            <a:endParaRPr lang="en-GB" altLang="en-US" smtClean="0"/>
          </a:p>
        </p:txBody>
      </p:sp>
    </p:spTree>
    <p:extLst>
      <p:ext uri="{BB962C8B-B14F-4D97-AF65-F5344CB8AC3E}">
        <p14:creationId xmlns:p14="http://schemas.microsoft.com/office/powerpoint/2010/main" val="395034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0E7323D-081F-4EAD-A24E-EB10D5275998}" type="datetimeFigureOut">
              <a:rPr lang="en-GB"/>
              <a:pPr>
                <a:defRPr/>
              </a:pPr>
              <a:t>24/08/2016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C08A467-257C-4660-9534-8C501B6204D8}" type="slidenum">
              <a:rPr lang="en-GB" altLang="en-US"/>
              <a:pPr>
                <a:defRPr/>
              </a:pPr>
              <a:t>‹#›</a:t>
            </a:fld>
            <a:endParaRPr lang="en-GB" altLang="en-US"/>
          </a:p>
        </p:txBody>
      </p:sp>
    </p:spTree>
    <p:extLst>
      <p:ext uri="{BB962C8B-B14F-4D97-AF65-F5344CB8AC3E}">
        <p14:creationId xmlns:p14="http://schemas.microsoft.com/office/powerpoint/2010/main" val="125875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A97BA43-8CA1-46A2-8C3A-729FE3D45AB9}" type="datetimeFigureOut">
              <a:rPr lang="en-GB"/>
              <a:pPr>
                <a:defRPr/>
              </a:pPr>
              <a:t>24/08/2016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52A4142-6BB7-4E9B-B00B-4F2E4370EA48}" type="slidenum">
              <a:rPr lang="en-GB" altLang="en-US"/>
              <a:pPr>
                <a:defRPr/>
              </a:pPr>
              <a:t>‹#›</a:t>
            </a:fld>
            <a:endParaRPr lang="en-GB" altLang="en-US"/>
          </a:p>
        </p:txBody>
      </p:sp>
    </p:spTree>
    <p:extLst>
      <p:ext uri="{BB962C8B-B14F-4D97-AF65-F5344CB8AC3E}">
        <p14:creationId xmlns:p14="http://schemas.microsoft.com/office/powerpoint/2010/main" val="138200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B42C91F-3638-45E7-BAA8-52A96879A67F}" type="datetimeFigureOut">
              <a:rPr lang="en-GB"/>
              <a:pPr>
                <a:defRPr/>
              </a:pPr>
              <a:t>24/08/2016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1B43DD4-C457-43F6-B8C9-CD5E4FA0F4E6}" type="slidenum">
              <a:rPr lang="en-GB" altLang="en-US"/>
              <a:pPr>
                <a:defRPr/>
              </a:pPr>
              <a:t>‹#›</a:t>
            </a:fld>
            <a:endParaRPr lang="en-GB" altLang="en-US"/>
          </a:p>
        </p:txBody>
      </p:sp>
    </p:spTree>
    <p:extLst>
      <p:ext uri="{BB962C8B-B14F-4D97-AF65-F5344CB8AC3E}">
        <p14:creationId xmlns:p14="http://schemas.microsoft.com/office/powerpoint/2010/main" val="101868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10D4781-7C34-428A-ADBB-623D16F23490}" type="datetimeFigureOut">
              <a:rPr lang="en-GB"/>
              <a:pPr>
                <a:defRPr/>
              </a:pPr>
              <a:t>24/08/2016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81B7301-7C36-4E05-8DF3-736C1E199520}" type="slidenum">
              <a:rPr lang="en-GB" altLang="en-US"/>
              <a:pPr>
                <a:defRPr/>
              </a:pPr>
              <a:t>‹#›</a:t>
            </a:fld>
            <a:endParaRPr lang="en-GB" altLang="en-US"/>
          </a:p>
        </p:txBody>
      </p:sp>
    </p:spTree>
    <p:extLst>
      <p:ext uri="{BB962C8B-B14F-4D97-AF65-F5344CB8AC3E}">
        <p14:creationId xmlns:p14="http://schemas.microsoft.com/office/powerpoint/2010/main" val="238931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27D9629-02A3-4482-AA45-C56406A6A37A}" type="datetimeFigureOut">
              <a:rPr lang="en-GB"/>
              <a:pPr>
                <a:defRPr/>
              </a:pPr>
              <a:t>24/08/2016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8F82948-109F-4317-9BDF-411A32AF238B}" type="slidenum">
              <a:rPr lang="en-GB" altLang="en-US"/>
              <a:pPr>
                <a:defRPr/>
              </a:pPr>
              <a:t>‹#›</a:t>
            </a:fld>
            <a:endParaRPr lang="en-GB" altLang="en-US"/>
          </a:p>
        </p:txBody>
      </p:sp>
    </p:spTree>
    <p:extLst>
      <p:ext uri="{BB962C8B-B14F-4D97-AF65-F5344CB8AC3E}">
        <p14:creationId xmlns:p14="http://schemas.microsoft.com/office/powerpoint/2010/main" val="91637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D58F968E-875F-40C1-8C16-9B62D6450A28}" type="datetimeFigureOut">
              <a:rPr lang="en-GB"/>
              <a:pPr>
                <a:defRPr/>
              </a:pPr>
              <a:t>24/08/2016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8DE66FA-0304-47FD-8092-2F67E3D77277}" type="slidenum">
              <a:rPr lang="en-GB" altLang="en-US"/>
              <a:pPr>
                <a:defRPr/>
              </a:pPr>
              <a:t>‹#›</a:t>
            </a:fld>
            <a:endParaRPr lang="en-GB" altLang="en-US"/>
          </a:p>
        </p:txBody>
      </p:sp>
    </p:spTree>
    <p:extLst>
      <p:ext uri="{BB962C8B-B14F-4D97-AF65-F5344CB8AC3E}">
        <p14:creationId xmlns:p14="http://schemas.microsoft.com/office/powerpoint/2010/main" val="236025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6884A63-D9FA-43EC-A0A4-1E2C0846FE15}" type="datetimeFigureOut">
              <a:rPr lang="en-GB"/>
              <a:pPr>
                <a:defRPr/>
              </a:pPr>
              <a:t>24/08/2016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D7D405C-3FD1-4D1C-AC49-D2BB87297714}" type="slidenum">
              <a:rPr lang="en-GB" altLang="en-US"/>
              <a:pPr>
                <a:defRPr/>
              </a:pPr>
              <a:t>‹#›</a:t>
            </a:fld>
            <a:endParaRPr lang="en-GB" altLang="en-US"/>
          </a:p>
        </p:txBody>
      </p:sp>
    </p:spTree>
    <p:extLst>
      <p:ext uri="{BB962C8B-B14F-4D97-AF65-F5344CB8AC3E}">
        <p14:creationId xmlns:p14="http://schemas.microsoft.com/office/powerpoint/2010/main" val="72549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AF77D85-10CC-451E-9048-52F78628884D}" type="datetimeFigureOut">
              <a:rPr lang="en-GB"/>
              <a:pPr>
                <a:defRPr/>
              </a:pPr>
              <a:t>24/08/2016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F09C5EB-37DB-4AD7-9209-D20B19BC6322}" type="slidenum">
              <a:rPr lang="en-GB" altLang="en-US"/>
              <a:pPr>
                <a:defRPr/>
              </a:pPr>
              <a:t>‹#›</a:t>
            </a:fld>
            <a:endParaRPr lang="en-GB" altLang="en-US"/>
          </a:p>
        </p:txBody>
      </p:sp>
    </p:spTree>
    <p:extLst>
      <p:ext uri="{BB962C8B-B14F-4D97-AF65-F5344CB8AC3E}">
        <p14:creationId xmlns:p14="http://schemas.microsoft.com/office/powerpoint/2010/main" val="174041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765FCEA-94BD-468D-84E5-C617826083AA}" type="datetimeFigureOut">
              <a:rPr lang="en-GB"/>
              <a:pPr>
                <a:defRPr/>
              </a:pPr>
              <a:t>24/08/2016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CCBCBAB-7EA5-4C83-A601-A41AA93627EA}" type="slidenum">
              <a:rPr lang="en-GB" altLang="en-US"/>
              <a:pPr>
                <a:defRPr/>
              </a:pPr>
              <a:t>‹#›</a:t>
            </a:fld>
            <a:endParaRPr lang="en-GB" altLang="en-US"/>
          </a:p>
        </p:txBody>
      </p:sp>
    </p:spTree>
    <p:extLst>
      <p:ext uri="{BB962C8B-B14F-4D97-AF65-F5344CB8AC3E}">
        <p14:creationId xmlns:p14="http://schemas.microsoft.com/office/powerpoint/2010/main" val="397578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188913"/>
            <a:ext cx="68421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11" descr="cis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85038" y="190500"/>
            <a:ext cx="16891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7775575" y="6237288"/>
            <a:ext cx="1368425" cy="492125"/>
          </a:xfrm>
          <a:prstGeom prst="rect">
            <a:avLst/>
          </a:prstGeom>
          <a:noFill/>
          <a:ln>
            <a:noFill/>
          </a:ln>
          <a:extLst/>
        </p:spPr>
        <p:txBody>
          <a:bodyPr lIns="91380" tIns="45691" rIns="91380" bIns="4569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GB" sz="2600" dirty="0">
                <a:solidFill>
                  <a:schemeClr val="accent1">
                    <a:lumMod val="25000"/>
                  </a:schemeClr>
                </a:solidFill>
                <a:latin typeface="Century Gothic" pitchFamily="34" charset="0"/>
              </a:rPr>
              <a:t>cisi.org</a:t>
            </a:r>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Lst>
  <p:txStyles>
    <p:titleStyle>
      <a:lvl1pPr algn="l" rtl="0" eaLnBrk="0" fontAlgn="base" hangingPunct="0">
        <a:spcBef>
          <a:spcPct val="0"/>
        </a:spcBef>
        <a:spcAft>
          <a:spcPct val="0"/>
        </a:spcAft>
        <a:defRPr lang="en-GB" sz="2800" b="1" kern="1200" dirty="0">
          <a:solidFill>
            <a:srgbClr val="006666"/>
          </a:solidFill>
          <a:latin typeface="Century Gothic" pitchFamily="34" charset="0"/>
          <a:ea typeface="+mj-ea"/>
          <a:cs typeface="+mj-cs"/>
        </a:defRPr>
      </a:lvl1pPr>
      <a:lvl2pPr algn="l" rtl="0" eaLnBrk="0" fontAlgn="base" hangingPunct="0">
        <a:spcBef>
          <a:spcPct val="0"/>
        </a:spcBef>
        <a:spcAft>
          <a:spcPct val="0"/>
        </a:spcAft>
        <a:defRPr sz="2800" b="1">
          <a:solidFill>
            <a:srgbClr val="006666"/>
          </a:solidFill>
          <a:latin typeface="Century Gothic" pitchFamily="34" charset="0"/>
        </a:defRPr>
      </a:lvl2pPr>
      <a:lvl3pPr algn="l" rtl="0" eaLnBrk="0" fontAlgn="base" hangingPunct="0">
        <a:spcBef>
          <a:spcPct val="0"/>
        </a:spcBef>
        <a:spcAft>
          <a:spcPct val="0"/>
        </a:spcAft>
        <a:defRPr sz="2800" b="1">
          <a:solidFill>
            <a:srgbClr val="006666"/>
          </a:solidFill>
          <a:latin typeface="Century Gothic" pitchFamily="34" charset="0"/>
        </a:defRPr>
      </a:lvl3pPr>
      <a:lvl4pPr algn="l" rtl="0" eaLnBrk="0" fontAlgn="base" hangingPunct="0">
        <a:spcBef>
          <a:spcPct val="0"/>
        </a:spcBef>
        <a:spcAft>
          <a:spcPct val="0"/>
        </a:spcAft>
        <a:defRPr sz="2800" b="1">
          <a:solidFill>
            <a:srgbClr val="006666"/>
          </a:solidFill>
          <a:latin typeface="Century Gothic" pitchFamily="34" charset="0"/>
        </a:defRPr>
      </a:lvl4pPr>
      <a:lvl5pPr algn="l" rtl="0" eaLnBrk="0" fontAlgn="base" hangingPunct="0">
        <a:spcBef>
          <a:spcPct val="0"/>
        </a:spcBef>
        <a:spcAft>
          <a:spcPct val="0"/>
        </a:spcAft>
        <a:defRPr sz="2800" b="1">
          <a:solidFill>
            <a:srgbClr val="006666"/>
          </a:solidFill>
          <a:latin typeface="Century Gothic" pitchFamily="34" charset="0"/>
        </a:defRPr>
      </a:lvl5pPr>
      <a:lvl6pPr marL="457200" algn="l" rtl="0" fontAlgn="base">
        <a:spcBef>
          <a:spcPct val="0"/>
        </a:spcBef>
        <a:spcAft>
          <a:spcPct val="0"/>
        </a:spcAft>
        <a:defRPr sz="2800" b="1">
          <a:solidFill>
            <a:srgbClr val="006666"/>
          </a:solidFill>
          <a:latin typeface="Century Gothic" pitchFamily="34" charset="0"/>
        </a:defRPr>
      </a:lvl6pPr>
      <a:lvl7pPr marL="914400" algn="l" rtl="0" fontAlgn="base">
        <a:spcBef>
          <a:spcPct val="0"/>
        </a:spcBef>
        <a:spcAft>
          <a:spcPct val="0"/>
        </a:spcAft>
        <a:defRPr sz="2800" b="1">
          <a:solidFill>
            <a:srgbClr val="006666"/>
          </a:solidFill>
          <a:latin typeface="Century Gothic" pitchFamily="34" charset="0"/>
        </a:defRPr>
      </a:lvl7pPr>
      <a:lvl8pPr marL="1371600" algn="l" rtl="0" fontAlgn="base">
        <a:spcBef>
          <a:spcPct val="0"/>
        </a:spcBef>
        <a:spcAft>
          <a:spcPct val="0"/>
        </a:spcAft>
        <a:defRPr sz="2800" b="1">
          <a:solidFill>
            <a:srgbClr val="006666"/>
          </a:solidFill>
          <a:latin typeface="Century Gothic" pitchFamily="34" charset="0"/>
        </a:defRPr>
      </a:lvl8pPr>
      <a:lvl9pPr marL="1828800" algn="l" rtl="0" fontAlgn="base">
        <a:spcBef>
          <a:spcPct val="0"/>
        </a:spcBef>
        <a:spcAft>
          <a:spcPct val="0"/>
        </a:spcAft>
        <a:defRPr sz="2800" b="1">
          <a:solidFill>
            <a:srgbClr val="006666"/>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107950" y="1700213"/>
            <a:ext cx="89281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1" rIns="91380" bIns="45691">
            <a:spAutoFit/>
          </a:bodyPr>
          <a:lstStyle>
            <a:lvl1pPr defTabSz="94932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defTabSz="949325">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defTabSz="949325">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defTabSz="949325">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defTabSz="949325">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defTabSz="949325"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defTabSz="949325"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defTabSz="949325"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defTabSz="949325"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a:solidFill>
                  <a:srgbClr val="006666"/>
                </a:solidFill>
              </a:rPr>
              <a:t>CISI – Financial Products, Markets &amp; Services</a:t>
            </a:r>
            <a:endParaRPr lang="en-GB" altLang="en-US" sz="1800">
              <a:solidFill>
                <a:srgbClr val="006666"/>
              </a:solidFill>
            </a:endParaRPr>
          </a:p>
          <a:p>
            <a:pPr eaLnBrk="1" hangingPunct="1">
              <a:spcBef>
                <a:spcPct val="0"/>
              </a:spcBef>
              <a:buFontTx/>
              <a:buNone/>
            </a:pPr>
            <a:endParaRPr lang="en-GB" altLang="en-US" sz="2400">
              <a:solidFill>
                <a:srgbClr val="009999"/>
              </a:solidFill>
            </a:endParaRPr>
          </a:p>
          <a:p>
            <a:pPr eaLnBrk="1" hangingPunct="1">
              <a:spcBef>
                <a:spcPct val="0"/>
              </a:spcBef>
              <a:buFontTx/>
              <a:buNone/>
            </a:pPr>
            <a:r>
              <a:rPr lang="en-GB" altLang="en-US" sz="2400">
                <a:solidFill>
                  <a:srgbClr val="009999"/>
                </a:solidFill>
              </a:rPr>
              <a:t>Topic – Investment Funds</a:t>
            </a:r>
          </a:p>
          <a:p>
            <a:pPr eaLnBrk="1" hangingPunct="1">
              <a:spcBef>
                <a:spcPct val="0"/>
              </a:spcBef>
              <a:buFontTx/>
              <a:buNone/>
            </a:pPr>
            <a:r>
              <a:rPr lang="en-GB" altLang="en-US" sz="2400">
                <a:solidFill>
                  <a:srgbClr val="009999"/>
                </a:solidFill>
              </a:rPr>
              <a:t>Lesson: Unit Trusts and Open Ended Investment Companies (OEICs)</a:t>
            </a:r>
          </a:p>
          <a:p>
            <a:pPr eaLnBrk="1" hangingPunct="1">
              <a:spcBef>
                <a:spcPct val="0"/>
              </a:spcBef>
              <a:buFontTx/>
              <a:buNone/>
            </a:pPr>
            <a:endParaRPr lang="en-GB" altLang="en-US" sz="2400">
              <a:solidFill>
                <a:srgbClr val="009999"/>
              </a:solidFill>
            </a:endParaRPr>
          </a:p>
        </p:txBody>
      </p:sp>
      <p:sp>
        <p:nvSpPr>
          <p:cNvPr id="12291" name="AutoShape 2" descr="data:image/png;base64,iVBORw0KGgoAAAANSUhEUgAAAWMAAACOCAMAAADTsZk7AAAAyVBMVEX////tjAHtigDshADshwD//v/shgDsgwD///3riAD87t7zsmr2y6fvnUb53770vY3woj3648XxqVD4z673zaDytnT52LH64s7++vTujwD++O/xp1b99OvytHz40af99ej75872yJXxq2L76dT2xYLvmCzxpzrvlSD0vYDxn0H4z5XvlQD2yJnvmTL1wor87Nnxplrzt1/406L1vm/63rf77NHukyvwmxzyrUjxpzjysFXzs2T0v3nyrm30wpf40Jfxnyn52av52b8zzvEvAAATn0lEQVR4nO1dDXuayhKG3ZVdsCHBoxZEATUWTSOepknb0za3Tf7/j7ozuwuiwdRESdo+vH3OqXzs18vs7MzsQA2jQYMGDRo0aNCgQYMGDRo0aNCgQYMGDRo0aNCgQYMGDRo0aNCgQYMGDRo0aNCgwe8CYbQqzu1VEG4Tvi/y30fAw67Uh+P0eL+WkKmhOx4B5tmVN/T3LAgwopMgOOkfTPH0diThvdzAofMZNhm9QIvQhB+dMGoxhEU5T2+7zp5Fe5wQwnh2qFC84YzZtk1PX1S45Jh57yUa688oMQHElH+ZxKbs9NfFQBAchiWA5vhAkt9YBGuyXpBjaOiSQtdNa1hzQ9BST7ZkEpBheK6Kahbu1ck+FoX7uXswx/Lp2ns82mMiwN5zr9Y2kOI2RUEkfJZ1+5enHSpl2v53n9LGPZdPx+RvD1yt3rBX4biLMkLr5bgljDFHilma6FP+pUn34xhIjZWGIebBuuJ1OB7g4OuWY8OxiKTYl0dCmmEZJfYeugJZHXMbezk+VI2+EscGzllasz422nJw3NmY6qsZ3+Z4l3Hmdgg7cw/uxutwLKRCnu1pqz4XvjIMfm5NdeE+MN5aqFnENtHHsgJeSY59DrbMvOZGXC45njy3PHLcEq2DqX4ljl1Y4Nl+vsDzMVY2U/rgwjZrg3joua47jAf7Vz4YAuKqmegPAOUmtjn2Bwc9Nh8a3qej3xih83ys2Kk61Map1BUmTwzpG1fcAefi+16YMs4ppZyk/46dYnk03GyM6OKRMPyeRHsKV+JogmW4vexNDX23wNCImGaTRQpYTOZvB6qFDY4Hbi9cwtXxUKon2YuhrrlkAsTqFNSOt7jqIMN1I54vYG6mE8dw9D29ZC01eEcEp/rwm1MeSlpjaHMGfVqGvcg5sht0quSYmI6xS7kmkwAcXWmhSZ/OpqQ3yElecgtAqaMGysEfttE7TSam9mxMYrF5qeb+AjwdwtCYIRZN24k8u+bYn6cUmiMMnE3ZjirF0dVmtLPuZFefUq7whMpQAIXneWlKW4nAFY8zC++y0rX8wI8hFOUT+JW4iXwovYAym8lSjLLF+AmTdR+Otfts9neQ7FmKX0L0ncha4GjJPLGln0ccKaQul90kJxNkydQ1m4S28+ENQspMpJfImqAqOYUKjv/npTTvEXi5YLWrPimHktiddce6ikmmOG7LXhJ7JdpU95fdGkYqzwLfybqgMC6tDc+jH1g6JKAEifCTY4pylI+IWB3shpDmQ/mOOUYSYGWwYN5zqkIahAS+GvyJ6hRR64ZL1UNgSiRILsmER6oyf4mjsbgZBJSrpmm/xLGZ6vrkiKEic6pY6VN5mZU51qc0x7Z6LqtvVPYXakCOuyoOkt9lqCEi80tfqi4MCOATJ5QHgcm56nl6TEGOuZmD0RNt5254xcgxSFsnSkBfJyGVkokGj+ZYFd7gWMknWZ7BDNRPMFCVTSx0vLMYh7qKOjiiTY6xLQrPsjj85OvAiDp+hGOlyhb5xFRy7OcyZBWrGWgImG5Wls/aFYOZxVIXb/DdLODH5tgIWc4xhnbed/0Hcow8tOP8sKcFg6rDCo6xIkoyKYDOQq2pMmgEeoebG/GjeE4Z3+SYkcyLkyi1dAwQln3s0L4cg+SDsAAsi1i32F/NPY3yci05JBLnotTBMBgaVrpT7oyyY3LcMqa0xDF0hfa2zMU5tWYr/CGkC6KcFjMPVu2Q47HI+xyouQ9iI4mAn+9zpxE1utOxkzLHdr489qhW/pZ8vHtzDOI76d9Mb9zuglzC+ByuTy/XJWEITMZjsC0ZTJCTSeA6jgIWmeER9bGMoZZWNFSBPFS2lvYsVp82Y9gdxYYlxa9Sjk1ylg8AqreUeKJv7gdS16lLm8655piN5EW8EjKl+9Wk3l+OP003hqf7C0uCk3cJeklo4f5HqL9ByuWujhz3waxuQehFrQSwXtqPhNFGSpCtf+RRpa5QHKvqc9FGMfLl48RZ+8AS3/ZBhOHYulsp3rs3x+Zqq+ceN/OZpFuFp0fSQj1nbL3IVToIBwNrjYhtrlmWVo+05HRntxrWXgvdi2MYIlV14imfS9HM1dFjfh40Osm1kmPsr4/JZCvwYhgzqa1MFujFfAAPrxSjyGQ1LI38isEeBXKCrEJekmRpJuJSoynearf3NDn2tBxLjrXlyli4vWH4gOOWnNKFVtqHY6lZImMbkTYoQT0IfUzYtHgUmSXFitB07h3VmthGgmaUqQ1aCVrSwmuOxWqsb3mSHGsV7aeFY2KZiywx1vqvIibkc3W39T9jf11B3z4Ym1wF8MaJkqgzkOnF+rLUx6pxmob9WA24FqUx7TFaohimaKSmlm5PTO+7vcUnQnOb6kkc61O9teon4OTOxnFuKVbF3QIzdx/21xUVHIOkasdGeuYrNMH/WZMYlwZNbBqE0mCqKc1j0E05K5OslwXozSDqoFnHlAf1DDnWp5x1/dKLoxjJkMOp4vhMn8PA6yEcO1qxS+MB9S8x/dLk7NHykg80z2rae1LSBCpj3Z51qa4Yw7ZFlSZB656Zz+fYuCzVr+zxQNrelRz3VFMMgx2HcKxXT0IWOClhCZQzo4Cfrt0wJUS83qi9E9I8wMZmhnzaEWeyedsy2/+4N7f2ARxjNEbxWwzLmqJ0VXKs8wEO5jjRhWGlM97SzQARRmSXOoOh6BWfiOpA75HgktyttZX5rB0lq6OmkI6GPotjqM6byZmwJpnJ7bRqOVZr3umB+liIE+1szpX9sbkjAbI9JyrwVsww3jWOsLlTCWmnOXlb1kANTj5fu2so6/E59nFxSroTS8pKcqxiclUctzXHqLMO4liVRk/DH6SM0O7GVenSt83NTqX17aOqvQ1NC/OlslKLexd3MA7nWM7At71PtKQDQ6NaV5ypySsjI33r+RzDmp0qKaUeGt18kz+lFuIoNPPFj6icizqzwsRSe0bGmrW1QXkQxzl8r5fSPEqCyqLCB8FwkgzCIyV9nZG3GaOXRXrSMtE+SDXHytGA4m2YG2zXBrEThSzvFDs4Y+QxwOhGcpFjP6GZuY4Ard2nU3XmMI4Bfn9Bd3MMynDAZUHMpqnWxzratIccS/2Xx+V2pAXJGebMiQpFsYMzUR+DMHKO0YK51RwnxfWjcKxynsdqOU0rOJbRJBnsx/iyMO4q5FjRLt3ARzluwZ8JKzhOd7EnWY6XyinM6qNYVrxY68FbW6nmpLjjGBzna3aG052c+TJvk2zp47a0P/Tq4/Eyx7K0MgPz4PtjcgzkJUxvkhFrlxbQDq0vrTicuMcieRBgiA30gyi6YziKlkDmcGtG7+VyhTvxB+njwWaEaYrMWagf36iogb3OP47V09U7gb5a81ipZj3FuHJiHtcVhrHUYmzSePvSQKl/TYDafeXT44XgppzxMF5HJfD/C1v2vY9HkaLI/iY5xsv/HuBLJ5xtJCp7uHcmTamHctxTCmuh7w7Vnuh6W87Qe8ipqu9XHN9TJcew4rU2JXQiUyzWp+TeUzAwWseKWSSgEpk1zhtBLbmQ8qF32Yf68bN8oZjTAzgGFcvbJTma2Lj1PETbTRsJBcfXakUz81CzyxXHhZvbVRoaRQEPf8Wx2vSC+92tqJo4YZYKlyvEaFpYvSMueYnMPqZkPlVvJ/n9QBpBatcQ5LYnVSac6vtC+N5C7/4/j2MPHhCzeokSRh/rlpFq1Q+5IOkQLu7HY0teHvwzQkvGnmmmYul9ZWVhMsB+HGPWGalwLtAJJDyNhkrIkhTzP8xj5sBNufLUGQ/C0WgUEpUrYi1VIy0jTnXsD24I3/MixPxcjtHu5u8nWZZNpAObK4MOVR0JMtdLuh05W5iZzx542IOFzv4JelB4yVXkLo335Xgg21Z7t2UImSJCKF2Msmy0wK2a0ib2MTDEgeqUEduyVc6JbbUH+dCMJNWbjig1MOxvB9gVU5UlijshTKUfWQstuCLDOImM7cn0CvS1Fqv1fpdMMVJpMZaFr61IvkNMz845fsQHwZG0cWpYDwW0rZObsE/6MY4PJ7aMGNPLiswoOWzaWS9M0Lc4pFpdwJwKHVi3ADZXHC9s1T/NMVedLe2ze/rUT3kULSljRQwR2Jr7hd5bTViul+CPzdNuvkSofoB+WHBLSbusk88iUWyk6Hw3vkuOhbHient8m4G2yXVkXNbMl+7RY/S+O19aXL6qZlFKl9l0S9sL7zZQOZsTaH3Qky8r3iqTKeuECJB7NHljeRB2LvOirfxUqOMwIslOGJc5JpTOsk2pcrIFdgT+cBJGFVEZkczPTMwf5dxa9tzyHX31DuVoaFTGy/DcLE9K2sagf5tSLrvEzbBfU7zN96Lx6enpuOsOK1vwHbffT7ZGXVgieb7Eel4XtxT7rusywnf6V+Nx5FYk+0JH7sbjcX+6M+wFpRP3OnH8XUy0quxa2cvPj+RY+UOvfwkNr+qKt23ulld0UpR/yAO4KZ9OLbXz2Vrrl3JBdVfB9aZl/4jEVMfIy33bnm1569VyDDqPY2yjWgmUz9axYSqTF1tSr4mCw+1bCnb0IygoFZLHlljTL4yS1Ba53dvVCfUANhgXuqgQOwYq0DFQXRGi+hHtYqhlwGJtVXhvRZ9VZpQo+XwNnghwntjJcwrWGUb+8yGM+XJ+7aPz5C7AqrCes+FcU67F34MUv2MQzN6D1aTSbJ8MMTjs7Z+/HcL4pAOaMhdrn1dnH1Qx8Gt51+lvAcjfp/yNCYL7+U8rLLOtnbiR41/gk6QX4xQMnKAnRivBfb9ZOXFD8eNY4FtvtkWZSsd9Cl3otno3N6vXo1hU/fX4vTuPa8Tgsr1chqd939hpUO8A3Hpz7Xo3r2dWtIp3J/breUu7DaLqG1y/HySx3tXddfKKXdhEPLxJEte9vo5KePOmD/C8mzh+tHDdEDvc8seKgPD4dz+urur9eMgvOiF8x7uOuucfP3x593kD7zUChGni+7oWp8Hns7D3v27fc2rN1avuq2g9/cHG5+cXP5IXFIj19PZ9x70bf//w5b93Bf7777+fiBLFgYapQYitIqecc/NnOBpHyXAdONsVnTgenqSH8Wb34/fz81Vt/dlqMB++P5heX51/+FJAkvvuy5ev3759+/794uLiClRD5L3N0Qd90Z3P59++hSfLZRAQTsHbwhe/1UfkgsXtPJoW3+tTCv5FRvVL+D8+fPx48SBHoB7oiORw1b/4/uGrAvL74eP3ix937tSJ4728IOHHzmp6H2W9SbgMGJdv/uPWDn6qoded5t+4+D1Inn74+uHDlf9iikIMvSvQuhJA8Mfz8Z3nDLdcH7HWedsXjNb2OaB72s96/85MufciN/DM5SS7ry08/jSIq3dfvn49/nbTVitC79f40zvg9+NHyfH51fXqmK67P3TcbLQIOEemGaPkUzi/VzoQW289Z6k6ADqavfr68927D3V//kaPbJBcfP/4URJ8jt85rWuXa3h9OZqB6YFEW0B0p5uoDaGa8th3AuVWZJ8///x54ddsxcvafST4O3J8vt7GE8dUmK3yrpAwkmh0RpWehv+Wc/fJvu/BQLdjFqSfPycPNm5qgHN3fn6ODF9pfuW03bUR9TwU21ClOqf9+WcuX1EDMy9o/1P7jN3E8Bs3A7Pn1/Ji+ho44uTiHCk+v3vhIWp43Q6+uIcampN25OQdE0fL8dtE7geKMWUmTb36P3Ptez/A1D1/LYK1El7dt5f4EgzaHMFtFD+Q+CNCy2wUUPw+yfbO+dEbA4avfgDHVzd6C7q+xnZ3In8zzrmfL0y5ElKe9qLKz8QdqUlD9JfAsDVxjJr1BCx0d1fA8bV+LfvVsBak2JufBEqerUXPrSlcDgxzQujCUwZjnXCu74Bj7/fwBNZAnmVCGuPkZP5WebjPCKY9hEoV8TEHj9BlTSlYZfjeNXDs+bsydF4JKvs4ducLtQ7y4CR7qxOqjmFAO1lKCVH5i3WP23Gvr6/xGxn1B8Gehrw3YtgfpZzaoDattDPezr17Xt2e/Join/XrnLza5BVTjLDLafhbRGUeQPPsRBOTozxT2wR/UGxe3muVXsvPCkTYhpmxcHX+V41owWLnefjhyZf2Xp+FVbdDkWfbssjZpavZ128EPTYAMLDXN6y6SwscSou3p48UOQ6wTf8GOI5/Mx1RibyLyeUZeILqm4af5/1VcXm/3VsvCzi+mULzDzXV1uEcg+QmSXy1rfm7I9+mRV16eSb9QRv9wc5pf78v6vrJJUwD9NatdJ4YagbUPG5hDFbTJE8i+D2V8UPkKQdJN/yk/EEMQi9GYzf2dwQIhe8n3dEZw0iqTdlSErxZXW3wV6vpK/nNR4FY3fdOUkbzPSxzFo7m48ibDnNM3Wg8vz1JKZe7LxZNw+6LZqYIx1kd+7vVL4d8lserfu/fGeHqvRsbzDvcnZX5hPhBYfVPUaFTTpaT8bTWr7hVIHYc509QxDvQKtkSg/httzdZBBaSatlMgegNcZKe9MZerNc48YJ60Y/jP1eKK+EPhis3yrLRSL9QNRpl2ZX7YA/ypSBEHNcXz2pg4JTxn/RPUfw5EMULUEJ/r+DVsgpag8FfmV1bStEUxTbkKzmxQubh/40s/zYAs/yv1BS/E4Bj/w+22/4IqH+1+E/xn/9MiF2+fYOjQYiG47rREo3/UTsajl8Ajapo0KBBgwYNGjRo0KBBgwYNGjRo0KBBgwYNGjRo0OA18X+/z1qjniqtjQAAAABJRU5ErkJggg=="/>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pic>
        <p:nvPicPr>
          <p:cNvPr id="12292" name="Picture 6" descr="http://drizinlaw.com/wp-content/uploads/2014/09/beneficiaries_nevada_probate_lawyers_drizin_l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4179888"/>
            <a:ext cx="33480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pembrokefinancial.co.uk/wordpress/wp-content/uploads/2012/10/PoundSignTre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333875"/>
            <a:ext cx="30670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2079625" y="3232150"/>
            <a:ext cx="1196975" cy="22129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4275138" y="3214688"/>
            <a:ext cx="9525" cy="230187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724525" y="3255963"/>
            <a:ext cx="812800" cy="2333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24325" y="3224213"/>
            <a:ext cx="15875" cy="2292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651500" y="3206750"/>
            <a:ext cx="758825" cy="216693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984375" y="3278188"/>
            <a:ext cx="1147763" cy="2166937"/>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6088" y="2608263"/>
            <a:ext cx="2400300" cy="641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b="1" dirty="0">
                <a:solidFill>
                  <a:schemeClr val="bg1"/>
                </a:solidFill>
                <a:latin typeface="Century Gothic" panose="020B0502020202020204" pitchFamily="34" charset="0"/>
              </a:rPr>
              <a:t>Direct with the Fund Manager</a:t>
            </a:r>
          </a:p>
        </p:txBody>
      </p:sp>
      <p:sp>
        <p:nvSpPr>
          <p:cNvPr id="13" name="Rectangle 12"/>
          <p:cNvSpPr/>
          <p:nvPr/>
        </p:nvSpPr>
        <p:spPr>
          <a:xfrm>
            <a:off x="3070225" y="2614613"/>
            <a:ext cx="2398713" cy="641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b="1" dirty="0">
                <a:solidFill>
                  <a:schemeClr val="bg1"/>
                </a:solidFill>
                <a:latin typeface="Century Gothic" panose="020B0502020202020204" pitchFamily="34" charset="0"/>
              </a:rPr>
              <a:t>Via their broker or financial adviser</a:t>
            </a:r>
          </a:p>
        </p:txBody>
      </p:sp>
      <p:sp>
        <p:nvSpPr>
          <p:cNvPr id="14" name="Rectangle 13"/>
          <p:cNvSpPr/>
          <p:nvPr/>
        </p:nvSpPr>
        <p:spPr>
          <a:xfrm>
            <a:off x="5695950" y="2592388"/>
            <a:ext cx="2398713" cy="6397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b="1" dirty="0">
                <a:solidFill>
                  <a:schemeClr val="bg1"/>
                </a:solidFill>
                <a:latin typeface="Century Gothic" panose="020B0502020202020204" pitchFamily="34" charset="0"/>
              </a:rPr>
              <a:t>Through a Fund Supermarket</a:t>
            </a:r>
          </a:p>
        </p:txBody>
      </p:sp>
      <p:pic>
        <p:nvPicPr>
          <p:cNvPr id="15" name="Picture 2" descr="http://www.hl.co.uk/__data/assets/image/0006/5923500/popular-funds-trol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100" y="1700213"/>
            <a:ext cx="757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www.stemtechnews.com/wp-content/images/telephone.jpg"/>
          <p:cNvPicPr>
            <a:picLocks noChangeAspect="1" noChangeArrowheads="1"/>
          </p:cNvPicPr>
          <p:nvPr/>
        </p:nvPicPr>
        <p:blipFill>
          <a:blip r:embed="rId4">
            <a:extLst>
              <a:ext uri="{28A0092B-C50C-407E-A947-70E740481C1C}">
                <a14:useLocalDpi xmlns:a14="http://schemas.microsoft.com/office/drawing/2010/main" val="0"/>
              </a:ext>
            </a:extLst>
          </a:blip>
          <a:srcRect l="1170" t="6367" r="8029" b="18541"/>
          <a:stretch>
            <a:fillRect/>
          </a:stretch>
        </p:blipFill>
        <p:spPr bwMode="auto">
          <a:xfrm>
            <a:off x="461963" y="1905000"/>
            <a:ext cx="7921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http://www.st-wilfrids.bkcat.co.uk/media/Letter%20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900" y="1928813"/>
            <a:ext cx="720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http://siliconangle.com/files/2013/05/email-logo.jpg"/>
          <p:cNvPicPr>
            <a:picLocks noChangeAspect="1" noChangeArrowheads="1"/>
          </p:cNvPicPr>
          <p:nvPr/>
        </p:nvPicPr>
        <p:blipFill>
          <a:blip r:embed="rId6">
            <a:extLst>
              <a:ext uri="{28A0092B-C50C-407E-A947-70E740481C1C}">
                <a14:useLocalDpi xmlns:a14="http://schemas.microsoft.com/office/drawing/2010/main" val="0"/>
              </a:ext>
            </a:extLst>
          </a:blip>
          <a:srcRect l="10535" t="11903" r="16649" b="20366"/>
          <a:stretch>
            <a:fillRect/>
          </a:stretch>
        </p:blipFill>
        <p:spPr bwMode="auto">
          <a:xfrm>
            <a:off x="2171700" y="1939925"/>
            <a:ext cx="638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2584771" y="3555795"/>
            <a:ext cx="3644075" cy="461665"/>
          </a:xfrm>
          <a:prstGeom prst="rect">
            <a:avLst/>
          </a:prstGeom>
          <a:noFill/>
        </p:spPr>
        <p:txBody>
          <a:bodyPr wrap="none">
            <a:spAutoFit/>
          </a:bodyPr>
          <a:lstStyle/>
          <a:p>
            <a:pPr algn="ctr" eaLnBrk="1" hangingPunct="1">
              <a:defRPr/>
            </a:pPr>
            <a:r>
              <a:rPr lang="en-US" sz="2400" b="1" dirty="0">
                <a:ln w="1905"/>
                <a:effectLst>
                  <a:innerShdw blurRad="69850" dist="43180" dir="5400000">
                    <a:srgbClr val="000000">
                      <a:alpha val="65000"/>
                    </a:srgbClr>
                  </a:innerShdw>
                </a:effectLst>
                <a:cs typeface="Arial" charset="0"/>
              </a:rPr>
              <a:t>Investors </a:t>
            </a:r>
            <a:r>
              <a:rPr lang="en-US" sz="2400" b="1" dirty="0">
                <a:ln w="1905"/>
                <a:solidFill>
                  <a:srgbClr val="92D050"/>
                </a:solidFill>
                <a:effectLst>
                  <a:innerShdw blurRad="69850" dist="43180" dir="5400000">
                    <a:srgbClr val="000000">
                      <a:alpha val="65000"/>
                    </a:srgbClr>
                  </a:innerShdw>
                </a:effectLst>
                <a:cs typeface="Arial" charset="0"/>
              </a:rPr>
              <a:t>buy</a:t>
            </a:r>
            <a:r>
              <a:rPr lang="en-US" sz="2400" b="1" dirty="0">
                <a:ln w="1905"/>
                <a:effectLst>
                  <a:innerShdw blurRad="69850" dist="43180" dir="5400000">
                    <a:srgbClr val="000000">
                      <a:alpha val="65000"/>
                    </a:srgbClr>
                  </a:innerShdw>
                </a:effectLst>
                <a:cs typeface="Arial" charset="0"/>
              </a:rPr>
              <a:t> and </a:t>
            </a:r>
            <a:r>
              <a:rPr lang="en-US" sz="2400" b="1" dirty="0">
                <a:ln w="1905"/>
                <a:solidFill>
                  <a:srgbClr val="C00000"/>
                </a:solidFill>
                <a:effectLst>
                  <a:innerShdw blurRad="69850" dist="43180" dir="5400000">
                    <a:srgbClr val="000000">
                      <a:alpha val="65000"/>
                    </a:srgbClr>
                  </a:innerShdw>
                </a:effectLst>
                <a:cs typeface="Arial" charset="0"/>
              </a:rPr>
              <a:t>sell</a:t>
            </a:r>
            <a:r>
              <a:rPr lang="en-US" sz="2400" b="1" dirty="0">
                <a:ln w="1905"/>
                <a:effectLst>
                  <a:innerShdw blurRad="69850" dist="43180" dir="5400000">
                    <a:srgbClr val="000000">
                      <a:alpha val="65000"/>
                    </a:srgbClr>
                  </a:innerShdw>
                </a:effectLst>
                <a:cs typeface="Arial" charset="0"/>
              </a:rPr>
              <a:t> units</a:t>
            </a:r>
          </a:p>
        </p:txBody>
      </p:sp>
      <p:sp>
        <p:nvSpPr>
          <p:cNvPr id="20" name="Rectangle 19"/>
          <p:cNvSpPr/>
          <p:nvPr/>
        </p:nvSpPr>
        <p:spPr>
          <a:xfrm>
            <a:off x="6588125" y="3284538"/>
            <a:ext cx="2376488" cy="223202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rgbClr val="00B050"/>
                </a:solidFill>
                <a:latin typeface="Century Gothic" panose="020B0502020202020204" pitchFamily="34" charset="0"/>
              </a:rPr>
              <a:t>An organisation specialising in offering investors easy access to a range of Unit Trusts and OIECs from different providers.  Uses an electronic system platform to place orders with fund managers e.g. EMX </a:t>
            </a:r>
          </a:p>
        </p:txBody>
      </p:sp>
      <p:sp>
        <p:nvSpPr>
          <p:cNvPr id="27" name="Title 1"/>
          <p:cNvSpPr txBox="1">
            <a:spLocks/>
          </p:cNvSpPr>
          <p:nvPr/>
        </p:nvSpPr>
        <p:spPr bwMode="auto">
          <a:xfrm>
            <a:off x="250825" y="188913"/>
            <a:ext cx="6842125" cy="490537"/>
          </a:xfrm>
          <a:prstGeom prst="rect">
            <a:avLst/>
          </a:prstGeom>
          <a:noFill/>
          <a:ln w="9525">
            <a:noFill/>
            <a:miter lim="800000"/>
            <a:headEnd/>
            <a:tailEnd/>
          </a:ln>
        </p:spPr>
        <p:txBody>
          <a:bodyPr anchor="ctr"/>
          <a:lstStyle/>
          <a:p>
            <a:pPr>
              <a:defRPr/>
            </a:pPr>
            <a:r>
              <a:rPr lang="en-GB" sz="2800" b="1" dirty="0">
                <a:solidFill>
                  <a:srgbClr val="006666"/>
                </a:solidFill>
                <a:latin typeface="Century Gothic" pitchFamily="34" charset="0"/>
                <a:ea typeface="+mj-ea"/>
                <a:cs typeface="+mj-cs"/>
              </a:rPr>
              <a:t>The role of the Unit Trust Manager – Dealing</a:t>
            </a:r>
          </a:p>
        </p:txBody>
      </p:sp>
      <p:sp>
        <p:nvSpPr>
          <p:cNvPr id="32786" name="Rectangle 27"/>
          <p:cNvSpPr>
            <a:spLocks noChangeArrowheads="1"/>
          </p:cNvSpPr>
          <p:nvPr/>
        </p:nvSpPr>
        <p:spPr bwMode="auto">
          <a:xfrm>
            <a:off x="323850" y="981075"/>
            <a:ext cx="7993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a:t>Investors can buy or sell units from the unit trust manager in 3 ways:</a:t>
            </a:r>
          </a:p>
        </p:txBody>
      </p:sp>
      <p:sp>
        <p:nvSpPr>
          <p:cNvPr id="29" name="Rectangle 28"/>
          <p:cNvSpPr/>
          <p:nvPr/>
        </p:nvSpPr>
        <p:spPr>
          <a:xfrm>
            <a:off x="2123728" y="5445224"/>
            <a:ext cx="4608512" cy="646331"/>
          </a:xfrm>
          <a:prstGeom prst="rect">
            <a:avLst/>
          </a:prstGeom>
          <a:noFill/>
        </p:spPr>
        <p:txBody>
          <a:bodyPr>
            <a:spAutoFit/>
          </a:bodyPr>
          <a:lstStyle/>
          <a:p>
            <a:pPr algn="ctr" eaLnBrk="1" hangingPunct="1">
              <a:defRPr/>
            </a:pPr>
            <a:r>
              <a:rPr lang="en-US" sz="3600"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Century Gothic" pitchFamily="34" charset="0"/>
                <a:cs typeface="Arial" charset="0"/>
              </a:rPr>
              <a:t>Unit Trust Manager</a:t>
            </a:r>
          </a:p>
        </p:txBody>
      </p:sp>
      <p:sp>
        <p:nvSpPr>
          <p:cNvPr id="30" name="Rectangle 29"/>
          <p:cNvSpPr/>
          <p:nvPr/>
        </p:nvSpPr>
        <p:spPr>
          <a:xfrm>
            <a:off x="3275856" y="1484784"/>
            <a:ext cx="2132315" cy="646331"/>
          </a:xfrm>
          <a:prstGeom prst="rect">
            <a:avLst/>
          </a:prstGeom>
          <a:noFill/>
        </p:spPr>
        <p:txBody>
          <a:bodyPr wrap="none">
            <a:spAutoFit/>
          </a:bodyPr>
          <a:lstStyle/>
          <a:p>
            <a:pPr algn="ctr" eaLnBrk="1" hangingPunct="1">
              <a:defRPr/>
            </a:pPr>
            <a:r>
              <a:rPr lang="en-US" sz="3600" b="1" dirty="0">
                <a:ln w="19050">
                  <a:solidFill>
                    <a:schemeClr val="tx2">
                      <a:tint val="1000"/>
                    </a:schemeClr>
                  </a:solidFill>
                  <a:prstDash val="solid"/>
                </a:ln>
                <a:solidFill>
                  <a:srgbClr val="10A017"/>
                </a:solidFill>
                <a:effectLst>
                  <a:outerShdw blurRad="50000" dist="50800" dir="7500000" algn="tl">
                    <a:srgbClr val="000000">
                      <a:shade val="5000"/>
                      <a:alpha val="35000"/>
                    </a:srgbClr>
                  </a:outerShdw>
                </a:effectLst>
                <a:latin typeface="Century Gothic" pitchFamily="34" charset="0"/>
                <a:cs typeface="Arial" charset="0"/>
              </a:rPr>
              <a:t>Investors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0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bg/>
                                          </p:spTgt>
                                        </p:tgtEl>
                                        <p:attrNameLst>
                                          <p:attrName>style.visibility</p:attrName>
                                        </p:attrNameLst>
                                      </p:cBhvr>
                                      <p:to>
                                        <p:strVal val="visible"/>
                                      </p:to>
                                    </p:set>
                                    <p:animEffect transition="in" filter="fade">
                                      <p:cBhvr>
                                        <p:cTn id="52" dur="2000"/>
                                        <p:tgtEl>
                                          <p:spTgt spid="20">
                                            <p:bg/>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20"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0825" y="188913"/>
            <a:ext cx="6842125" cy="490537"/>
          </a:xfrm>
          <a:prstGeom prst="rect">
            <a:avLst/>
          </a:prstGeom>
          <a:noFill/>
          <a:ln w="9525">
            <a:noFill/>
            <a:miter lim="800000"/>
            <a:headEnd/>
            <a:tailEnd/>
          </a:ln>
        </p:spPr>
        <p:txBody>
          <a:bodyPr anchor="ctr"/>
          <a:lstStyle/>
          <a:p>
            <a:pPr>
              <a:defRPr/>
            </a:pPr>
            <a:r>
              <a:rPr lang="en-GB" sz="2800" b="1" dirty="0">
                <a:solidFill>
                  <a:srgbClr val="006666"/>
                </a:solidFill>
                <a:latin typeface="Century Gothic" pitchFamily="34" charset="0"/>
                <a:ea typeface="+mj-ea"/>
                <a:cs typeface="+mj-cs"/>
              </a:rPr>
              <a:t>Settlement</a:t>
            </a:r>
          </a:p>
        </p:txBody>
      </p:sp>
      <p:sp>
        <p:nvSpPr>
          <p:cNvPr id="34819" name="Rectangle 7"/>
          <p:cNvSpPr>
            <a:spLocks noChangeArrowheads="1"/>
          </p:cNvSpPr>
          <p:nvPr/>
        </p:nvSpPr>
        <p:spPr bwMode="auto">
          <a:xfrm>
            <a:off x="323850" y="971550"/>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a:t>Settlement currently takes place directly with each fund group. </a:t>
            </a:r>
          </a:p>
        </p:txBody>
      </p:sp>
      <p:sp>
        <p:nvSpPr>
          <p:cNvPr id="9" name="Rectangle 8"/>
          <p:cNvSpPr/>
          <p:nvPr/>
        </p:nvSpPr>
        <p:spPr>
          <a:xfrm>
            <a:off x="395288" y="1700213"/>
            <a:ext cx="3529012" cy="7921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002060"/>
                </a:solidFill>
              </a:rPr>
              <a:t>PURCHASING UNITS</a:t>
            </a:r>
          </a:p>
        </p:txBody>
      </p:sp>
      <p:sp>
        <p:nvSpPr>
          <p:cNvPr id="10" name="Rectangle 9"/>
          <p:cNvSpPr/>
          <p:nvPr/>
        </p:nvSpPr>
        <p:spPr>
          <a:xfrm>
            <a:off x="5148263" y="1700213"/>
            <a:ext cx="3311525" cy="7921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bg1"/>
                </a:solidFill>
              </a:rPr>
              <a:t>SELLING UNITS</a:t>
            </a:r>
          </a:p>
        </p:txBody>
      </p:sp>
      <p:sp>
        <p:nvSpPr>
          <p:cNvPr id="11" name="Rectangle 10"/>
          <p:cNvSpPr/>
          <p:nvPr/>
        </p:nvSpPr>
        <p:spPr>
          <a:xfrm>
            <a:off x="981256" y="2492896"/>
            <a:ext cx="2510624" cy="830997"/>
          </a:xfrm>
          <a:prstGeom prst="rect">
            <a:avLst/>
          </a:prstGeom>
          <a:noFill/>
        </p:spPr>
        <p:txBody>
          <a:bodyPr wrap="none">
            <a:spAutoFit/>
          </a:bodyPr>
          <a:lstStyle/>
          <a:p>
            <a:pPr algn="ctr" eaLnBrk="1" hangingPunct="1">
              <a:defRPr/>
            </a:pPr>
            <a:r>
              <a:rPr lang="en-US" sz="4800" b="1" dirty="0">
                <a:ln w="19050">
                  <a:solidFill>
                    <a:schemeClr val="tx2">
                      <a:tint val="1000"/>
                    </a:schemeClr>
                  </a:solidFill>
                  <a:prstDash val="solid"/>
                </a:ln>
                <a:solidFill>
                  <a:srgbClr val="10A017"/>
                </a:solidFill>
                <a:effectLst>
                  <a:outerShdw blurRad="50000" dist="50800" dir="7500000" algn="tl">
                    <a:srgbClr val="000000">
                      <a:shade val="5000"/>
                      <a:alpha val="35000"/>
                    </a:srgbClr>
                  </a:outerShdw>
                </a:effectLst>
                <a:latin typeface="Century Gothic" pitchFamily="34" charset="0"/>
                <a:cs typeface="Arial" charset="0"/>
              </a:rPr>
              <a:t>Investor</a:t>
            </a:r>
          </a:p>
        </p:txBody>
      </p:sp>
      <p:sp>
        <p:nvSpPr>
          <p:cNvPr id="12" name="Rectangle 11"/>
          <p:cNvSpPr/>
          <p:nvPr/>
        </p:nvSpPr>
        <p:spPr>
          <a:xfrm>
            <a:off x="971550" y="5084763"/>
            <a:ext cx="2520950" cy="431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latin typeface="Century Gothic" pitchFamily="34" charset="0"/>
              </a:rPr>
              <a:t>Unit Trust</a:t>
            </a:r>
          </a:p>
        </p:txBody>
      </p:sp>
      <p:sp>
        <p:nvSpPr>
          <p:cNvPr id="13" name="Up Arrow 12"/>
          <p:cNvSpPr/>
          <p:nvPr/>
        </p:nvSpPr>
        <p:spPr>
          <a:xfrm rot="10800000">
            <a:off x="1908175" y="3284538"/>
            <a:ext cx="503238" cy="1800225"/>
          </a:xfrm>
          <a:prstGeom prst="upArrow">
            <a:avLst/>
          </a:prstGeom>
          <a:solidFill>
            <a:srgbClr val="10A0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TextBox 13"/>
          <p:cNvSpPr txBox="1">
            <a:spLocks noChangeArrowheads="1"/>
          </p:cNvSpPr>
          <p:nvPr/>
        </p:nvSpPr>
        <p:spPr bwMode="auto">
          <a:xfrm>
            <a:off x="1116013" y="3678238"/>
            <a:ext cx="2160587" cy="830262"/>
          </a:xfrm>
          <a:prstGeom prst="rect">
            <a:avLst/>
          </a:prstGeom>
          <a:solidFill>
            <a:srgbClr val="10A01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a:solidFill>
                  <a:schemeClr val="bg1"/>
                </a:solidFill>
              </a:rPr>
              <a:t>Units are purchased</a:t>
            </a:r>
          </a:p>
          <a:p>
            <a:pPr algn="ctr" eaLnBrk="1" hangingPunct="1">
              <a:spcBef>
                <a:spcPct val="0"/>
              </a:spcBef>
              <a:buFontTx/>
              <a:buNone/>
            </a:pPr>
            <a:r>
              <a:rPr lang="en-GB" altLang="en-US" sz="1600">
                <a:solidFill>
                  <a:schemeClr val="bg1"/>
                </a:solidFill>
              </a:rPr>
              <a:t>Funds received for investment</a:t>
            </a:r>
          </a:p>
        </p:txBody>
      </p:sp>
      <p:sp>
        <p:nvSpPr>
          <p:cNvPr id="15" name="Rectangle 14"/>
          <p:cNvSpPr>
            <a:spLocks noChangeArrowheads="1"/>
          </p:cNvSpPr>
          <p:nvPr/>
        </p:nvSpPr>
        <p:spPr bwMode="auto">
          <a:xfrm>
            <a:off x="395288" y="5589588"/>
            <a:ext cx="3600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800"/>
              <a:t>The fund group will </a:t>
            </a:r>
            <a:r>
              <a:rPr lang="en-GB" altLang="en-US" sz="1800" b="1"/>
              <a:t>record ownership</a:t>
            </a:r>
            <a:r>
              <a:rPr lang="en-GB" altLang="en-US" sz="1800"/>
              <a:t> of the relevant number of units in the fund’s share register.</a:t>
            </a:r>
          </a:p>
        </p:txBody>
      </p:sp>
      <p:sp>
        <p:nvSpPr>
          <p:cNvPr id="16" name="Rectangle 15"/>
          <p:cNvSpPr/>
          <p:nvPr/>
        </p:nvSpPr>
        <p:spPr>
          <a:xfrm>
            <a:off x="5517760" y="2492896"/>
            <a:ext cx="2510624" cy="830997"/>
          </a:xfrm>
          <a:prstGeom prst="rect">
            <a:avLst/>
          </a:prstGeom>
          <a:noFill/>
        </p:spPr>
        <p:txBody>
          <a:bodyPr wrap="none">
            <a:spAutoFit/>
          </a:bodyPr>
          <a:lstStyle/>
          <a:p>
            <a:pPr algn="ctr" eaLnBrk="1" hangingPunct="1">
              <a:defRPr/>
            </a:pPr>
            <a:r>
              <a:rPr lang="en-US" sz="4800" b="1" dirty="0">
                <a:ln w="19050">
                  <a:solidFill>
                    <a:schemeClr val="tx2">
                      <a:tint val="1000"/>
                    </a:schemeClr>
                  </a:solidFill>
                  <a:prstDash val="solid"/>
                </a:ln>
                <a:solidFill>
                  <a:srgbClr val="10A017"/>
                </a:solidFill>
                <a:effectLst>
                  <a:outerShdw blurRad="50000" dist="50800" dir="7500000" algn="tl">
                    <a:srgbClr val="000000">
                      <a:shade val="5000"/>
                      <a:alpha val="35000"/>
                    </a:srgbClr>
                  </a:outerShdw>
                </a:effectLst>
                <a:latin typeface="Century Gothic" pitchFamily="34" charset="0"/>
                <a:cs typeface="Arial" charset="0"/>
              </a:rPr>
              <a:t>Investor</a:t>
            </a:r>
          </a:p>
        </p:txBody>
      </p:sp>
      <p:sp>
        <p:nvSpPr>
          <p:cNvPr id="17" name="Up Arrow 16"/>
          <p:cNvSpPr/>
          <p:nvPr/>
        </p:nvSpPr>
        <p:spPr>
          <a:xfrm rot="10800000">
            <a:off x="5508625" y="3284538"/>
            <a:ext cx="503238" cy="2736850"/>
          </a:xfrm>
          <a:prstGeom prst="upArrow">
            <a:avLst/>
          </a:prstGeom>
          <a:solidFill>
            <a:srgbClr val="10A0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Rectangle 17"/>
          <p:cNvSpPr/>
          <p:nvPr/>
        </p:nvSpPr>
        <p:spPr>
          <a:xfrm>
            <a:off x="4608512" y="6023029"/>
            <a:ext cx="4535488" cy="646331"/>
          </a:xfrm>
          <a:prstGeom prst="rect">
            <a:avLst/>
          </a:prstGeom>
          <a:solidFill>
            <a:schemeClr val="bg1"/>
          </a:solidFill>
        </p:spPr>
        <p:txBody>
          <a:bodyPr>
            <a:spAutoFit/>
          </a:bodyPr>
          <a:lstStyle/>
          <a:p>
            <a:pPr algn="ctr" eaLnBrk="1" hangingPunct="1">
              <a:defRPr/>
            </a:pPr>
            <a:r>
              <a:rPr lang="en-US" sz="3600"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Century Gothic" pitchFamily="34" charset="0"/>
                <a:cs typeface="Arial" charset="0"/>
              </a:rPr>
              <a:t>Unit Trust Manager</a:t>
            </a:r>
          </a:p>
        </p:txBody>
      </p:sp>
      <p:sp>
        <p:nvSpPr>
          <p:cNvPr id="19" name="TextBox 18"/>
          <p:cNvSpPr txBox="1">
            <a:spLocks noChangeArrowheads="1"/>
          </p:cNvSpPr>
          <p:nvPr/>
        </p:nvSpPr>
        <p:spPr bwMode="auto">
          <a:xfrm>
            <a:off x="4787900" y="3573463"/>
            <a:ext cx="2087563" cy="1816100"/>
          </a:xfrm>
          <a:prstGeom prst="rect">
            <a:avLst/>
          </a:prstGeom>
          <a:solidFill>
            <a:srgbClr val="10A01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a:solidFill>
                  <a:schemeClr val="bg1"/>
                </a:solidFill>
              </a:rPr>
              <a:t>Instruct the fund manager (or ask his/her adviser or the supermarket to instruct the fund manager)</a:t>
            </a:r>
          </a:p>
          <a:p>
            <a:pPr algn="ctr" eaLnBrk="1" hangingPunct="1">
              <a:spcBef>
                <a:spcPct val="0"/>
              </a:spcBef>
              <a:buFontTx/>
              <a:buNone/>
            </a:pPr>
            <a:endParaRPr lang="en-GB" altLang="en-US" sz="1600">
              <a:solidFill>
                <a:schemeClr val="bg1"/>
              </a:solidFill>
            </a:endParaRPr>
          </a:p>
        </p:txBody>
      </p:sp>
      <p:sp>
        <p:nvSpPr>
          <p:cNvPr id="20" name="Up Arrow 19"/>
          <p:cNvSpPr/>
          <p:nvPr/>
        </p:nvSpPr>
        <p:spPr>
          <a:xfrm>
            <a:off x="7667625" y="3213100"/>
            <a:ext cx="504825" cy="2879725"/>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TextBox 20"/>
          <p:cNvSpPr txBox="1">
            <a:spLocks noChangeArrowheads="1"/>
          </p:cNvSpPr>
          <p:nvPr/>
        </p:nvSpPr>
        <p:spPr bwMode="auto">
          <a:xfrm>
            <a:off x="7019925" y="3573463"/>
            <a:ext cx="2089150" cy="18161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a:solidFill>
                  <a:schemeClr val="bg1"/>
                </a:solidFill>
              </a:rPr>
              <a:t>Has four days from receipt of the instruction in which to settle the sale and remit the proceeds to the investor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p:bldP spid="17"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388" y="188913"/>
            <a:ext cx="6842125" cy="490537"/>
          </a:xfrm>
          <a:prstGeom prst="rect">
            <a:avLst/>
          </a:prstGeom>
          <a:noFill/>
          <a:ln>
            <a:noFill/>
          </a:ln>
          <a:extLst/>
        </p:spPr>
        <p:txBody>
          <a:bodyPr anchor="ctr">
            <a:normAutofit fontScale="67500" lnSpcReduction="20000"/>
          </a:bodyPr>
          <a:lstStyle>
            <a:lvl1pPr algn="l" rtl="0" eaLnBrk="0" fontAlgn="base" hangingPunct="0">
              <a:spcBef>
                <a:spcPct val="0"/>
              </a:spcBef>
              <a:spcAft>
                <a:spcPct val="0"/>
              </a:spcAft>
              <a:defRPr lang="en-GB" sz="2800" b="1" kern="1200" dirty="0">
                <a:solidFill>
                  <a:srgbClr val="006666"/>
                </a:solidFill>
                <a:latin typeface="Century Gothic" pitchFamily="34" charset="0"/>
                <a:ea typeface="+mj-ea"/>
                <a:cs typeface="+mj-cs"/>
              </a:defRPr>
            </a:lvl1pPr>
            <a:lvl2pPr algn="l" rtl="0" eaLnBrk="0" fontAlgn="base" hangingPunct="0">
              <a:spcBef>
                <a:spcPct val="0"/>
              </a:spcBef>
              <a:spcAft>
                <a:spcPct val="0"/>
              </a:spcAft>
              <a:defRPr sz="2800" b="1">
                <a:solidFill>
                  <a:srgbClr val="006666"/>
                </a:solidFill>
                <a:latin typeface="Century Gothic" pitchFamily="34" charset="0"/>
              </a:defRPr>
            </a:lvl2pPr>
            <a:lvl3pPr algn="l" rtl="0" eaLnBrk="0" fontAlgn="base" hangingPunct="0">
              <a:spcBef>
                <a:spcPct val="0"/>
              </a:spcBef>
              <a:spcAft>
                <a:spcPct val="0"/>
              </a:spcAft>
              <a:defRPr sz="2800" b="1">
                <a:solidFill>
                  <a:srgbClr val="006666"/>
                </a:solidFill>
                <a:latin typeface="Century Gothic" pitchFamily="34" charset="0"/>
              </a:defRPr>
            </a:lvl3pPr>
            <a:lvl4pPr algn="l" rtl="0" eaLnBrk="0" fontAlgn="base" hangingPunct="0">
              <a:spcBef>
                <a:spcPct val="0"/>
              </a:spcBef>
              <a:spcAft>
                <a:spcPct val="0"/>
              </a:spcAft>
              <a:defRPr sz="2800" b="1">
                <a:solidFill>
                  <a:srgbClr val="006666"/>
                </a:solidFill>
                <a:latin typeface="Century Gothic" pitchFamily="34" charset="0"/>
              </a:defRPr>
            </a:lvl4pPr>
            <a:lvl5pPr algn="l" rtl="0" eaLnBrk="0" fontAlgn="base" hangingPunct="0">
              <a:spcBef>
                <a:spcPct val="0"/>
              </a:spcBef>
              <a:spcAft>
                <a:spcPct val="0"/>
              </a:spcAft>
              <a:defRPr sz="2800" b="1">
                <a:solidFill>
                  <a:srgbClr val="006666"/>
                </a:solidFill>
                <a:latin typeface="Century Gothic" pitchFamily="34" charset="0"/>
              </a:defRPr>
            </a:lvl5pPr>
            <a:lvl6pPr marL="457200" algn="l" rtl="0" fontAlgn="base">
              <a:spcBef>
                <a:spcPct val="0"/>
              </a:spcBef>
              <a:spcAft>
                <a:spcPct val="0"/>
              </a:spcAft>
              <a:defRPr sz="2800" b="1">
                <a:solidFill>
                  <a:srgbClr val="006666"/>
                </a:solidFill>
                <a:latin typeface="Century Gothic" pitchFamily="34" charset="0"/>
              </a:defRPr>
            </a:lvl6pPr>
            <a:lvl7pPr marL="914400" algn="l" rtl="0" fontAlgn="base">
              <a:spcBef>
                <a:spcPct val="0"/>
              </a:spcBef>
              <a:spcAft>
                <a:spcPct val="0"/>
              </a:spcAft>
              <a:defRPr sz="2800" b="1">
                <a:solidFill>
                  <a:srgbClr val="006666"/>
                </a:solidFill>
                <a:latin typeface="Century Gothic" pitchFamily="34" charset="0"/>
              </a:defRPr>
            </a:lvl7pPr>
            <a:lvl8pPr marL="1371600" algn="l" rtl="0" fontAlgn="base">
              <a:spcBef>
                <a:spcPct val="0"/>
              </a:spcBef>
              <a:spcAft>
                <a:spcPct val="0"/>
              </a:spcAft>
              <a:defRPr sz="2800" b="1">
                <a:solidFill>
                  <a:srgbClr val="006666"/>
                </a:solidFill>
                <a:latin typeface="Century Gothic" pitchFamily="34" charset="0"/>
              </a:defRPr>
            </a:lvl8pPr>
            <a:lvl9pPr marL="1828800" algn="l" rtl="0" fontAlgn="base">
              <a:spcBef>
                <a:spcPct val="0"/>
              </a:spcBef>
              <a:spcAft>
                <a:spcPct val="0"/>
              </a:spcAft>
              <a:defRPr sz="2800" b="1">
                <a:solidFill>
                  <a:srgbClr val="006666"/>
                </a:solidFill>
                <a:latin typeface="Century Gothic" pitchFamily="34" charset="0"/>
              </a:defRPr>
            </a:lvl9pPr>
          </a:lstStyle>
          <a:p>
            <a:pPr eaLnBrk="1" fontAlgn="auto" hangingPunct="1">
              <a:spcAft>
                <a:spcPts val="0"/>
              </a:spcAft>
              <a:defRPr/>
            </a:pPr>
            <a:r>
              <a:rPr smtClean="0"/>
              <a:t>What are Open-ended Investment Companies (OEICs)?</a:t>
            </a:r>
            <a:endParaRPr/>
          </a:p>
        </p:txBody>
      </p:sp>
      <p:sp>
        <p:nvSpPr>
          <p:cNvPr id="5" name="TextBox 4"/>
          <p:cNvSpPr txBox="1"/>
          <p:nvPr/>
        </p:nvSpPr>
        <p:spPr>
          <a:xfrm>
            <a:off x="107950" y="1196975"/>
            <a:ext cx="8891588" cy="584200"/>
          </a:xfrm>
          <a:prstGeom prst="rect">
            <a:avLst/>
          </a:prstGeom>
          <a:solidFill>
            <a:schemeClr val="bg1"/>
          </a:solidFill>
        </p:spPr>
        <p:txBody>
          <a:bodyPr>
            <a:spAutoFit/>
          </a:bodyPr>
          <a:lstStyle/>
          <a:p>
            <a:pPr eaLnBrk="1" hangingPunct="1">
              <a:defRPr/>
            </a:pPr>
            <a:r>
              <a:rPr lang="en-GB" sz="1600" dirty="0">
                <a:latin typeface="Century Gothic" pitchFamily="34" charset="0"/>
                <a:cs typeface="Arial" charset="0"/>
              </a:rPr>
              <a:t>Unit trusts are gradually being replaced by their modern equivalent, the </a:t>
            </a:r>
            <a:r>
              <a:rPr lang="en-GB" sz="1600" b="1" dirty="0">
                <a:latin typeface="Century Gothic" pitchFamily="34" charset="0"/>
                <a:cs typeface="Arial" charset="0"/>
              </a:rPr>
              <a:t>Open-Ended Investment Company</a:t>
            </a:r>
            <a:r>
              <a:rPr lang="en-GB" sz="1600" dirty="0">
                <a:latin typeface="Century Gothic" pitchFamily="34" charset="0"/>
                <a:cs typeface="Arial" charset="0"/>
              </a:rPr>
              <a:t>, or </a:t>
            </a:r>
            <a:r>
              <a:rPr lang="en-GB" sz="1600" b="1" dirty="0">
                <a:latin typeface="Century Gothic" pitchFamily="34" charset="0"/>
                <a:cs typeface="Arial" charset="0"/>
              </a:rPr>
              <a:t>OEIC</a:t>
            </a:r>
            <a:r>
              <a:rPr lang="en-GB" sz="1600" dirty="0">
                <a:latin typeface="Century Gothic" pitchFamily="34" charset="0"/>
                <a:cs typeface="Arial" charset="0"/>
              </a:rPr>
              <a:t>.</a:t>
            </a:r>
            <a:endParaRPr lang="en-GB" sz="1600" dirty="0">
              <a:latin typeface="Century Gothic" pitchFamily="34" charset="0"/>
              <a:cs typeface="+mn-cs"/>
            </a:endParaRPr>
          </a:p>
        </p:txBody>
      </p:sp>
      <p:sp>
        <p:nvSpPr>
          <p:cNvPr id="9" name="TextBox 8"/>
          <p:cNvSpPr txBox="1"/>
          <p:nvPr/>
        </p:nvSpPr>
        <p:spPr>
          <a:xfrm>
            <a:off x="144463" y="1989138"/>
            <a:ext cx="8891587" cy="1322387"/>
          </a:xfrm>
          <a:prstGeom prst="rect">
            <a:avLst/>
          </a:prstGeom>
          <a:solidFill>
            <a:schemeClr val="bg1"/>
          </a:solidFill>
        </p:spPr>
        <p:txBody>
          <a:bodyPr>
            <a:spAutoFit/>
          </a:bodyPr>
          <a:lstStyle/>
          <a:p>
            <a:pPr eaLnBrk="1" hangingPunct="1">
              <a:defRPr/>
            </a:pPr>
            <a:r>
              <a:rPr lang="en-GB" sz="1600" dirty="0">
                <a:latin typeface="Century Gothic" pitchFamily="34" charset="0"/>
                <a:cs typeface="+mn-cs"/>
              </a:rPr>
              <a:t>They are also known as:</a:t>
            </a:r>
          </a:p>
          <a:p>
            <a:pPr eaLnBrk="1" hangingPunct="1">
              <a:defRPr/>
            </a:pPr>
            <a:endParaRPr lang="en-GB" sz="1600" dirty="0">
              <a:latin typeface="Century Gothic" pitchFamily="34" charset="0"/>
              <a:cs typeface="+mn-cs"/>
            </a:endParaRPr>
          </a:p>
          <a:p>
            <a:pPr eaLnBrk="1" hangingPunct="1">
              <a:buFont typeface="Wingdings" pitchFamily="2" charset="2"/>
              <a:buChar char="§"/>
              <a:defRPr/>
            </a:pPr>
            <a:r>
              <a:rPr lang="en-GB" sz="1600" dirty="0">
                <a:latin typeface="Century Gothic" pitchFamily="34" charset="0"/>
                <a:cs typeface="+mn-cs"/>
              </a:rPr>
              <a:t> </a:t>
            </a:r>
            <a:r>
              <a:rPr lang="en-GB" sz="1600" b="1" dirty="0">
                <a:solidFill>
                  <a:srgbClr val="009999"/>
                </a:solidFill>
                <a:latin typeface="Century Gothic" pitchFamily="34" charset="0"/>
                <a:cs typeface="+mn-cs"/>
              </a:rPr>
              <a:t>Investment Companies with Variable Capital (ICVCs)</a:t>
            </a:r>
            <a:r>
              <a:rPr lang="en-GB" sz="1600" dirty="0">
                <a:latin typeface="Century Gothic" pitchFamily="34" charset="0"/>
                <a:cs typeface="+mn-cs"/>
              </a:rPr>
              <a:t> by the </a:t>
            </a:r>
            <a:r>
              <a:rPr lang="en-GB" sz="1600" b="1" dirty="0">
                <a:latin typeface="Century Gothic" pitchFamily="34" charset="0"/>
                <a:cs typeface="+mn-cs"/>
              </a:rPr>
              <a:t>FCA</a:t>
            </a:r>
          </a:p>
          <a:p>
            <a:pPr eaLnBrk="1" hangingPunct="1">
              <a:defRPr/>
            </a:pPr>
            <a:endParaRPr lang="en-GB" sz="1600" dirty="0">
              <a:latin typeface="Century Gothic" pitchFamily="34" charset="0"/>
              <a:cs typeface="+mn-cs"/>
            </a:endParaRPr>
          </a:p>
          <a:p>
            <a:pPr eaLnBrk="1" hangingPunct="1">
              <a:buFont typeface="Wingdings" pitchFamily="2" charset="2"/>
              <a:buChar char="§"/>
              <a:defRPr/>
            </a:pPr>
            <a:r>
              <a:rPr lang="en-GB" sz="1600" dirty="0">
                <a:latin typeface="Century Gothic" pitchFamily="34" charset="0"/>
                <a:cs typeface="+mn-cs"/>
              </a:rPr>
              <a:t> </a:t>
            </a:r>
            <a:r>
              <a:rPr lang="fr-FR" sz="1600" b="1" dirty="0">
                <a:solidFill>
                  <a:srgbClr val="009999"/>
                </a:solidFill>
                <a:latin typeface="Century Gothic" pitchFamily="34" charset="0"/>
                <a:cs typeface="+mn-cs"/>
              </a:rPr>
              <a:t>Société d'investissement à capital variable (</a:t>
            </a:r>
            <a:r>
              <a:rPr lang="fr-FR" sz="1600" b="1" dirty="0" err="1">
                <a:solidFill>
                  <a:srgbClr val="009999"/>
                </a:solidFill>
                <a:latin typeface="Century Gothic" pitchFamily="34" charset="0"/>
                <a:cs typeface="+mn-cs"/>
              </a:rPr>
              <a:t>SICAVs</a:t>
            </a:r>
            <a:r>
              <a:rPr lang="fr-FR" sz="1600" b="1" dirty="0">
                <a:solidFill>
                  <a:srgbClr val="009999"/>
                </a:solidFill>
                <a:latin typeface="Century Gothic" pitchFamily="34" charset="0"/>
                <a:cs typeface="+mn-cs"/>
              </a:rPr>
              <a:t>) </a:t>
            </a:r>
            <a:r>
              <a:rPr lang="fr-FR" sz="1600" dirty="0">
                <a:latin typeface="Century Gothic" pitchFamily="34" charset="0"/>
                <a:cs typeface="+mn-cs"/>
              </a:rPr>
              <a:t>in continental </a:t>
            </a:r>
            <a:r>
              <a:rPr lang="fr-FR" sz="1600" b="1" dirty="0">
                <a:latin typeface="Century Gothic" pitchFamily="34" charset="0"/>
                <a:cs typeface="+mn-cs"/>
              </a:rPr>
              <a:t>Europe</a:t>
            </a:r>
            <a:endParaRPr lang="en-GB" sz="1600" b="1" dirty="0">
              <a:latin typeface="Century Gothic" pitchFamily="34" charset="0"/>
              <a:cs typeface="+mn-cs"/>
            </a:endParaRPr>
          </a:p>
        </p:txBody>
      </p:sp>
      <p:pic>
        <p:nvPicPr>
          <p:cNvPr id="15366" name="Picture 2" descr="http://sd.keepcalm-o-matic.co.uk/i/keep-calm-it-s-activity-ti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4076700"/>
            <a:ext cx="13684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2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50825" y="44450"/>
            <a:ext cx="6842125" cy="490538"/>
          </a:xfrm>
        </p:spPr>
        <p:txBody>
          <a:bodyPr/>
          <a:lstStyle/>
          <a:p>
            <a:r>
              <a:rPr altLang="en-US" smtClean="0"/>
              <a:t>Comparing OEICs and Unit Trusts</a:t>
            </a:r>
          </a:p>
        </p:txBody>
      </p:sp>
      <p:graphicFrame>
        <p:nvGraphicFramePr>
          <p:cNvPr id="4" name="Table 3"/>
          <p:cNvGraphicFramePr>
            <a:graphicFrameLocks noGrp="1"/>
          </p:cNvGraphicFramePr>
          <p:nvPr/>
        </p:nvGraphicFramePr>
        <p:xfrm>
          <a:off x="179388" y="620713"/>
          <a:ext cx="8785225" cy="6273800"/>
        </p:xfrm>
        <a:graphic>
          <a:graphicData uri="http://schemas.openxmlformats.org/drawingml/2006/table">
            <a:tbl>
              <a:tblPr firstRow="1" bandRow="1">
                <a:tableStyleId>{5C22544A-7EE6-4342-B048-85BDC9FD1C3A}</a:tableStyleId>
              </a:tblPr>
              <a:tblGrid>
                <a:gridCol w="1440201"/>
                <a:gridCol w="3324666"/>
                <a:gridCol w="4020358"/>
              </a:tblGrid>
              <a:tr h="370851">
                <a:tc>
                  <a:txBody>
                    <a:bodyPr/>
                    <a:lstStyle/>
                    <a:p>
                      <a:endParaRPr lang="en-GB" sz="1800" dirty="0"/>
                    </a:p>
                  </a:txBody>
                  <a:tcPr marL="91443" marR="91443" marT="45721" marB="45721"/>
                </a:tc>
                <a:tc>
                  <a:txBody>
                    <a:bodyPr/>
                    <a:lstStyle/>
                    <a:p>
                      <a:r>
                        <a:rPr lang="en-GB" sz="1800" b="1" kern="1200" dirty="0" smtClean="0">
                          <a:solidFill>
                            <a:schemeClr val="lt1"/>
                          </a:solidFill>
                          <a:latin typeface="+mn-lt"/>
                          <a:ea typeface="+mn-ea"/>
                          <a:cs typeface="+mn-cs"/>
                        </a:rPr>
                        <a:t>Similarities</a:t>
                      </a:r>
                      <a:endParaRPr lang="en-GB" sz="1800" dirty="0"/>
                    </a:p>
                  </a:txBody>
                  <a:tcPr marL="91443" marR="91443" marT="45721" marB="45721"/>
                </a:tc>
                <a:tc>
                  <a:txBody>
                    <a:bodyPr/>
                    <a:lstStyle/>
                    <a:p>
                      <a:r>
                        <a:rPr lang="en-GB" sz="1800" dirty="0" smtClean="0"/>
                        <a:t>Differences</a:t>
                      </a:r>
                      <a:endParaRPr lang="en-GB" sz="1800" dirty="0"/>
                    </a:p>
                  </a:txBody>
                  <a:tcPr marL="91443" marR="91443" marT="45721" marB="45721"/>
                </a:tc>
              </a:tr>
              <a:tr h="1310678">
                <a:tc>
                  <a:txBody>
                    <a:bodyPr/>
                    <a:lstStyle/>
                    <a:p>
                      <a:r>
                        <a:rPr lang="en-GB" sz="1600" b="1" dirty="0" smtClean="0"/>
                        <a:t>Structure</a:t>
                      </a:r>
                    </a:p>
                    <a:p>
                      <a:endParaRPr lang="en-GB" sz="1600" b="1" dirty="0" smtClean="0"/>
                    </a:p>
                    <a:p>
                      <a:endParaRPr lang="en-GB" sz="1600" b="1" dirty="0" smtClean="0"/>
                    </a:p>
                    <a:p>
                      <a:endParaRPr lang="en-GB" sz="1600" b="1" dirty="0" smtClean="0"/>
                    </a:p>
                    <a:p>
                      <a:endParaRPr lang="en-GB" sz="1600" b="1" dirty="0" smtClean="0"/>
                    </a:p>
                  </a:txBody>
                  <a:tcPr marL="91443" marR="91443" marT="45721" marB="45721"/>
                </a:tc>
                <a:tc>
                  <a:txBody>
                    <a:bodyPr/>
                    <a:lstStyle/>
                    <a:p>
                      <a:endParaRPr lang="en-GB" sz="1800" dirty="0" smtClean="0"/>
                    </a:p>
                    <a:p>
                      <a:endParaRPr lang="en-GB" sz="1800" dirty="0" smtClean="0"/>
                    </a:p>
                    <a:p>
                      <a:endParaRPr lang="en-GB" sz="1800" dirty="0"/>
                    </a:p>
                  </a:txBody>
                  <a:tcPr marL="91443" marR="91443" marT="45721" marB="45721"/>
                </a:tc>
                <a:tc>
                  <a:txBody>
                    <a:bodyPr/>
                    <a:lstStyle/>
                    <a:p>
                      <a:endParaRPr lang="en-GB" sz="1800" dirty="0"/>
                    </a:p>
                  </a:txBody>
                  <a:tcPr marL="91443" marR="91443" marT="45721" marB="45721"/>
                </a:tc>
              </a:tr>
              <a:tr h="1310678">
                <a:tc>
                  <a:txBody>
                    <a:bodyPr/>
                    <a:lstStyle/>
                    <a:p>
                      <a:r>
                        <a:rPr lang="en-GB" sz="1600" b="1" dirty="0" smtClean="0"/>
                        <a:t>Management</a:t>
                      </a:r>
                    </a:p>
                    <a:p>
                      <a:endParaRPr lang="en-GB" sz="1600" b="1" dirty="0" smtClean="0"/>
                    </a:p>
                    <a:p>
                      <a:endParaRPr lang="en-GB" sz="1600" b="1" dirty="0" smtClean="0"/>
                    </a:p>
                    <a:p>
                      <a:endParaRPr lang="en-GB" sz="1600" b="1" dirty="0" smtClean="0"/>
                    </a:p>
                    <a:p>
                      <a:endParaRPr lang="en-GB" sz="1600" b="1" dirty="0" smtClean="0"/>
                    </a:p>
                  </a:txBody>
                  <a:tcPr marL="91443" marR="91443" marT="45721" marB="45721"/>
                </a:tc>
                <a:tc>
                  <a:txBody>
                    <a:bodyPr/>
                    <a:lstStyle/>
                    <a:p>
                      <a:endParaRPr lang="en-GB" sz="1800" dirty="0"/>
                    </a:p>
                  </a:txBody>
                  <a:tcPr marL="91443" marR="91443" marT="45721" marB="45721"/>
                </a:tc>
                <a:tc>
                  <a:txBody>
                    <a:bodyPr/>
                    <a:lstStyle/>
                    <a:p>
                      <a:endParaRPr lang="en-GB" sz="1800" dirty="0" smtClean="0"/>
                    </a:p>
                    <a:p>
                      <a:endParaRPr lang="en-GB" sz="1800" dirty="0" smtClean="0"/>
                    </a:p>
                    <a:p>
                      <a:endParaRPr lang="en-GB" sz="1800" dirty="0"/>
                    </a:p>
                  </a:txBody>
                  <a:tcPr marL="91443" marR="91443" marT="45721" marB="45721"/>
                </a:tc>
              </a:tr>
              <a:tr h="1112369">
                <a:tc>
                  <a:txBody>
                    <a:bodyPr/>
                    <a:lstStyle/>
                    <a:p>
                      <a:r>
                        <a:rPr lang="en-GB" sz="1600" b="1" dirty="0" smtClean="0"/>
                        <a:t>Supervision</a:t>
                      </a:r>
                    </a:p>
                    <a:p>
                      <a:endParaRPr lang="en-GB" sz="1600" b="1" dirty="0" smtClean="0"/>
                    </a:p>
                    <a:p>
                      <a:endParaRPr lang="en-GB" sz="1600" b="1" dirty="0" smtClean="0"/>
                    </a:p>
                    <a:p>
                      <a:endParaRPr lang="en-GB" sz="1600" b="1" dirty="0" smtClean="0"/>
                    </a:p>
                  </a:txBody>
                  <a:tcPr marL="91443" marR="91443" marT="45721" marB="45721"/>
                </a:tc>
                <a:tc>
                  <a:txBody>
                    <a:bodyPr/>
                    <a:lstStyle/>
                    <a:p>
                      <a:endParaRPr lang="en-GB" sz="1800" dirty="0"/>
                    </a:p>
                  </a:txBody>
                  <a:tcPr marL="91443" marR="91443" marT="45721" marB="45721"/>
                </a:tc>
                <a:tc>
                  <a:txBody>
                    <a:bodyPr/>
                    <a:lstStyle/>
                    <a:p>
                      <a:endParaRPr lang="en-GB" sz="1800" dirty="0"/>
                    </a:p>
                  </a:txBody>
                  <a:tcPr marL="91443" marR="91443" marT="45721" marB="45721"/>
                </a:tc>
              </a:tr>
              <a:tr h="370851">
                <a:tc>
                  <a:txBody>
                    <a:bodyPr/>
                    <a:lstStyle/>
                    <a:p>
                      <a:r>
                        <a:rPr lang="en-GB" sz="1600" b="1" dirty="0" smtClean="0"/>
                        <a:t>Regulation</a:t>
                      </a:r>
                    </a:p>
                  </a:txBody>
                  <a:tcPr marL="91443" marR="91443" marT="45721" marB="45721"/>
                </a:tc>
                <a:tc>
                  <a:txBody>
                    <a:bodyPr/>
                    <a:lstStyle/>
                    <a:p>
                      <a:endParaRPr lang="en-GB" sz="1800" dirty="0"/>
                    </a:p>
                  </a:txBody>
                  <a:tcPr marL="91443" marR="91443" marT="45721" marB="45721"/>
                </a:tc>
                <a:tc>
                  <a:txBody>
                    <a:bodyPr/>
                    <a:lstStyle/>
                    <a:p>
                      <a:endParaRPr lang="en-GB" sz="1800" dirty="0"/>
                    </a:p>
                  </a:txBody>
                  <a:tcPr marL="91443" marR="91443" marT="45721" marB="45721"/>
                </a:tc>
              </a:tr>
              <a:tr h="1798373">
                <a:tc>
                  <a:txBody>
                    <a:bodyPr/>
                    <a:lstStyle/>
                    <a:p>
                      <a:r>
                        <a:rPr lang="en-GB" sz="1600" b="1" dirty="0" smtClean="0"/>
                        <a:t>Pricing</a:t>
                      </a:r>
                    </a:p>
                    <a:p>
                      <a:endParaRPr lang="en-GB" sz="1600" b="1" dirty="0" smtClean="0"/>
                    </a:p>
                    <a:p>
                      <a:endParaRPr lang="en-GB" sz="1600" b="1" dirty="0" smtClean="0"/>
                    </a:p>
                    <a:p>
                      <a:endParaRPr lang="en-GB" sz="1600" b="1" dirty="0" smtClean="0"/>
                    </a:p>
                    <a:p>
                      <a:endParaRPr lang="en-GB" sz="1600" b="1" dirty="0" smtClean="0"/>
                    </a:p>
                    <a:p>
                      <a:endParaRPr lang="en-GB" sz="1600" b="1" dirty="0" smtClean="0"/>
                    </a:p>
                    <a:p>
                      <a:endParaRPr lang="en-GB" sz="1600" b="1" dirty="0" smtClean="0"/>
                    </a:p>
                  </a:txBody>
                  <a:tcPr marL="91443" marR="91443" marT="45721" marB="45721"/>
                </a:tc>
                <a:tc>
                  <a:txBody>
                    <a:bodyPr/>
                    <a:lstStyle/>
                    <a:p>
                      <a:endParaRPr lang="en-GB" sz="1800" dirty="0"/>
                    </a:p>
                  </a:txBody>
                  <a:tcPr marL="91443" marR="91443" marT="45721" marB="45721"/>
                </a:tc>
                <a:tc>
                  <a:txBody>
                    <a:bodyPr/>
                    <a:lstStyle/>
                    <a:p>
                      <a:endParaRPr lang="en-GB" sz="1800" dirty="0"/>
                    </a:p>
                  </a:txBody>
                  <a:tcPr marL="91443" marR="91443" marT="45721" marB="45721"/>
                </a:tc>
              </a:tr>
            </a:tbl>
          </a:graphicData>
        </a:graphic>
      </p:graphicFrame>
      <p:sp>
        <p:nvSpPr>
          <p:cNvPr id="26657" name="TextBox 4"/>
          <p:cNvSpPr txBox="1">
            <a:spLocks noChangeArrowheads="1"/>
          </p:cNvSpPr>
          <p:nvPr/>
        </p:nvSpPr>
        <p:spPr bwMode="auto">
          <a:xfrm>
            <a:off x="1619250" y="981075"/>
            <a:ext cx="33131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b="1">
                <a:latin typeface="Calibri" panose="020F0502020204030204" pitchFamily="34" charset="0"/>
              </a:rPr>
              <a:t>Both are Open-ended Collective Investments </a:t>
            </a:r>
            <a:r>
              <a:rPr lang="en-GB" altLang="en-US" sz="1400">
                <a:latin typeface="Calibri" panose="020F0502020204030204" pitchFamily="34" charset="0"/>
              </a:rPr>
              <a:t>– the fund can both grow and shrink in size as investors buy-in and leave the fund</a:t>
            </a:r>
          </a:p>
        </p:txBody>
      </p:sp>
      <p:sp>
        <p:nvSpPr>
          <p:cNvPr id="26658" name="TextBox 5"/>
          <p:cNvSpPr txBox="1">
            <a:spLocks noChangeArrowheads="1"/>
          </p:cNvSpPr>
          <p:nvPr/>
        </p:nvSpPr>
        <p:spPr bwMode="auto">
          <a:xfrm>
            <a:off x="4932363" y="981075"/>
            <a:ext cx="40322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latin typeface="Calibri" panose="020F0502020204030204" pitchFamily="34" charset="0"/>
              </a:rPr>
              <a:t>OEICs are structured as </a:t>
            </a:r>
            <a:r>
              <a:rPr lang="en-GB" altLang="en-US" sz="1400" b="1">
                <a:solidFill>
                  <a:srgbClr val="002060"/>
                </a:solidFill>
                <a:latin typeface="Calibri" panose="020F0502020204030204" pitchFamily="34" charset="0"/>
              </a:rPr>
              <a:t>companies</a:t>
            </a:r>
            <a:r>
              <a:rPr lang="en-GB" altLang="en-US" sz="1400">
                <a:latin typeface="Calibri" panose="020F0502020204030204" pitchFamily="34" charset="0"/>
              </a:rPr>
              <a:t> – </a:t>
            </a:r>
            <a:r>
              <a:rPr lang="en-GB" altLang="en-US" sz="1400" b="1">
                <a:solidFill>
                  <a:srgbClr val="002060"/>
                </a:solidFill>
                <a:latin typeface="Calibri" panose="020F0502020204030204" pitchFamily="34" charset="0"/>
              </a:rPr>
              <a:t>investors buy shares.  They have a more simple legal structure</a:t>
            </a:r>
          </a:p>
          <a:p>
            <a:pPr eaLnBrk="1" hangingPunct="1">
              <a:spcBef>
                <a:spcPct val="0"/>
              </a:spcBef>
              <a:buFontTx/>
              <a:buNone/>
            </a:pPr>
            <a:endParaRPr lang="en-GB" altLang="en-US" sz="1400">
              <a:latin typeface="Calibri" panose="020F0502020204030204" pitchFamily="34" charset="0"/>
            </a:endParaRPr>
          </a:p>
          <a:p>
            <a:pPr eaLnBrk="1" hangingPunct="1">
              <a:spcBef>
                <a:spcPct val="0"/>
              </a:spcBef>
              <a:buFontTx/>
              <a:buNone/>
            </a:pPr>
            <a:r>
              <a:rPr lang="en-GB" altLang="en-US" sz="1400">
                <a:latin typeface="Calibri" panose="020F0502020204030204" pitchFamily="34" charset="0"/>
              </a:rPr>
              <a:t>Unit Trusts are structured as </a:t>
            </a:r>
            <a:r>
              <a:rPr lang="en-GB" altLang="en-US" sz="1400" b="1">
                <a:solidFill>
                  <a:srgbClr val="10A017"/>
                </a:solidFill>
                <a:latin typeface="Calibri" panose="020F0502020204030204" pitchFamily="34" charset="0"/>
              </a:rPr>
              <a:t>trusts</a:t>
            </a:r>
            <a:r>
              <a:rPr lang="en-GB" altLang="en-US" sz="1400">
                <a:latin typeface="Calibri" panose="020F0502020204030204" pitchFamily="34" charset="0"/>
              </a:rPr>
              <a:t> – </a:t>
            </a:r>
            <a:r>
              <a:rPr lang="en-GB" altLang="en-US" sz="1400" b="1">
                <a:solidFill>
                  <a:srgbClr val="10A017"/>
                </a:solidFill>
                <a:latin typeface="Calibri" panose="020F0502020204030204" pitchFamily="34" charset="0"/>
              </a:rPr>
              <a:t>investors buy units in the trust.  They have a more complex legal structure</a:t>
            </a:r>
          </a:p>
        </p:txBody>
      </p:sp>
      <p:sp>
        <p:nvSpPr>
          <p:cNvPr id="26659" name="TextBox 6"/>
          <p:cNvSpPr txBox="1">
            <a:spLocks noChangeArrowheads="1"/>
          </p:cNvSpPr>
          <p:nvPr/>
        </p:nvSpPr>
        <p:spPr bwMode="auto">
          <a:xfrm>
            <a:off x="1619250" y="2330450"/>
            <a:ext cx="33131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b="1">
                <a:latin typeface="Calibri" panose="020F0502020204030204" pitchFamily="34" charset="0"/>
              </a:rPr>
              <a:t>Both have a fund manager</a:t>
            </a:r>
            <a:r>
              <a:rPr lang="en-GB" altLang="en-US" sz="1400">
                <a:latin typeface="Calibri" panose="020F0502020204030204" pitchFamily="34" charset="0"/>
              </a:rPr>
              <a:t> responsible for pricing, buying and selling units or shares.</a:t>
            </a:r>
          </a:p>
        </p:txBody>
      </p:sp>
      <p:sp>
        <p:nvSpPr>
          <p:cNvPr id="26660" name="TextBox 7"/>
          <p:cNvSpPr txBox="1">
            <a:spLocks noChangeArrowheads="1"/>
          </p:cNvSpPr>
          <p:nvPr/>
        </p:nvSpPr>
        <p:spPr bwMode="auto">
          <a:xfrm>
            <a:off x="4932363" y="2332038"/>
            <a:ext cx="40322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latin typeface="Calibri" panose="020F0502020204030204" pitchFamily="34" charset="0"/>
              </a:rPr>
              <a:t>The fund manager in OEICs are known as:</a:t>
            </a:r>
          </a:p>
          <a:p>
            <a:pPr eaLnBrk="1" hangingPunct="1">
              <a:spcBef>
                <a:spcPct val="0"/>
              </a:spcBef>
              <a:buFontTx/>
              <a:buNone/>
            </a:pPr>
            <a:r>
              <a:rPr lang="en-GB" altLang="en-US" sz="1400" b="1">
                <a:solidFill>
                  <a:srgbClr val="002060"/>
                </a:solidFill>
                <a:latin typeface="Calibri" panose="020F0502020204030204" pitchFamily="34" charset="0"/>
              </a:rPr>
              <a:t>Authorised Corporate Director </a:t>
            </a:r>
          </a:p>
          <a:p>
            <a:pPr eaLnBrk="1" hangingPunct="1">
              <a:spcBef>
                <a:spcPct val="0"/>
              </a:spcBef>
              <a:buFontTx/>
              <a:buNone/>
            </a:pPr>
            <a:endParaRPr lang="en-GB" altLang="en-US" sz="1400">
              <a:latin typeface="Calibri" panose="020F0502020204030204" pitchFamily="34" charset="0"/>
            </a:endParaRPr>
          </a:p>
          <a:p>
            <a:pPr eaLnBrk="1" hangingPunct="1">
              <a:spcBef>
                <a:spcPct val="0"/>
              </a:spcBef>
              <a:buFontTx/>
              <a:buNone/>
            </a:pPr>
            <a:r>
              <a:rPr lang="en-GB" altLang="en-US" sz="1400">
                <a:latin typeface="Calibri" panose="020F0502020204030204" pitchFamily="34" charset="0"/>
              </a:rPr>
              <a:t>The fund manager in a Unit Trust is known as:</a:t>
            </a:r>
            <a:endParaRPr lang="en-GB" altLang="en-US" sz="1400" b="1">
              <a:solidFill>
                <a:srgbClr val="10A017"/>
              </a:solidFill>
              <a:latin typeface="Calibri" panose="020F0502020204030204" pitchFamily="34" charset="0"/>
            </a:endParaRPr>
          </a:p>
          <a:p>
            <a:pPr eaLnBrk="1" hangingPunct="1">
              <a:spcBef>
                <a:spcPct val="0"/>
              </a:spcBef>
              <a:buFontTx/>
              <a:buNone/>
            </a:pPr>
            <a:r>
              <a:rPr lang="en-GB" altLang="en-US" sz="1400" b="1">
                <a:solidFill>
                  <a:srgbClr val="10A017"/>
                </a:solidFill>
                <a:latin typeface="Calibri" panose="020F0502020204030204" pitchFamily="34" charset="0"/>
              </a:rPr>
              <a:t>Authorised Unit Trust Manager</a:t>
            </a:r>
          </a:p>
        </p:txBody>
      </p:sp>
      <p:sp>
        <p:nvSpPr>
          <p:cNvPr id="26661" name="Rectangle 8"/>
          <p:cNvSpPr>
            <a:spLocks noChangeArrowheads="1"/>
          </p:cNvSpPr>
          <p:nvPr/>
        </p:nvSpPr>
        <p:spPr bwMode="auto">
          <a:xfrm>
            <a:off x="1619250" y="2852738"/>
            <a:ext cx="33131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latin typeface="Calibri" panose="020F0502020204030204" pitchFamily="34" charset="0"/>
              </a:rPr>
              <a:t>In both cases, the fund manager can </a:t>
            </a:r>
            <a:r>
              <a:rPr lang="en-GB" altLang="en-US" sz="1400" b="1">
                <a:latin typeface="Calibri" panose="020F0502020204030204" pitchFamily="34" charset="0"/>
              </a:rPr>
              <a:t>delegate responsibilities to a suitable 3</a:t>
            </a:r>
            <a:r>
              <a:rPr lang="en-GB" altLang="en-US" sz="1400" b="1" baseline="30000">
                <a:latin typeface="Calibri" panose="020F0502020204030204" pitchFamily="34" charset="0"/>
              </a:rPr>
              <a:t>rd</a:t>
            </a:r>
            <a:r>
              <a:rPr lang="en-GB" altLang="en-US" sz="1400" b="1">
                <a:latin typeface="Calibri" panose="020F0502020204030204" pitchFamily="34" charset="0"/>
              </a:rPr>
              <a:t> party</a:t>
            </a:r>
          </a:p>
        </p:txBody>
      </p:sp>
      <p:sp>
        <p:nvSpPr>
          <p:cNvPr id="26662" name="Rectangle 9"/>
          <p:cNvSpPr>
            <a:spLocks noChangeArrowheads="1"/>
          </p:cNvSpPr>
          <p:nvPr/>
        </p:nvSpPr>
        <p:spPr bwMode="auto">
          <a:xfrm>
            <a:off x="1619250" y="3573463"/>
            <a:ext cx="33131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latin typeface="Calibri" panose="020F0502020204030204" pitchFamily="34" charset="0"/>
              </a:rPr>
              <a:t>Both have an organisation or body </a:t>
            </a:r>
            <a:r>
              <a:rPr lang="en-GB" altLang="en-US" sz="1400" b="1">
                <a:latin typeface="Calibri" panose="020F0502020204030204" pitchFamily="34" charset="0"/>
              </a:rPr>
              <a:t>supervising and policing</a:t>
            </a:r>
            <a:r>
              <a:rPr lang="en-GB" altLang="en-US" sz="1400">
                <a:latin typeface="Calibri" panose="020F0502020204030204" pitchFamily="34" charset="0"/>
              </a:rPr>
              <a:t> the actions of the fund manager.  They are the </a:t>
            </a:r>
            <a:r>
              <a:rPr lang="en-GB" altLang="en-US" sz="1400" b="1">
                <a:latin typeface="Calibri" panose="020F0502020204030204" pitchFamily="34" charset="0"/>
              </a:rPr>
              <a:t>legal owners </a:t>
            </a:r>
            <a:r>
              <a:rPr lang="en-GB" altLang="en-US" sz="1400">
                <a:latin typeface="Calibri" panose="020F0502020204030204" pitchFamily="34" charset="0"/>
              </a:rPr>
              <a:t>of the fund’s assets and they </a:t>
            </a:r>
            <a:r>
              <a:rPr lang="en-GB" altLang="en-US" sz="1400" b="1">
                <a:latin typeface="Calibri" panose="020F0502020204030204" pitchFamily="34" charset="0"/>
              </a:rPr>
              <a:t>hold the assets.</a:t>
            </a:r>
          </a:p>
        </p:txBody>
      </p:sp>
      <p:sp>
        <p:nvSpPr>
          <p:cNvPr id="26663" name="TextBox 10"/>
          <p:cNvSpPr txBox="1">
            <a:spLocks noChangeArrowheads="1"/>
          </p:cNvSpPr>
          <p:nvPr/>
        </p:nvSpPr>
        <p:spPr bwMode="auto">
          <a:xfrm>
            <a:off x="4932363" y="3573463"/>
            <a:ext cx="40322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latin typeface="Calibri" panose="020F0502020204030204" pitchFamily="34" charset="0"/>
              </a:rPr>
              <a:t>In OEICs, they are known as:</a:t>
            </a:r>
          </a:p>
          <a:p>
            <a:pPr eaLnBrk="1" hangingPunct="1">
              <a:spcBef>
                <a:spcPct val="0"/>
              </a:spcBef>
              <a:buFontTx/>
              <a:buNone/>
            </a:pPr>
            <a:r>
              <a:rPr lang="en-GB" altLang="en-US" sz="1400" b="1">
                <a:solidFill>
                  <a:srgbClr val="002060"/>
                </a:solidFill>
                <a:latin typeface="Calibri" panose="020F0502020204030204" pitchFamily="34" charset="0"/>
              </a:rPr>
              <a:t>Depositary</a:t>
            </a:r>
          </a:p>
          <a:p>
            <a:pPr eaLnBrk="1" hangingPunct="1">
              <a:spcBef>
                <a:spcPct val="0"/>
              </a:spcBef>
              <a:buFontTx/>
              <a:buNone/>
            </a:pPr>
            <a:endParaRPr lang="en-GB" altLang="en-US" sz="1400">
              <a:latin typeface="Calibri" panose="020F0502020204030204" pitchFamily="34" charset="0"/>
            </a:endParaRPr>
          </a:p>
          <a:p>
            <a:pPr eaLnBrk="1" hangingPunct="1">
              <a:spcBef>
                <a:spcPct val="0"/>
              </a:spcBef>
              <a:buFontTx/>
              <a:buNone/>
            </a:pPr>
            <a:r>
              <a:rPr lang="en-GB" altLang="en-US" sz="1400">
                <a:latin typeface="Calibri" panose="020F0502020204030204" pitchFamily="34" charset="0"/>
              </a:rPr>
              <a:t>In an Authorised Unit Trust they are known as:</a:t>
            </a:r>
            <a:endParaRPr lang="en-GB" altLang="en-US" sz="1400" b="1">
              <a:solidFill>
                <a:srgbClr val="10A017"/>
              </a:solidFill>
              <a:latin typeface="Calibri" panose="020F0502020204030204" pitchFamily="34" charset="0"/>
            </a:endParaRPr>
          </a:p>
          <a:p>
            <a:pPr eaLnBrk="1" hangingPunct="1">
              <a:spcBef>
                <a:spcPct val="0"/>
              </a:spcBef>
              <a:buFontTx/>
              <a:buNone/>
            </a:pPr>
            <a:r>
              <a:rPr lang="en-GB" altLang="en-US" sz="1400" b="1">
                <a:solidFill>
                  <a:srgbClr val="10A017"/>
                </a:solidFill>
                <a:latin typeface="Calibri" panose="020F0502020204030204" pitchFamily="34" charset="0"/>
              </a:rPr>
              <a:t>Trustees</a:t>
            </a:r>
          </a:p>
        </p:txBody>
      </p:sp>
      <p:sp>
        <p:nvSpPr>
          <p:cNvPr id="26664" name="Rectangle 11"/>
          <p:cNvSpPr>
            <a:spLocks noChangeArrowheads="1"/>
          </p:cNvSpPr>
          <p:nvPr/>
        </p:nvSpPr>
        <p:spPr bwMode="auto">
          <a:xfrm>
            <a:off x="1619250" y="4776788"/>
            <a:ext cx="3313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latin typeface="Calibri" panose="020F0502020204030204" pitchFamily="34" charset="0"/>
              </a:rPr>
              <a:t>Both are well regulated by the </a:t>
            </a:r>
            <a:r>
              <a:rPr lang="en-GB" altLang="en-US" sz="1400" b="1">
                <a:latin typeface="Calibri" panose="020F0502020204030204" pitchFamily="34" charset="0"/>
              </a:rPr>
              <a:t>FCA</a:t>
            </a:r>
          </a:p>
        </p:txBody>
      </p:sp>
      <p:sp>
        <p:nvSpPr>
          <p:cNvPr id="26665" name="Rectangle 12"/>
          <p:cNvSpPr>
            <a:spLocks noChangeArrowheads="1"/>
          </p:cNvSpPr>
          <p:nvPr/>
        </p:nvSpPr>
        <p:spPr bwMode="auto">
          <a:xfrm>
            <a:off x="1619250" y="5084763"/>
            <a:ext cx="3313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latin typeface="Calibri" panose="020F0502020204030204" pitchFamily="34" charset="0"/>
              </a:rPr>
              <a:t>Both are </a:t>
            </a:r>
            <a:r>
              <a:rPr lang="en-GB" altLang="en-US" sz="1400" b="1">
                <a:latin typeface="Calibri" panose="020F0502020204030204" pitchFamily="34" charset="0"/>
              </a:rPr>
              <a:t>regulated by the FCA </a:t>
            </a:r>
            <a:r>
              <a:rPr lang="en-GB" altLang="en-US" sz="1400">
                <a:latin typeface="Calibri" panose="020F0502020204030204" pitchFamily="34" charset="0"/>
              </a:rPr>
              <a:t>on pricing units or shares</a:t>
            </a:r>
          </a:p>
        </p:txBody>
      </p:sp>
      <p:sp>
        <p:nvSpPr>
          <p:cNvPr id="26666" name="Rectangle 13"/>
          <p:cNvSpPr>
            <a:spLocks noChangeArrowheads="1"/>
          </p:cNvSpPr>
          <p:nvPr/>
        </p:nvSpPr>
        <p:spPr bwMode="auto">
          <a:xfrm>
            <a:off x="1619250" y="5661025"/>
            <a:ext cx="3313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latin typeface="Calibri" panose="020F0502020204030204" pitchFamily="34" charset="0"/>
              </a:rPr>
              <a:t>The fund manager has the </a:t>
            </a:r>
            <a:r>
              <a:rPr lang="en-GB" altLang="en-US" sz="1400" b="1">
                <a:latin typeface="Calibri" panose="020F0502020204030204" pitchFamily="34" charset="0"/>
              </a:rPr>
              <a:t>ability to set prices to an extent</a:t>
            </a:r>
          </a:p>
        </p:txBody>
      </p:sp>
      <p:sp>
        <p:nvSpPr>
          <p:cNvPr id="26667" name="TextBox 14"/>
          <p:cNvSpPr txBox="1">
            <a:spLocks noChangeArrowheads="1"/>
          </p:cNvSpPr>
          <p:nvPr/>
        </p:nvSpPr>
        <p:spPr bwMode="auto">
          <a:xfrm>
            <a:off x="4932363" y="5084763"/>
            <a:ext cx="403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latin typeface="Calibri" panose="020F0502020204030204" pitchFamily="34" charset="0"/>
              </a:rPr>
              <a:t>This is the main difference between the two:</a:t>
            </a:r>
          </a:p>
        </p:txBody>
      </p:sp>
      <p:sp>
        <p:nvSpPr>
          <p:cNvPr id="26668" name="TextBox 15"/>
          <p:cNvSpPr txBox="1">
            <a:spLocks noChangeArrowheads="1"/>
          </p:cNvSpPr>
          <p:nvPr/>
        </p:nvSpPr>
        <p:spPr bwMode="auto">
          <a:xfrm>
            <a:off x="4932363" y="5373688"/>
            <a:ext cx="40322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b="1">
                <a:solidFill>
                  <a:srgbClr val="10A017"/>
                </a:solidFill>
                <a:latin typeface="Calibri" panose="020F0502020204030204" pitchFamily="34" charset="0"/>
              </a:rPr>
              <a:t>Unit Trusts </a:t>
            </a:r>
            <a:r>
              <a:rPr lang="en-GB" altLang="en-US" sz="1400">
                <a:latin typeface="Calibri" panose="020F0502020204030204" pitchFamily="34" charset="0"/>
              </a:rPr>
              <a:t>use </a:t>
            </a:r>
            <a:r>
              <a:rPr lang="en-GB" altLang="en-US" sz="1400" b="1" u="sng">
                <a:latin typeface="Calibri" panose="020F0502020204030204" pitchFamily="34" charset="0"/>
              </a:rPr>
              <a:t>dual-pricing</a:t>
            </a:r>
            <a:r>
              <a:rPr lang="en-GB" altLang="en-US" sz="1400">
                <a:latin typeface="Calibri" panose="020F0502020204030204" pitchFamily="34" charset="0"/>
              </a:rPr>
              <a:t> – bid and offer prices creating a spread.  Fees and charges are hidden in the spread.</a:t>
            </a:r>
          </a:p>
        </p:txBody>
      </p:sp>
      <p:sp>
        <p:nvSpPr>
          <p:cNvPr id="26669" name="TextBox 16"/>
          <p:cNvSpPr txBox="1">
            <a:spLocks noChangeArrowheads="1"/>
          </p:cNvSpPr>
          <p:nvPr/>
        </p:nvSpPr>
        <p:spPr bwMode="auto">
          <a:xfrm>
            <a:off x="4932363" y="6092825"/>
            <a:ext cx="40322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b="1">
                <a:solidFill>
                  <a:srgbClr val="002060"/>
                </a:solidFill>
                <a:latin typeface="Calibri" panose="020F0502020204030204" pitchFamily="34" charset="0"/>
              </a:rPr>
              <a:t>OEICs </a:t>
            </a:r>
            <a:r>
              <a:rPr lang="en-GB" altLang="en-US" sz="1400">
                <a:latin typeface="Calibri" panose="020F0502020204030204" pitchFamily="34" charset="0"/>
              </a:rPr>
              <a:t>use </a:t>
            </a:r>
            <a:r>
              <a:rPr lang="en-GB" altLang="en-US" sz="1400" b="1" u="sng">
                <a:latin typeface="Calibri" panose="020F0502020204030204" pitchFamily="34" charset="0"/>
              </a:rPr>
              <a:t>a single price </a:t>
            </a:r>
            <a:r>
              <a:rPr lang="en-GB" altLang="en-US" sz="1400">
                <a:latin typeface="Calibri" panose="020F0502020204030204" pitchFamily="34" charset="0"/>
              </a:rPr>
              <a:t>directly linked to the value of the fund's underlying investments.  They are more transparent about management fees.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57">
                                            <p:txEl>
                                              <p:pRg st="0" end="0"/>
                                            </p:txEl>
                                          </p:spTgt>
                                        </p:tgtEl>
                                        <p:attrNameLst>
                                          <p:attrName>style.visibility</p:attrName>
                                        </p:attrNameLst>
                                      </p:cBhvr>
                                      <p:to>
                                        <p:strVal val="visible"/>
                                      </p:to>
                                    </p:set>
                                    <p:animEffect transition="in" filter="fade">
                                      <p:cBhvr>
                                        <p:cTn id="7" dur="2000"/>
                                        <p:tgtEl>
                                          <p:spTgt spid="266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58">
                                            <p:txEl>
                                              <p:pRg st="0" end="0"/>
                                            </p:txEl>
                                          </p:spTgt>
                                        </p:tgtEl>
                                        <p:attrNameLst>
                                          <p:attrName>style.visibility</p:attrName>
                                        </p:attrNameLst>
                                      </p:cBhvr>
                                      <p:to>
                                        <p:strVal val="visible"/>
                                      </p:to>
                                    </p:set>
                                    <p:animEffect transition="in" filter="fade">
                                      <p:cBhvr>
                                        <p:cTn id="12" dur="2000"/>
                                        <p:tgtEl>
                                          <p:spTgt spid="2665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658">
                                            <p:txEl>
                                              <p:pRg st="2" end="2"/>
                                            </p:txEl>
                                          </p:spTgt>
                                        </p:tgtEl>
                                        <p:attrNameLst>
                                          <p:attrName>style.visibility</p:attrName>
                                        </p:attrNameLst>
                                      </p:cBhvr>
                                      <p:to>
                                        <p:strVal val="visible"/>
                                      </p:to>
                                    </p:set>
                                    <p:animEffect transition="in" filter="fade">
                                      <p:cBhvr>
                                        <p:cTn id="15" dur="2000"/>
                                        <p:tgtEl>
                                          <p:spTgt spid="2665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659">
                                            <p:txEl>
                                              <p:pRg st="0" end="0"/>
                                            </p:txEl>
                                          </p:spTgt>
                                        </p:tgtEl>
                                        <p:attrNameLst>
                                          <p:attrName>style.visibility</p:attrName>
                                        </p:attrNameLst>
                                      </p:cBhvr>
                                      <p:to>
                                        <p:strVal val="visible"/>
                                      </p:to>
                                    </p:set>
                                    <p:animEffect transition="in" filter="fade">
                                      <p:cBhvr>
                                        <p:cTn id="20" dur="2000"/>
                                        <p:tgtEl>
                                          <p:spTgt spid="2665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661">
                                            <p:txEl>
                                              <p:pRg st="0" end="0"/>
                                            </p:txEl>
                                          </p:spTgt>
                                        </p:tgtEl>
                                        <p:attrNameLst>
                                          <p:attrName>style.visibility</p:attrName>
                                        </p:attrNameLst>
                                      </p:cBhvr>
                                      <p:to>
                                        <p:strVal val="visible"/>
                                      </p:to>
                                    </p:set>
                                    <p:animEffect transition="in" filter="fade">
                                      <p:cBhvr>
                                        <p:cTn id="25" dur="2000"/>
                                        <p:tgtEl>
                                          <p:spTgt spid="26661">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660">
                                            <p:txEl>
                                              <p:pRg st="0" end="0"/>
                                            </p:txEl>
                                          </p:spTgt>
                                        </p:tgtEl>
                                        <p:attrNameLst>
                                          <p:attrName>style.visibility</p:attrName>
                                        </p:attrNameLst>
                                      </p:cBhvr>
                                      <p:to>
                                        <p:strVal val="visible"/>
                                      </p:to>
                                    </p:set>
                                    <p:animEffect transition="in" filter="fade">
                                      <p:cBhvr>
                                        <p:cTn id="30" dur="2000"/>
                                        <p:tgtEl>
                                          <p:spTgt spid="26660">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660">
                                            <p:txEl>
                                              <p:pRg st="1" end="1"/>
                                            </p:txEl>
                                          </p:spTgt>
                                        </p:tgtEl>
                                        <p:attrNameLst>
                                          <p:attrName>style.visibility</p:attrName>
                                        </p:attrNameLst>
                                      </p:cBhvr>
                                      <p:to>
                                        <p:strVal val="visible"/>
                                      </p:to>
                                    </p:set>
                                    <p:animEffect transition="in" filter="fade">
                                      <p:cBhvr>
                                        <p:cTn id="33" dur="2000"/>
                                        <p:tgtEl>
                                          <p:spTgt spid="26660">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660">
                                            <p:txEl>
                                              <p:pRg st="3" end="3"/>
                                            </p:txEl>
                                          </p:spTgt>
                                        </p:tgtEl>
                                        <p:attrNameLst>
                                          <p:attrName>style.visibility</p:attrName>
                                        </p:attrNameLst>
                                      </p:cBhvr>
                                      <p:to>
                                        <p:strVal val="visible"/>
                                      </p:to>
                                    </p:set>
                                    <p:animEffect transition="in" filter="fade">
                                      <p:cBhvr>
                                        <p:cTn id="36" dur="2000"/>
                                        <p:tgtEl>
                                          <p:spTgt spid="266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660">
                                            <p:txEl>
                                              <p:pRg st="4" end="4"/>
                                            </p:txEl>
                                          </p:spTgt>
                                        </p:tgtEl>
                                        <p:attrNameLst>
                                          <p:attrName>style.visibility</p:attrName>
                                        </p:attrNameLst>
                                      </p:cBhvr>
                                      <p:to>
                                        <p:strVal val="visible"/>
                                      </p:to>
                                    </p:set>
                                    <p:animEffect transition="in" filter="fade">
                                      <p:cBhvr>
                                        <p:cTn id="39" dur="2000"/>
                                        <p:tgtEl>
                                          <p:spTgt spid="26660">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662">
                                            <p:txEl>
                                              <p:pRg st="0" end="0"/>
                                            </p:txEl>
                                          </p:spTgt>
                                        </p:tgtEl>
                                        <p:attrNameLst>
                                          <p:attrName>style.visibility</p:attrName>
                                        </p:attrNameLst>
                                      </p:cBhvr>
                                      <p:to>
                                        <p:strVal val="visible"/>
                                      </p:to>
                                    </p:set>
                                    <p:animEffect transition="in" filter="fade">
                                      <p:cBhvr>
                                        <p:cTn id="44" dur="2000"/>
                                        <p:tgtEl>
                                          <p:spTgt spid="26662">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663">
                                            <p:txEl>
                                              <p:pRg st="0" end="0"/>
                                            </p:txEl>
                                          </p:spTgt>
                                        </p:tgtEl>
                                        <p:attrNameLst>
                                          <p:attrName>style.visibility</p:attrName>
                                        </p:attrNameLst>
                                      </p:cBhvr>
                                      <p:to>
                                        <p:strVal val="visible"/>
                                      </p:to>
                                    </p:set>
                                    <p:animEffect transition="in" filter="fade">
                                      <p:cBhvr>
                                        <p:cTn id="49" dur="2000"/>
                                        <p:tgtEl>
                                          <p:spTgt spid="26663">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663">
                                            <p:txEl>
                                              <p:pRg st="1" end="1"/>
                                            </p:txEl>
                                          </p:spTgt>
                                        </p:tgtEl>
                                        <p:attrNameLst>
                                          <p:attrName>style.visibility</p:attrName>
                                        </p:attrNameLst>
                                      </p:cBhvr>
                                      <p:to>
                                        <p:strVal val="visible"/>
                                      </p:to>
                                    </p:set>
                                    <p:animEffect transition="in" filter="fade">
                                      <p:cBhvr>
                                        <p:cTn id="52" dur="2000"/>
                                        <p:tgtEl>
                                          <p:spTgt spid="26663">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663">
                                            <p:txEl>
                                              <p:pRg st="3" end="3"/>
                                            </p:txEl>
                                          </p:spTgt>
                                        </p:tgtEl>
                                        <p:attrNameLst>
                                          <p:attrName>style.visibility</p:attrName>
                                        </p:attrNameLst>
                                      </p:cBhvr>
                                      <p:to>
                                        <p:strVal val="visible"/>
                                      </p:to>
                                    </p:set>
                                    <p:animEffect transition="in" filter="fade">
                                      <p:cBhvr>
                                        <p:cTn id="55" dur="2000"/>
                                        <p:tgtEl>
                                          <p:spTgt spid="26663">
                                            <p:txEl>
                                              <p:pRg st="3" end="3"/>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663">
                                            <p:txEl>
                                              <p:pRg st="4" end="4"/>
                                            </p:txEl>
                                          </p:spTgt>
                                        </p:tgtEl>
                                        <p:attrNameLst>
                                          <p:attrName>style.visibility</p:attrName>
                                        </p:attrNameLst>
                                      </p:cBhvr>
                                      <p:to>
                                        <p:strVal val="visible"/>
                                      </p:to>
                                    </p:set>
                                    <p:animEffect transition="in" filter="fade">
                                      <p:cBhvr>
                                        <p:cTn id="58" dur="2000"/>
                                        <p:tgtEl>
                                          <p:spTgt spid="26663">
                                            <p:txEl>
                                              <p:pRg st="4" end="4"/>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6664">
                                            <p:txEl>
                                              <p:pRg st="0" end="0"/>
                                            </p:txEl>
                                          </p:spTgt>
                                        </p:tgtEl>
                                        <p:attrNameLst>
                                          <p:attrName>style.visibility</p:attrName>
                                        </p:attrNameLst>
                                      </p:cBhvr>
                                      <p:to>
                                        <p:strVal val="visible"/>
                                      </p:to>
                                    </p:set>
                                    <p:animEffect transition="in" filter="fade">
                                      <p:cBhvr>
                                        <p:cTn id="63" dur="2000"/>
                                        <p:tgtEl>
                                          <p:spTgt spid="26664">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665">
                                            <p:txEl>
                                              <p:pRg st="0" end="0"/>
                                            </p:txEl>
                                          </p:spTgt>
                                        </p:tgtEl>
                                        <p:attrNameLst>
                                          <p:attrName>style.visibility</p:attrName>
                                        </p:attrNameLst>
                                      </p:cBhvr>
                                      <p:to>
                                        <p:strVal val="visible"/>
                                      </p:to>
                                    </p:set>
                                    <p:animEffect transition="in" filter="fade">
                                      <p:cBhvr>
                                        <p:cTn id="68" dur="2000"/>
                                        <p:tgtEl>
                                          <p:spTgt spid="26665">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6666">
                                            <p:txEl>
                                              <p:pRg st="0" end="0"/>
                                            </p:txEl>
                                          </p:spTgt>
                                        </p:tgtEl>
                                        <p:attrNameLst>
                                          <p:attrName>style.visibility</p:attrName>
                                        </p:attrNameLst>
                                      </p:cBhvr>
                                      <p:to>
                                        <p:strVal val="visible"/>
                                      </p:to>
                                    </p:set>
                                    <p:animEffect transition="in" filter="fade">
                                      <p:cBhvr>
                                        <p:cTn id="73" dur="2000"/>
                                        <p:tgtEl>
                                          <p:spTgt spid="26666">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667">
                                            <p:txEl>
                                              <p:pRg st="0" end="0"/>
                                            </p:txEl>
                                          </p:spTgt>
                                        </p:tgtEl>
                                        <p:attrNameLst>
                                          <p:attrName>style.visibility</p:attrName>
                                        </p:attrNameLst>
                                      </p:cBhvr>
                                      <p:to>
                                        <p:strVal val="visible"/>
                                      </p:to>
                                    </p:set>
                                    <p:animEffect transition="in" filter="fade">
                                      <p:cBhvr>
                                        <p:cTn id="78" dur="2000"/>
                                        <p:tgtEl>
                                          <p:spTgt spid="26667">
                                            <p:txEl>
                                              <p:pRg st="0" end="0"/>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668">
                                            <p:txEl>
                                              <p:pRg st="0" end="0"/>
                                            </p:txEl>
                                          </p:spTgt>
                                        </p:tgtEl>
                                        <p:attrNameLst>
                                          <p:attrName>style.visibility</p:attrName>
                                        </p:attrNameLst>
                                      </p:cBhvr>
                                      <p:to>
                                        <p:strVal val="visible"/>
                                      </p:to>
                                    </p:set>
                                    <p:animEffect transition="in" filter="fade">
                                      <p:cBhvr>
                                        <p:cTn id="83" dur="2000"/>
                                        <p:tgtEl>
                                          <p:spTgt spid="26668">
                                            <p:txEl>
                                              <p:pRg st="0" end="0"/>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669">
                                            <p:txEl>
                                              <p:pRg st="0" end="0"/>
                                            </p:txEl>
                                          </p:spTgt>
                                        </p:tgtEl>
                                        <p:attrNameLst>
                                          <p:attrName>style.visibility</p:attrName>
                                        </p:attrNameLst>
                                      </p:cBhvr>
                                      <p:to>
                                        <p:strVal val="visible"/>
                                      </p:to>
                                    </p:set>
                                    <p:animEffect transition="in" filter="fade">
                                      <p:cBhvr>
                                        <p:cTn id="88" dur="2000"/>
                                        <p:tgtEl>
                                          <p:spTgt spid="266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7" grpId="0" build="allAtOnce"/>
      <p:bldP spid="26658" grpId="0" build="allAtOnce"/>
      <p:bldP spid="26659" grpId="0" build="allAtOnce"/>
      <p:bldP spid="26660" grpId="0" build="allAtOnce"/>
      <p:bldP spid="26661" grpId="0" build="allAtOnce"/>
      <p:bldP spid="26662" grpId="0" build="allAtOnce"/>
      <p:bldP spid="26663" grpId="0" build="allAtOnce"/>
      <p:bldP spid="26664" grpId="0" build="allAtOnce"/>
      <p:bldP spid="26665" grpId="0" build="allAtOnce"/>
      <p:bldP spid="26666" grpId="0" build="allAtOnce"/>
      <p:bldP spid="26667" grpId="0" build="allAtOnce"/>
      <p:bldP spid="26668" grpId="0" build="allAtOnce"/>
      <p:bldP spid="2666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50825" y="44450"/>
            <a:ext cx="6842125" cy="490538"/>
          </a:xfrm>
        </p:spPr>
        <p:txBody>
          <a:bodyPr/>
          <a:lstStyle/>
          <a:p>
            <a:r>
              <a:rPr altLang="en-US" smtClean="0"/>
              <a:t>Comparing OEICs and Unit Trusts</a:t>
            </a:r>
          </a:p>
        </p:txBody>
      </p:sp>
      <p:graphicFrame>
        <p:nvGraphicFramePr>
          <p:cNvPr id="4" name="Table 3"/>
          <p:cNvGraphicFramePr>
            <a:graphicFrameLocks noGrp="1"/>
          </p:cNvGraphicFramePr>
          <p:nvPr/>
        </p:nvGraphicFramePr>
        <p:xfrm>
          <a:off x="179388" y="1100138"/>
          <a:ext cx="8785225" cy="3387725"/>
        </p:xfrm>
        <a:graphic>
          <a:graphicData uri="http://schemas.openxmlformats.org/drawingml/2006/table">
            <a:tbl>
              <a:tblPr firstRow="1" bandRow="1">
                <a:tableStyleId>{5C22544A-7EE6-4342-B048-85BDC9FD1C3A}</a:tableStyleId>
              </a:tblPr>
              <a:tblGrid>
                <a:gridCol w="1440201"/>
                <a:gridCol w="3324666"/>
                <a:gridCol w="4020358"/>
              </a:tblGrid>
              <a:tr h="370614">
                <a:tc>
                  <a:txBody>
                    <a:bodyPr/>
                    <a:lstStyle/>
                    <a:p>
                      <a:endParaRPr lang="en-GB" sz="1800" dirty="0"/>
                    </a:p>
                  </a:txBody>
                  <a:tcPr marL="91443" marR="91443" marT="45692" marB="45692"/>
                </a:tc>
                <a:tc>
                  <a:txBody>
                    <a:bodyPr/>
                    <a:lstStyle/>
                    <a:p>
                      <a:r>
                        <a:rPr lang="en-GB" sz="1800" b="1" kern="1200" dirty="0" smtClean="0">
                          <a:solidFill>
                            <a:schemeClr val="lt1"/>
                          </a:solidFill>
                          <a:latin typeface="+mn-lt"/>
                          <a:ea typeface="+mn-ea"/>
                          <a:cs typeface="+mn-cs"/>
                        </a:rPr>
                        <a:t>Similarities</a:t>
                      </a:r>
                      <a:endParaRPr lang="en-GB" sz="1800" dirty="0"/>
                    </a:p>
                  </a:txBody>
                  <a:tcPr marL="91443" marR="91443" marT="45692" marB="45692"/>
                </a:tc>
                <a:tc>
                  <a:txBody>
                    <a:bodyPr/>
                    <a:lstStyle/>
                    <a:p>
                      <a:r>
                        <a:rPr lang="en-GB" sz="1800" dirty="0" smtClean="0"/>
                        <a:t>Differences</a:t>
                      </a:r>
                      <a:endParaRPr lang="en-GB" sz="1800" dirty="0"/>
                    </a:p>
                  </a:txBody>
                  <a:tcPr marL="91443" marR="91443" marT="45692" marB="45692"/>
                </a:tc>
              </a:tr>
              <a:tr h="3017111">
                <a:tc>
                  <a:txBody>
                    <a:bodyPr/>
                    <a:lstStyle/>
                    <a:p>
                      <a:r>
                        <a:rPr lang="en-GB" sz="1600" b="1" dirty="0" smtClean="0"/>
                        <a:t>Dealing</a:t>
                      </a:r>
                      <a:r>
                        <a:rPr lang="en-GB" sz="1600" b="1" baseline="0" dirty="0" smtClean="0"/>
                        <a:t> and Settlement</a:t>
                      </a:r>
                    </a:p>
                    <a:p>
                      <a:endParaRPr lang="en-GB" sz="1600" b="1" baseline="0" dirty="0" smtClean="0"/>
                    </a:p>
                    <a:p>
                      <a:endParaRPr lang="en-GB" sz="1600" b="1" baseline="0" dirty="0" smtClean="0"/>
                    </a:p>
                    <a:p>
                      <a:endParaRPr lang="en-GB" sz="1600" b="1" baseline="0" dirty="0" smtClean="0"/>
                    </a:p>
                    <a:p>
                      <a:endParaRPr lang="en-GB" sz="1600" b="1" baseline="0" dirty="0" smtClean="0"/>
                    </a:p>
                    <a:p>
                      <a:endParaRPr lang="en-GB" sz="1600" b="1" baseline="0" dirty="0" smtClean="0"/>
                    </a:p>
                    <a:p>
                      <a:endParaRPr lang="en-GB" sz="1600" b="1" dirty="0" smtClean="0"/>
                    </a:p>
                    <a:p>
                      <a:endParaRPr lang="en-GB" sz="1600" b="1" dirty="0" smtClean="0"/>
                    </a:p>
                    <a:p>
                      <a:endParaRPr lang="en-GB" sz="1600" b="1" dirty="0" smtClean="0"/>
                    </a:p>
                    <a:p>
                      <a:endParaRPr lang="en-GB" sz="1600" b="1" dirty="0" smtClean="0"/>
                    </a:p>
                    <a:p>
                      <a:endParaRPr lang="en-GB" sz="1600" b="1" dirty="0" smtClean="0"/>
                    </a:p>
                  </a:txBody>
                  <a:tcPr marL="91443" marR="91443" marT="45692" marB="45692"/>
                </a:tc>
                <a:tc>
                  <a:txBody>
                    <a:bodyPr/>
                    <a:lstStyle/>
                    <a:p>
                      <a:endParaRPr lang="en-GB" sz="1800" dirty="0" smtClean="0"/>
                    </a:p>
                    <a:p>
                      <a:endParaRPr lang="en-GB" sz="1800" dirty="0" smtClean="0"/>
                    </a:p>
                    <a:p>
                      <a:endParaRPr lang="en-GB" sz="1800" dirty="0"/>
                    </a:p>
                  </a:txBody>
                  <a:tcPr marL="91443" marR="91443" marT="45692" marB="45692"/>
                </a:tc>
                <a:tc>
                  <a:txBody>
                    <a:bodyPr/>
                    <a:lstStyle/>
                    <a:p>
                      <a:endParaRPr lang="en-GB" sz="1800" dirty="0"/>
                    </a:p>
                  </a:txBody>
                  <a:tcPr marL="91443" marR="91443" marT="45692" marB="45692"/>
                </a:tc>
              </a:tr>
            </a:tbl>
          </a:graphicData>
        </a:graphic>
      </p:graphicFrame>
      <p:sp>
        <p:nvSpPr>
          <p:cNvPr id="27665" name="TextBox 4"/>
          <p:cNvSpPr txBox="1">
            <a:spLocks noChangeArrowheads="1"/>
          </p:cNvSpPr>
          <p:nvPr/>
        </p:nvSpPr>
        <p:spPr bwMode="auto">
          <a:xfrm>
            <a:off x="1619250" y="1544638"/>
            <a:ext cx="331311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latin typeface="Calibri" panose="020F0502020204030204" pitchFamily="34" charset="0"/>
              </a:rPr>
              <a:t>The same methods of dealing and settlement apply.</a:t>
            </a:r>
          </a:p>
          <a:p>
            <a:pPr eaLnBrk="1" hangingPunct="1">
              <a:spcBef>
                <a:spcPct val="0"/>
              </a:spcBef>
              <a:buFontTx/>
              <a:buNone/>
            </a:pPr>
            <a:endParaRPr lang="en-GB" altLang="en-US" sz="1400">
              <a:latin typeface="Calibri" panose="020F0502020204030204" pitchFamily="34" charset="0"/>
            </a:endParaRPr>
          </a:p>
          <a:p>
            <a:pPr eaLnBrk="1" hangingPunct="1">
              <a:spcBef>
                <a:spcPct val="0"/>
              </a:spcBef>
              <a:buFontTx/>
              <a:buNone/>
            </a:pPr>
            <a:r>
              <a:rPr lang="en-GB" altLang="en-US" sz="1400">
                <a:latin typeface="Calibri" panose="020F0502020204030204" pitchFamily="34" charset="0"/>
              </a:rPr>
              <a:t>Everything is done </a:t>
            </a:r>
            <a:r>
              <a:rPr lang="en-GB" altLang="en-US" sz="1400" b="1">
                <a:latin typeface="Calibri" panose="020F0502020204030204" pitchFamily="34" charset="0"/>
              </a:rPr>
              <a:t>via the fund manager </a:t>
            </a:r>
            <a:r>
              <a:rPr lang="en-GB" altLang="en-US" sz="1400">
                <a:latin typeface="Calibri" panose="020F0502020204030204" pitchFamily="34" charset="0"/>
              </a:rPr>
              <a:t>– exchanges are not used.</a:t>
            </a:r>
          </a:p>
          <a:p>
            <a:pPr eaLnBrk="1" hangingPunct="1">
              <a:spcBef>
                <a:spcPct val="0"/>
              </a:spcBef>
              <a:buFontTx/>
              <a:buNone/>
            </a:pPr>
            <a:endParaRPr lang="en-GB" altLang="en-US" sz="1400">
              <a:latin typeface="Calibri" panose="020F0502020204030204" pitchFamily="34" charset="0"/>
            </a:endParaRPr>
          </a:p>
          <a:p>
            <a:pPr eaLnBrk="1" hangingPunct="1">
              <a:spcBef>
                <a:spcPct val="0"/>
              </a:spcBef>
              <a:buFontTx/>
              <a:buNone/>
            </a:pPr>
            <a:r>
              <a:rPr lang="en-GB" altLang="en-US" sz="1400" b="1">
                <a:latin typeface="Calibri" panose="020F0502020204030204" pitchFamily="34" charset="0"/>
              </a:rPr>
              <a:t>Advisers/brokers</a:t>
            </a:r>
            <a:r>
              <a:rPr lang="en-GB" altLang="en-US" sz="1400">
                <a:latin typeface="Calibri" panose="020F0502020204030204" pitchFamily="34" charset="0"/>
              </a:rPr>
              <a:t> and </a:t>
            </a:r>
            <a:r>
              <a:rPr lang="en-GB" altLang="en-US" sz="1400" b="1">
                <a:latin typeface="Calibri" panose="020F0502020204030204" pitchFamily="34" charset="0"/>
              </a:rPr>
              <a:t>fund supermarkets </a:t>
            </a:r>
            <a:r>
              <a:rPr lang="en-GB" altLang="en-US" sz="1400">
                <a:latin typeface="Calibri" panose="020F0502020204030204" pitchFamily="34" charset="0"/>
              </a:rPr>
              <a:t>can be used to arrange everything with the  fund manager.</a:t>
            </a:r>
          </a:p>
          <a:p>
            <a:pPr eaLnBrk="1" hangingPunct="1">
              <a:spcBef>
                <a:spcPct val="0"/>
              </a:spcBef>
              <a:buFontTx/>
              <a:buNone/>
            </a:pPr>
            <a:endParaRPr lang="en-GB" altLang="en-US" sz="1400">
              <a:latin typeface="Calibri" panose="020F0502020204030204" pitchFamily="34" charset="0"/>
            </a:endParaRPr>
          </a:p>
          <a:p>
            <a:pPr eaLnBrk="1" hangingPunct="1">
              <a:spcBef>
                <a:spcPct val="0"/>
              </a:spcBef>
              <a:buFontTx/>
              <a:buNone/>
            </a:pPr>
            <a:r>
              <a:rPr lang="en-GB" altLang="en-US" sz="1400">
                <a:latin typeface="Calibri" panose="020F0502020204030204" pitchFamily="34" charset="0"/>
              </a:rPr>
              <a:t>Both have a </a:t>
            </a:r>
            <a:r>
              <a:rPr lang="en-GB" altLang="en-US" sz="1400" b="1">
                <a:latin typeface="Calibri" panose="020F0502020204030204" pitchFamily="34" charset="0"/>
              </a:rPr>
              <a:t>4 day turnaround for selling shares or units </a:t>
            </a:r>
            <a:r>
              <a:rPr lang="en-GB" altLang="en-US" sz="1400">
                <a:latin typeface="Calibri" panose="020F0502020204030204" pitchFamily="34" charset="0"/>
              </a:rPr>
              <a:t>and both have to </a:t>
            </a:r>
            <a:r>
              <a:rPr lang="en-GB" altLang="en-US" sz="1400" b="1">
                <a:latin typeface="Calibri" panose="020F0502020204030204" pitchFamily="34" charset="0"/>
              </a:rPr>
              <a:t>keep and maintain a register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65">
                                            <p:txEl>
                                              <p:pRg st="0" end="0"/>
                                            </p:txEl>
                                          </p:spTgt>
                                        </p:tgtEl>
                                        <p:attrNameLst>
                                          <p:attrName>style.visibility</p:attrName>
                                        </p:attrNameLst>
                                      </p:cBhvr>
                                      <p:to>
                                        <p:strVal val="visible"/>
                                      </p:to>
                                    </p:set>
                                    <p:animEffect transition="in" filter="fade">
                                      <p:cBhvr>
                                        <p:cTn id="7" dur="2000"/>
                                        <p:tgtEl>
                                          <p:spTgt spid="2766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65">
                                            <p:txEl>
                                              <p:pRg st="2" end="2"/>
                                            </p:txEl>
                                          </p:spTgt>
                                        </p:tgtEl>
                                        <p:attrNameLst>
                                          <p:attrName>style.visibility</p:attrName>
                                        </p:attrNameLst>
                                      </p:cBhvr>
                                      <p:to>
                                        <p:strVal val="visible"/>
                                      </p:to>
                                    </p:set>
                                    <p:animEffect transition="in" filter="fade">
                                      <p:cBhvr>
                                        <p:cTn id="10" dur="2000"/>
                                        <p:tgtEl>
                                          <p:spTgt spid="2766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65">
                                            <p:txEl>
                                              <p:pRg st="4" end="4"/>
                                            </p:txEl>
                                          </p:spTgt>
                                        </p:tgtEl>
                                        <p:attrNameLst>
                                          <p:attrName>style.visibility</p:attrName>
                                        </p:attrNameLst>
                                      </p:cBhvr>
                                      <p:to>
                                        <p:strVal val="visible"/>
                                      </p:to>
                                    </p:set>
                                    <p:animEffect transition="in" filter="fade">
                                      <p:cBhvr>
                                        <p:cTn id="13" dur="2000"/>
                                        <p:tgtEl>
                                          <p:spTgt spid="2766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65">
                                            <p:txEl>
                                              <p:pRg st="6" end="6"/>
                                            </p:txEl>
                                          </p:spTgt>
                                        </p:tgtEl>
                                        <p:attrNameLst>
                                          <p:attrName>style.visibility</p:attrName>
                                        </p:attrNameLst>
                                      </p:cBhvr>
                                      <p:to>
                                        <p:strVal val="visible"/>
                                      </p:to>
                                    </p:set>
                                    <p:animEffect transition="in" filter="fade">
                                      <p:cBhvr>
                                        <p:cTn id="16" dur="2000"/>
                                        <p:tgtEl>
                                          <p:spTgt spid="276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388" y="0"/>
            <a:ext cx="6842125" cy="490538"/>
          </a:xfrm>
        </p:spPr>
        <p:txBody>
          <a:bodyPr/>
          <a:lstStyle/>
          <a:p>
            <a:r>
              <a:rPr altLang="en-US" smtClean="0"/>
              <a:t>OEICs Summary</a:t>
            </a:r>
          </a:p>
        </p:txBody>
      </p:sp>
      <p:sp>
        <p:nvSpPr>
          <p:cNvPr id="24" name="Rectangle 23"/>
          <p:cNvSpPr/>
          <p:nvPr/>
        </p:nvSpPr>
        <p:spPr>
          <a:xfrm>
            <a:off x="2124075" y="3284538"/>
            <a:ext cx="4392613" cy="86518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latin typeface="Century Gothic" pitchFamily="34" charset="0"/>
              </a:rPr>
              <a:t>Open-ended Investment Company</a:t>
            </a:r>
          </a:p>
          <a:p>
            <a:pPr algn="ctr" eaLnBrk="1" hangingPunct="1">
              <a:defRPr/>
            </a:pPr>
            <a:r>
              <a:rPr lang="en-GB" b="1" dirty="0">
                <a:latin typeface="Century Gothic" pitchFamily="34" charset="0"/>
              </a:rPr>
              <a:t>ICVC</a:t>
            </a:r>
          </a:p>
          <a:p>
            <a:pPr algn="ctr" eaLnBrk="1" hangingPunct="1">
              <a:defRPr/>
            </a:pPr>
            <a:r>
              <a:rPr lang="en-GB" b="1" dirty="0">
                <a:latin typeface="Century Gothic" pitchFamily="34" charset="0"/>
              </a:rPr>
              <a:t>SICAV</a:t>
            </a:r>
          </a:p>
        </p:txBody>
      </p:sp>
      <p:sp>
        <p:nvSpPr>
          <p:cNvPr id="25" name="Rectangle 24"/>
          <p:cNvSpPr/>
          <p:nvPr/>
        </p:nvSpPr>
        <p:spPr>
          <a:xfrm>
            <a:off x="3275856" y="6165304"/>
            <a:ext cx="2132315" cy="646331"/>
          </a:xfrm>
          <a:prstGeom prst="rect">
            <a:avLst/>
          </a:prstGeom>
          <a:noFill/>
        </p:spPr>
        <p:txBody>
          <a:bodyPr wrap="none">
            <a:spAutoFit/>
          </a:bodyPr>
          <a:lstStyle/>
          <a:p>
            <a:pPr algn="ctr" eaLnBrk="1" hangingPunct="1">
              <a:defRPr/>
            </a:pPr>
            <a:r>
              <a:rPr lang="en-US" sz="3600" b="1" dirty="0">
                <a:ln w="19050">
                  <a:solidFill>
                    <a:schemeClr val="tx2">
                      <a:tint val="1000"/>
                    </a:schemeClr>
                  </a:solidFill>
                  <a:prstDash val="solid"/>
                </a:ln>
                <a:solidFill>
                  <a:srgbClr val="10A017"/>
                </a:solidFill>
                <a:effectLst>
                  <a:outerShdw blurRad="50000" dist="50800" dir="7500000" algn="tl">
                    <a:srgbClr val="000000">
                      <a:shade val="5000"/>
                      <a:alpha val="35000"/>
                    </a:srgbClr>
                  </a:outerShdw>
                </a:effectLst>
                <a:latin typeface="Century Gothic" pitchFamily="34" charset="0"/>
                <a:cs typeface="Arial" charset="0"/>
              </a:rPr>
              <a:t>Investors</a:t>
            </a:r>
          </a:p>
        </p:txBody>
      </p:sp>
      <p:sp>
        <p:nvSpPr>
          <p:cNvPr id="28" name="Up-Down Arrow 27"/>
          <p:cNvSpPr/>
          <p:nvPr/>
        </p:nvSpPr>
        <p:spPr>
          <a:xfrm>
            <a:off x="3059113" y="4149725"/>
            <a:ext cx="576262" cy="2159000"/>
          </a:xfrm>
          <a:prstGeom prst="upDownArrow">
            <a:avLst/>
          </a:prstGeom>
          <a:solidFill>
            <a:srgbClr val="10A0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 name="Up-Down Arrow 29"/>
          <p:cNvSpPr/>
          <p:nvPr/>
        </p:nvSpPr>
        <p:spPr>
          <a:xfrm>
            <a:off x="4859338" y="4149725"/>
            <a:ext cx="576262" cy="2159000"/>
          </a:xfrm>
          <a:prstGeom prst="up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2" name="TextBox 31"/>
          <p:cNvSpPr txBox="1"/>
          <p:nvPr/>
        </p:nvSpPr>
        <p:spPr>
          <a:xfrm>
            <a:off x="1835150" y="4656138"/>
            <a:ext cx="5184775" cy="1076325"/>
          </a:xfrm>
          <a:prstGeom prst="rect">
            <a:avLst/>
          </a:prstGeom>
          <a:solidFill>
            <a:schemeClr val="bg1">
              <a:lumMod val="65000"/>
              <a:alpha val="37000"/>
            </a:schemeClr>
          </a:solidFill>
        </p:spPr>
        <p:txBody>
          <a:bodyPr>
            <a:spAutoFit/>
          </a:bodyPr>
          <a:lstStyle/>
          <a:p>
            <a:pPr algn="ctr" eaLnBrk="1" hangingPunct="1">
              <a:defRPr/>
            </a:pPr>
            <a:r>
              <a:rPr lang="en-GB" sz="1600" dirty="0">
                <a:latin typeface="Century Gothic" pitchFamily="34" charset="0"/>
                <a:cs typeface="Arial" charset="0"/>
              </a:rPr>
              <a:t>Investors buy and sell </a:t>
            </a:r>
            <a:r>
              <a:rPr lang="en-GB" sz="1600" b="1" dirty="0">
                <a:latin typeface="Century Gothic" pitchFamily="34" charset="0"/>
                <a:cs typeface="Arial" charset="0"/>
              </a:rPr>
              <a:t>shares</a:t>
            </a:r>
            <a:r>
              <a:rPr lang="en-GB" sz="1600" dirty="0">
                <a:latin typeface="Century Gothic" pitchFamily="34" charset="0"/>
                <a:cs typeface="Arial" charset="0"/>
              </a:rPr>
              <a:t> in the fund.  A </a:t>
            </a:r>
            <a:r>
              <a:rPr lang="en-GB" sz="1600" b="1" dirty="0">
                <a:latin typeface="Century Gothic" pitchFamily="34" charset="0"/>
                <a:cs typeface="Arial" charset="0"/>
              </a:rPr>
              <a:t>single price</a:t>
            </a:r>
            <a:r>
              <a:rPr lang="en-GB" sz="1600" dirty="0">
                <a:latin typeface="Century Gothic" pitchFamily="34" charset="0"/>
                <a:cs typeface="Arial" charset="0"/>
              </a:rPr>
              <a:t> is quoted when buying or selling shares.</a:t>
            </a:r>
          </a:p>
          <a:p>
            <a:pPr algn="ctr" eaLnBrk="1" hangingPunct="1">
              <a:defRPr/>
            </a:pPr>
            <a:r>
              <a:rPr lang="en-GB" sz="1600" dirty="0">
                <a:latin typeface="Century Gothic" pitchFamily="34" charset="0"/>
                <a:cs typeface="Arial" charset="0"/>
              </a:rPr>
              <a:t>Share prices go up and down based on the value of the underlying assets in the fund</a:t>
            </a:r>
          </a:p>
        </p:txBody>
      </p:sp>
      <p:sp>
        <p:nvSpPr>
          <p:cNvPr id="33" name="Rectangle 32"/>
          <p:cNvSpPr/>
          <p:nvPr/>
        </p:nvSpPr>
        <p:spPr>
          <a:xfrm>
            <a:off x="1907704" y="548680"/>
            <a:ext cx="4580100" cy="1077218"/>
          </a:xfrm>
          <a:prstGeom prst="rect">
            <a:avLst/>
          </a:prstGeom>
          <a:noFill/>
        </p:spPr>
        <p:txBody>
          <a:bodyPr wrap="none">
            <a:spAutoFit/>
          </a:bodyPr>
          <a:lstStyle/>
          <a:p>
            <a:pPr algn="ctr" eaLnBrk="1" hangingPunct="1">
              <a:defRPr/>
            </a:pPr>
            <a:r>
              <a:rPr lang="en-US" sz="3200"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Century Gothic" pitchFamily="34" charset="0"/>
                <a:cs typeface="Arial" charset="0"/>
              </a:rPr>
              <a:t>Authorised Corporate </a:t>
            </a:r>
          </a:p>
          <a:p>
            <a:pPr algn="ctr" eaLnBrk="1" hangingPunct="1">
              <a:defRPr/>
            </a:pPr>
            <a:r>
              <a:rPr lang="en-US" sz="3200"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Century Gothic" pitchFamily="34" charset="0"/>
                <a:cs typeface="Arial" charset="0"/>
              </a:rPr>
              <a:t>Director</a:t>
            </a:r>
          </a:p>
        </p:txBody>
      </p:sp>
      <p:sp>
        <p:nvSpPr>
          <p:cNvPr id="34" name="TextBox 33"/>
          <p:cNvSpPr txBox="1"/>
          <p:nvPr/>
        </p:nvSpPr>
        <p:spPr>
          <a:xfrm>
            <a:off x="107950" y="3041650"/>
            <a:ext cx="1943100" cy="1570038"/>
          </a:xfrm>
          <a:prstGeom prst="rect">
            <a:avLst/>
          </a:prstGeom>
          <a:solidFill>
            <a:schemeClr val="bg1">
              <a:lumMod val="65000"/>
              <a:alpha val="37000"/>
            </a:schemeClr>
          </a:solidFill>
        </p:spPr>
        <p:txBody>
          <a:bodyPr>
            <a:spAutoFit/>
          </a:bodyPr>
          <a:lstStyle/>
          <a:p>
            <a:pPr algn="ctr" eaLnBrk="1" hangingPunct="1">
              <a:defRPr/>
            </a:pPr>
            <a:r>
              <a:rPr lang="en-GB" sz="1600" dirty="0">
                <a:latin typeface="Century Gothic" pitchFamily="34" charset="0"/>
                <a:cs typeface="Arial" charset="0"/>
              </a:rPr>
              <a:t>The fund is </a:t>
            </a:r>
            <a:r>
              <a:rPr lang="en-GB" sz="1600" b="1" dirty="0">
                <a:latin typeface="Century Gothic" pitchFamily="34" charset="0"/>
                <a:cs typeface="Arial" charset="0"/>
              </a:rPr>
              <a:t>open-ended</a:t>
            </a:r>
            <a:r>
              <a:rPr lang="en-GB" sz="1600" dirty="0">
                <a:latin typeface="Century Gothic" pitchFamily="34" charset="0"/>
                <a:cs typeface="Arial" charset="0"/>
              </a:rPr>
              <a:t> so it can grow and shrink as investors buy and sell back shares</a:t>
            </a:r>
          </a:p>
        </p:txBody>
      </p:sp>
      <p:sp>
        <p:nvSpPr>
          <p:cNvPr id="35" name="Up-Down Arrow 34"/>
          <p:cNvSpPr/>
          <p:nvPr/>
        </p:nvSpPr>
        <p:spPr>
          <a:xfrm>
            <a:off x="4932363" y="1557338"/>
            <a:ext cx="503237" cy="1727200"/>
          </a:xfrm>
          <a:prstGeom prst="up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6" name="Up-Down Arrow 35"/>
          <p:cNvSpPr/>
          <p:nvPr/>
        </p:nvSpPr>
        <p:spPr>
          <a:xfrm>
            <a:off x="2987675" y="1557338"/>
            <a:ext cx="576263" cy="1719262"/>
          </a:xfrm>
          <a:prstGeom prst="upDownArrow">
            <a:avLst/>
          </a:prstGeom>
          <a:solidFill>
            <a:srgbClr val="10A0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2" name="TextBox 41"/>
          <p:cNvSpPr txBox="1"/>
          <p:nvPr/>
        </p:nvSpPr>
        <p:spPr>
          <a:xfrm>
            <a:off x="1763713" y="1989138"/>
            <a:ext cx="5184775" cy="830262"/>
          </a:xfrm>
          <a:prstGeom prst="rect">
            <a:avLst/>
          </a:prstGeom>
          <a:solidFill>
            <a:schemeClr val="bg1">
              <a:lumMod val="65000"/>
              <a:alpha val="37000"/>
            </a:schemeClr>
          </a:solidFill>
        </p:spPr>
        <p:txBody>
          <a:bodyPr>
            <a:spAutoFit/>
          </a:bodyPr>
          <a:lstStyle/>
          <a:p>
            <a:pPr algn="ctr" eaLnBrk="1" hangingPunct="1">
              <a:defRPr/>
            </a:pPr>
            <a:r>
              <a:rPr lang="en-GB" sz="1600" dirty="0">
                <a:latin typeface="Century Gothic" pitchFamily="34" charset="0"/>
                <a:cs typeface="Arial" charset="0"/>
              </a:rPr>
              <a:t>Buys and sells investments within the fund and deals with the day-to-day fund management – valuing the fund and setting prices </a:t>
            </a:r>
          </a:p>
        </p:txBody>
      </p:sp>
      <p:sp>
        <p:nvSpPr>
          <p:cNvPr id="43" name="Rectangle 42"/>
          <p:cNvSpPr/>
          <p:nvPr/>
        </p:nvSpPr>
        <p:spPr>
          <a:xfrm>
            <a:off x="8052440" y="1127688"/>
            <a:ext cx="696024" cy="5171031"/>
          </a:xfrm>
          <a:prstGeom prst="rect">
            <a:avLst/>
          </a:prstGeom>
          <a:noFill/>
        </p:spPr>
        <p:txBody>
          <a:bodyPr vert="wordArtVert" wrap="none">
            <a:spAutoFit/>
          </a:bodyPr>
          <a:lstStyle/>
          <a:p>
            <a:pPr algn="ctr" eaLnBrk="1" hangingPunct="1">
              <a:defRPr/>
            </a:pPr>
            <a:r>
              <a:rPr lang="en-US" sz="2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Arial" charset="0"/>
              </a:rPr>
              <a:t>Depositary</a:t>
            </a:r>
            <a:endPar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Arial" charset="0"/>
            </a:endParaRPr>
          </a:p>
        </p:txBody>
      </p:sp>
      <p:sp>
        <p:nvSpPr>
          <p:cNvPr id="44" name="Up Arrow 43"/>
          <p:cNvSpPr/>
          <p:nvPr/>
        </p:nvSpPr>
        <p:spPr>
          <a:xfrm rot="18605362">
            <a:off x="7002463" y="644525"/>
            <a:ext cx="431800" cy="2413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5" name="Up Arrow 44"/>
          <p:cNvSpPr/>
          <p:nvPr/>
        </p:nvSpPr>
        <p:spPr>
          <a:xfrm rot="14594048">
            <a:off x="7039769" y="4806156"/>
            <a:ext cx="431800" cy="224313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bg/>
                                          </p:spTgt>
                                        </p:tgtEl>
                                        <p:attrNameLst>
                                          <p:attrName>style.visibility</p:attrName>
                                        </p:attrNameLst>
                                      </p:cBhvr>
                                      <p:to>
                                        <p:strVal val="visible"/>
                                      </p:to>
                                    </p:set>
                                    <p:animEffect transition="in" filter="fade">
                                      <p:cBhvr>
                                        <p:cTn id="7" dur="2000"/>
                                        <p:tgtEl>
                                          <p:spTgt spid="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fade">
                                      <p:cBhvr>
                                        <p:cTn id="10" dur="2000"/>
                                        <p:tgtEl>
                                          <p:spTgt spid="3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0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20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2000"/>
                                        <p:tgtEl>
                                          <p:spTgt spid="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20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20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2000"/>
                                        <p:tgtEl>
                                          <p:spTgt spid="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20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34" grpId="0" build="allAtOnce" animBg="1"/>
      <p:bldP spid="35" grpId="0" animBg="1"/>
      <p:bldP spid="36" grpId="0" animBg="1"/>
      <p:bldP spid="42" grpId="0" animBg="1"/>
      <p:bldP spid="4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altLang="en-US" smtClean="0"/>
              <a:t>What are unit trusts?</a:t>
            </a:r>
          </a:p>
        </p:txBody>
      </p:sp>
      <p:sp>
        <p:nvSpPr>
          <p:cNvPr id="4" name="TextBox 3"/>
          <p:cNvSpPr txBox="1"/>
          <p:nvPr/>
        </p:nvSpPr>
        <p:spPr>
          <a:xfrm>
            <a:off x="179388" y="765175"/>
            <a:ext cx="8891587" cy="1077913"/>
          </a:xfrm>
          <a:prstGeom prst="rect">
            <a:avLst/>
          </a:prstGeom>
          <a:solidFill>
            <a:schemeClr val="bg1"/>
          </a:solidFill>
        </p:spPr>
        <p:txBody>
          <a:bodyPr>
            <a:spAutoFit/>
          </a:bodyPr>
          <a:lstStyle/>
          <a:p>
            <a:pPr eaLnBrk="1" hangingPunct="1">
              <a:defRPr/>
            </a:pPr>
            <a:r>
              <a:rPr lang="en-GB" sz="1600" dirty="0">
                <a:latin typeface="Century Gothic" pitchFamily="34" charset="0"/>
                <a:cs typeface="+mn-cs"/>
              </a:rPr>
              <a:t>A unit trust is a collective investment scheme. The scheme is in the form of a trust. </a:t>
            </a:r>
          </a:p>
          <a:p>
            <a:pPr eaLnBrk="1" hangingPunct="1">
              <a:defRPr/>
            </a:pPr>
            <a:r>
              <a:rPr lang="en-GB" sz="1600" dirty="0">
                <a:latin typeface="Century Gothic" pitchFamily="34" charset="0"/>
                <a:cs typeface="+mn-cs"/>
              </a:rPr>
              <a:t/>
            </a:r>
            <a:br>
              <a:rPr lang="en-GB" sz="1600" dirty="0">
                <a:latin typeface="Century Gothic" pitchFamily="34" charset="0"/>
                <a:cs typeface="+mn-cs"/>
              </a:rPr>
            </a:br>
            <a:r>
              <a:rPr lang="en-GB" sz="1600" dirty="0">
                <a:latin typeface="Century Gothic" pitchFamily="34" charset="0"/>
                <a:cs typeface="+mn-cs"/>
              </a:rPr>
              <a:t>A trust is a particular type of entity that is often used </a:t>
            </a:r>
            <a:r>
              <a:rPr lang="en-GB" sz="1600" b="1" u="sng" dirty="0">
                <a:solidFill>
                  <a:srgbClr val="008080"/>
                </a:solidFill>
                <a:latin typeface="Century Gothic" pitchFamily="34" charset="0"/>
                <a:cs typeface="+mn-cs"/>
              </a:rPr>
              <a:t>to hold assets such as investments on behalf of another person, or group of persons</a:t>
            </a:r>
            <a:r>
              <a:rPr lang="en-GB" sz="1600" dirty="0">
                <a:solidFill>
                  <a:srgbClr val="008080"/>
                </a:solidFill>
                <a:latin typeface="Century Gothic" pitchFamily="34" charset="0"/>
                <a:cs typeface="+mn-cs"/>
              </a:rPr>
              <a:t>. </a:t>
            </a:r>
          </a:p>
        </p:txBody>
      </p:sp>
      <p:sp>
        <p:nvSpPr>
          <p:cNvPr id="7" name="TextBox 6"/>
          <p:cNvSpPr txBox="1">
            <a:spLocks noChangeArrowheads="1"/>
          </p:cNvSpPr>
          <p:nvPr/>
        </p:nvSpPr>
        <p:spPr bwMode="auto">
          <a:xfrm>
            <a:off x="5091113" y="3284538"/>
            <a:ext cx="3944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a:t>Today the </a:t>
            </a:r>
            <a:r>
              <a:rPr lang="en-GB" altLang="en-US" sz="1600" b="1"/>
              <a:t>industry manages £3trn </a:t>
            </a:r>
            <a:r>
              <a:rPr lang="en-GB" altLang="en-US" sz="1600"/>
              <a:t>in </a:t>
            </a:r>
            <a:r>
              <a:rPr lang="en-GB" altLang="en-US" sz="1600" b="1"/>
              <a:t>over 2,000 funds </a:t>
            </a:r>
            <a:r>
              <a:rPr lang="en-GB" altLang="en-US" sz="1600"/>
              <a:t>across </a:t>
            </a:r>
            <a:r>
              <a:rPr lang="en-GB" altLang="en-US" sz="1600" b="1"/>
              <a:t>over 30 different investment sectors</a:t>
            </a:r>
            <a:r>
              <a:rPr lang="en-GB" altLang="en-US" sz="1600"/>
              <a:t>. </a:t>
            </a:r>
          </a:p>
        </p:txBody>
      </p:sp>
      <p:sp>
        <p:nvSpPr>
          <p:cNvPr id="8" name="Rectangle 7"/>
          <p:cNvSpPr>
            <a:spLocks noChangeArrowheads="1"/>
          </p:cNvSpPr>
          <p:nvPr/>
        </p:nvSpPr>
        <p:spPr bwMode="auto">
          <a:xfrm>
            <a:off x="5091113" y="2133600"/>
            <a:ext cx="3944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a:t>The unit trust industry </a:t>
            </a:r>
            <a:r>
              <a:rPr lang="en-GB" altLang="en-US" sz="1600" b="1"/>
              <a:t>started in 1931</a:t>
            </a:r>
            <a:r>
              <a:rPr lang="en-GB" altLang="en-US" sz="1600"/>
              <a:t>, when M&amp;G launched the first unit trust. </a:t>
            </a:r>
          </a:p>
        </p:txBody>
      </p:sp>
      <p:sp>
        <p:nvSpPr>
          <p:cNvPr id="9" name="Rectangle 8"/>
          <p:cNvSpPr>
            <a:spLocks noChangeArrowheads="1"/>
          </p:cNvSpPr>
          <p:nvPr/>
        </p:nvSpPr>
        <p:spPr bwMode="auto">
          <a:xfrm>
            <a:off x="5076825" y="4437063"/>
            <a:ext cx="38877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a:t>In March 2010, assets under management in British unit trusts and OEICs </a:t>
            </a:r>
            <a:r>
              <a:rPr lang="en-GB" altLang="en-US" sz="1600" b="1"/>
              <a:t>passed £500bn </a:t>
            </a:r>
            <a:r>
              <a:rPr lang="en-GB" altLang="en-US" sz="1600"/>
              <a:t>for the first time. This capped a decade where open-ended products doubled their assets under management.</a:t>
            </a:r>
          </a:p>
        </p:txBody>
      </p:sp>
      <p:pic>
        <p:nvPicPr>
          <p:cNvPr id="18439" name="Picture 1"/>
          <p:cNvPicPr>
            <a:picLocks noChangeAspect="1" noChangeArrowheads="1"/>
          </p:cNvPicPr>
          <p:nvPr/>
        </p:nvPicPr>
        <p:blipFill>
          <a:blip r:embed="rId2">
            <a:extLst>
              <a:ext uri="{28A0092B-C50C-407E-A947-70E740481C1C}">
                <a14:useLocalDpi xmlns:a14="http://schemas.microsoft.com/office/drawing/2010/main" val="0"/>
              </a:ext>
            </a:extLst>
          </a:blip>
          <a:srcRect l="28082" t="46719" r="28342" b="10442"/>
          <a:stretch>
            <a:fillRect/>
          </a:stretch>
        </p:blipFill>
        <p:spPr bwMode="auto">
          <a:xfrm>
            <a:off x="0" y="2674938"/>
            <a:ext cx="4859338"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chaltbau.de/wp-content/uploads/2012/03/icon_akt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620963"/>
            <a:ext cx="644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r>
              <a:rPr altLang="en-US" smtClean="0"/>
              <a:t>What are Unit Trusts?</a:t>
            </a:r>
          </a:p>
        </p:txBody>
      </p:sp>
      <p:sp>
        <p:nvSpPr>
          <p:cNvPr id="4" name="Rectangle 3"/>
          <p:cNvSpPr/>
          <p:nvPr/>
        </p:nvSpPr>
        <p:spPr>
          <a:xfrm>
            <a:off x="3348038" y="3455988"/>
            <a:ext cx="2016125" cy="10795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b="1" dirty="0">
              <a:latin typeface="Century Gothic" pitchFamily="34" charset="0"/>
            </a:endParaRPr>
          </a:p>
          <a:p>
            <a:pPr algn="ctr" eaLnBrk="1" hangingPunct="1">
              <a:defRPr/>
            </a:pPr>
            <a:r>
              <a:rPr lang="en-GB" b="1" dirty="0">
                <a:latin typeface="Century Gothic" pitchFamily="34" charset="0"/>
              </a:rPr>
              <a:t>Unit Trust</a:t>
            </a:r>
          </a:p>
          <a:p>
            <a:pPr algn="ctr" eaLnBrk="1" hangingPunct="1">
              <a:defRPr/>
            </a:pPr>
            <a:endParaRPr lang="en-GB" b="1" dirty="0">
              <a:latin typeface="Century Gothic" pitchFamily="34" charset="0"/>
            </a:endParaRPr>
          </a:p>
        </p:txBody>
      </p:sp>
      <p:sp>
        <p:nvSpPr>
          <p:cNvPr id="19461" name="Rectangle 4"/>
          <p:cNvSpPr>
            <a:spLocks noChangeArrowheads="1"/>
          </p:cNvSpPr>
          <p:nvPr/>
        </p:nvSpPr>
        <p:spPr bwMode="auto">
          <a:xfrm>
            <a:off x="250825" y="809625"/>
            <a:ext cx="885825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a:t>Each unit trust </a:t>
            </a:r>
            <a:r>
              <a:rPr lang="en-GB" altLang="en-US" sz="1600" b="1">
                <a:solidFill>
                  <a:srgbClr val="10A017"/>
                </a:solidFill>
              </a:rPr>
              <a:t>may be authorised and marketable to retail investors</a:t>
            </a:r>
            <a:r>
              <a:rPr lang="en-GB" altLang="en-US" sz="1600"/>
              <a:t>, or </a:t>
            </a:r>
            <a:r>
              <a:rPr lang="en-GB" altLang="en-US" sz="1600" b="1" u="sng">
                <a:solidFill>
                  <a:srgbClr val="C00000"/>
                </a:solidFill>
              </a:rPr>
              <a:t>unauthorised and restricted in the way it is marketed</a:t>
            </a:r>
            <a:r>
              <a:rPr lang="en-GB" altLang="en-US" sz="1600"/>
              <a:t>. </a:t>
            </a:r>
          </a:p>
          <a:p>
            <a:pPr eaLnBrk="1" hangingPunct="1">
              <a:spcBef>
                <a:spcPct val="0"/>
              </a:spcBef>
              <a:buFontTx/>
              <a:buNone/>
            </a:pPr>
            <a:endParaRPr lang="en-GB" altLang="en-US" sz="1600"/>
          </a:p>
          <a:p>
            <a:pPr eaLnBrk="1" hangingPunct="1">
              <a:spcBef>
                <a:spcPct val="0"/>
              </a:spcBef>
              <a:buFontTx/>
              <a:buNone/>
            </a:pPr>
            <a:r>
              <a:rPr lang="en-GB" altLang="en-US" sz="1600"/>
              <a:t>A UK collective investment scheme such as a unit trust </a:t>
            </a:r>
            <a:r>
              <a:rPr lang="en-GB" altLang="en-US" sz="1600" b="1" u="sng"/>
              <a:t>must be authorised by the FCA </a:t>
            </a:r>
            <a:r>
              <a:rPr lang="en-GB" altLang="en-US" sz="1600"/>
              <a:t>before it can be offered to the general public.</a:t>
            </a:r>
          </a:p>
        </p:txBody>
      </p:sp>
      <p:sp>
        <p:nvSpPr>
          <p:cNvPr id="6" name="Rectangle 5"/>
          <p:cNvSpPr/>
          <p:nvPr/>
        </p:nvSpPr>
        <p:spPr>
          <a:xfrm>
            <a:off x="107504" y="3673474"/>
            <a:ext cx="2132315" cy="646331"/>
          </a:xfrm>
          <a:prstGeom prst="rect">
            <a:avLst/>
          </a:prstGeom>
          <a:noFill/>
        </p:spPr>
        <p:txBody>
          <a:bodyPr wrap="none">
            <a:spAutoFit/>
          </a:bodyPr>
          <a:lstStyle/>
          <a:p>
            <a:pPr algn="ctr" eaLnBrk="1" hangingPunct="1">
              <a:defRPr/>
            </a:pPr>
            <a:r>
              <a:rPr lang="en-US" sz="3600" b="1" dirty="0">
                <a:ln w="19050">
                  <a:solidFill>
                    <a:schemeClr val="tx2">
                      <a:tint val="1000"/>
                    </a:schemeClr>
                  </a:solidFill>
                  <a:prstDash val="solid"/>
                </a:ln>
                <a:solidFill>
                  <a:srgbClr val="10A017"/>
                </a:solidFill>
                <a:effectLst>
                  <a:outerShdw blurRad="50000" dist="50800" dir="7500000" algn="tl">
                    <a:srgbClr val="000000">
                      <a:shade val="5000"/>
                      <a:alpha val="35000"/>
                    </a:srgbClr>
                  </a:outerShdw>
                </a:effectLst>
                <a:latin typeface="Century Gothic" pitchFamily="34" charset="0"/>
                <a:cs typeface="Arial" charset="0"/>
              </a:rPr>
              <a:t>Investors</a:t>
            </a:r>
          </a:p>
        </p:txBody>
      </p:sp>
      <p:pic>
        <p:nvPicPr>
          <p:cNvPr id="1026" name="Picture 2" descr="http://www.johnchristianentertainment.com/wp-content/uploads/2015/04/british-pounds-symbol-qU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3095625"/>
            <a:ext cx="4032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339752" y="4463821"/>
            <a:ext cx="965456" cy="461665"/>
          </a:xfrm>
          <a:prstGeom prst="rect">
            <a:avLst/>
          </a:prstGeom>
          <a:noFill/>
        </p:spPr>
        <p:txBody>
          <a:bodyPr wrap="none">
            <a:spAutoFit/>
          </a:bodyPr>
          <a:lstStyle/>
          <a:p>
            <a:pPr algn="ctr" eaLnBrk="1" hangingPunct="1">
              <a:defRPr/>
            </a:pPr>
            <a:r>
              <a:rPr lang="en-US" sz="24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cs typeface="Arial" charset="0"/>
              </a:rPr>
              <a:t>UNITS</a:t>
            </a:r>
          </a:p>
        </p:txBody>
      </p:sp>
      <p:sp>
        <p:nvSpPr>
          <p:cNvPr id="12" name="Rectangle 11"/>
          <p:cNvSpPr/>
          <p:nvPr/>
        </p:nvSpPr>
        <p:spPr>
          <a:xfrm>
            <a:off x="-36513" y="5068888"/>
            <a:ext cx="2808288" cy="1816100"/>
          </a:xfrm>
          <a:prstGeom prst="rect">
            <a:avLst/>
          </a:prstGeom>
        </p:spPr>
        <p:txBody>
          <a:bodyPr>
            <a:spAutoFit/>
          </a:bodyPr>
          <a:lstStyle/>
          <a:p>
            <a:pPr algn="ctr" eaLnBrk="1" hangingPunct="1">
              <a:defRPr/>
            </a:pPr>
            <a:r>
              <a:rPr lang="en-GB" sz="1600" dirty="0">
                <a:latin typeface="Century Gothic" pitchFamily="34" charset="0"/>
                <a:cs typeface="Arial" charset="0"/>
              </a:rPr>
              <a:t>Investors pay money into the trust in exchange for units. </a:t>
            </a:r>
          </a:p>
          <a:p>
            <a:pPr algn="ctr" eaLnBrk="1" hangingPunct="1">
              <a:defRPr/>
            </a:pPr>
            <a:endParaRPr lang="en-GB" sz="1600" dirty="0">
              <a:latin typeface="Century Gothic" pitchFamily="34" charset="0"/>
              <a:cs typeface="Arial" charset="0"/>
            </a:endParaRPr>
          </a:p>
          <a:p>
            <a:pPr algn="ctr" eaLnBrk="1" hangingPunct="1">
              <a:defRPr/>
            </a:pPr>
            <a:r>
              <a:rPr lang="en-GB" sz="1600" dirty="0">
                <a:latin typeface="Century Gothic" pitchFamily="34" charset="0"/>
                <a:cs typeface="Arial" charset="0"/>
              </a:rPr>
              <a:t>Investors can </a:t>
            </a:r>
            <a:r>
              <a:rPr lang="en-GB" sz="1600" b="1" dirty="0">
                <a:solidFill>
                  <a:srgbClr val="10A017"/>
                </a:solidFill>
                <a:latin typeface="Century Gothic" pitchFamily="34" charset="0"/>
                <a:cs typeface="Arial" charset="0"/>
              </a:rPr>
              <a:t>buy into</a:t>
            </a:r>
            <a:r>
              <a:rPr lang="en-GB" sz="1600" dirty="0">
                <a:latin typeface="Century Gothic" pitchFamily="34" charset="0"/>
                <a:cs typeface="Arial" charset="0"/>
              </a:rPr>
              <a:t> the fund and </a:t>
            </a:r>
            <a:r>
              <a:rPr lang="en-GB" sz="1600" b="1" dirty="0">
                <a:solidFill>
                  <a:schemeClr val="accent6">
                    <a:lumMod val="50000"/>
                  </a:schemeClr>
                </a:solidFill>
                <a:latin typeface="Century Gothic" pitchFamily="34" charset="0"/>
                <a:cs typeface="Arial" charset="0"/>
              </a:rPr>
              <a:t>sell their units back</a:t>
            </a:r>
            <a:r>
              <a:rPr lang="en-GB" sz="1600" dirty="0">
                <a:latin typeface="Century Gothic" pitchFamily="34" charset="0"/>
                <a:cs typeface="Arial" charset="0"/>
              </a:rPr>
              <a:t> to the fund</a:t>
            </a:r>
          </a:p>
        </p:txBody>
      </p:sp>
      <p:sp>
        <p:nvSpPr>
          <p:cNvPr id="13" name="Left-Right Arrow 12"/>
          <p:cNvSpPr/>
          <p:nvPr/>
        </p:nvSpPr>
        <p:spPr>
          <a:xfrm>
            <a:off x="2195513" y="4103688"/>
            <a:ext cx="1152525" cy="431800"/>
          </a:xfrm>
          <a:prstGeom prst="lef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Left-Right Arrow 13"/>
          <p:cNvSpPr/>
          <p:nvPr/>
        </p:nvSpPr>
        <p:spPr>
          <a:xfrm>
            <a:off x="2195513" y="3600450"/>
            <a:ext cx="1152525" cy="431800"/>
          </a:xfrm>
          <a:prstGeom prst="leftRightArrow">
            <a:avLst/>
          </a:prstGeom>
          <a:solidFill>
            <a:srgbClr val="10A0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Rectangle 14"/>
          <p:cNvSpPr/>
          <p:nvPr/>
        </p:nvSpPr>
        <p:spPr>
          <a:xfrm>
            <a:off x="3203575" y="2420938"/>
            <a:ext cx="2305050" cy="830262"/>
          </a:xfrm>
          <a:prstGeom prst="rect">
            <a:avLst/>
          </a:prstGeom>
        </p:spPr>
        <p:txBody>
          <a:bodyPr>
            <a:spAutoFit/>
          </a:bodyPr>
          <a:lstStyle/>
          <a:p>
            <a:pPr algn="ctr" eaLnBrk="1" hangingPunct="1">
              <a:defRPr/>
            </a:pPr>
            <a:r>
              <a:rPr lang="en-GB" sz="1600" b="1" dirty="0">
                <a:solidFill>
                  <a:schemeClr val="tx2">
                    <a:lumMod val="60000"/>
                    <a:lumOff val="40000"/>
                  </a:schemeClr>
                </a:solidFill>
                <a:latin typeface="Century Gothic" pitchFamily="34" charset="0"/>
                <a:cs typeface="Arial" charset="0"/>
              </a:rPr>
              <a:t>Open-ended collective </a:t>
            </a:r>
          </a:p>
          <a:p>
            <a:pPr algn="ctr" eaLnBrk="1" hangingPunct="1">
              <a:defRPr/>
            </a:pPr>
            <a:r>
              <a:rPr lang="en-GB" sz="1600" b="1" dirty="0">
                <a:solidFill>
                  <a:schemeClr val="tx2">
                    <a:lumMod val="60000"/>
                    <a:lumOff val="40000"/>
                  </a:schemeClr>
                </a:solidFill>
                <a:latin typeface="Century Gothic" pitchFamily="34" charset="0"/>
                <a:cs typeface="Arial" charset="0"/>
              </a:rPr>
              <a:t>investment schemes </a:t>
            </a:r>
          </a:p>
        </p:txBody>
      </p:sp>
      <p:sp>
        <p:nvSpPr>
          <p:cNvPr id="16" name="Rectangle 15"/>
          <p:cNvSpPr/>
          <p:nvPr/>
        </p:nvSpPr>
        <p:spPr>
          <a:xfrm>
            <a:off x="3203575" y="4770438"/>
            <a:ext cx="2305050" cy="1754187"/>
          </a:xfrm>
          <a:prstGeom prst="rect">
            <a:avLst/>
          </a:prstGeom>
        </p:spPr>
        <p:txBody>
          <a:bodyPr>
            <a:spAutoFit/>
          </a:bodyPr>
          <a:lstStyle/>
          <a:p>
            <a:pPr algn="ctr" eaLnBrk="1" hangingPunct="1">
              <a:defRPr/>
            </a:pPr>
            <a:r>
              <a:rPr lang="en-GB" sz="1600" b="1" dirty="0">
                <a:solidFill>
                  <a:schemeClr val="tx2">
                    <a:lumMod val="60000"/>
                    <a:lumOff val="40000"/>
                  </a:schemeClr>
                </a:solidFill>
                <a:cs typeface="Arial" charset="0"/>
              </a:rPr>
              <a:t>Each trust </a:t>
            </a:r>
            <a:r>
              <a:rPr lang="en-GB" sz="2000" b="1" u="sng" dirty="0">
                <a:solidFill>
                  <a:schemeClr val="tx2">
                    <a:lumMod val="60000"/>
                    <a:lumOff val="40000"/>
                  </a:schemeClr>
                </a:solidFill>
                <a:cs typeface="Arial" charset="0"/>
              </a:rPr>
              <a:t>can grow </a:t>
            </a:r>
            <a:r>
              <a:rPr lang="en-GB" sz="1600" b="1" dirty="0">
                <a:solidFill>
                  <a:schemeClr val="tx2">
                    <a:lumMod val="60000"/>
                    <a:lumOff val="40000"/>
                  </a:schemeClr>
                </a:solidFill>
                <a:cs typeface="Arial" charset="0"/>
              </a:rPr>
              <a:t>as more investors buy into the fund, </a:t>
            </a:r>
            <a:r>
              <a:rPr lang="en-GB" sz="2000" b="1" u="sng" dirty="0">
                <a:solidFill>
                  <a:schemeClr val="tx2">
                    <a:lumMod val="60000"/>
                    <a:lumOff val="40000"/>
                  </a:schemeClr>
                </a:solidFill>
                <a:cs typeface="Arial" charset="0"/>
              </a:rPr>
              <a:t>or shrink </a:t>
            </a:r>
            <a:r>
              <a:rPr lang="en-GB" sz="1600" b="1" dirty="0">
                <a:solidFill>
                  <a:schemeClr val="tx2">
                    <a:lumMod val="60000"/>
                    <a:lumOff val="40000"/>
                  </a:schemeClr>
                </a:solidFill>
                <a:cs typeface="Arial" charset="0"/>
              </a:rPr>
              <a:t>as investors sell units back to the fund and they are cancelled. </a:t>
            </a:r>
            <a:endParaRPr lang="en-GB" sz="1600" b="1" dirty="0">
              <a:solidFill>
                <a:schemeClr val="tx2">
                  <a:lumMod val="60000"/>
                  <a:lumOff val="40000"/>
                </a:schemeClr>
              </a:solidFill>
              <a:latin typeface="Century Gothic" pitchFamily="34" charset="0"/>
              <a:cs typeface="Arial" charset="0"/>
            </a:endParaRPr>
          </a:p>
        </p:txBody>
      </p:sp>
      <p:cxnSp>
        <p:nvCxnSpPr>
          <p:cNvPr id="18" name="Straight Connector 17"/>
          <p:cNvCxnSpPr/>
          <p:nvPr/>
        </p:nvCxnSpPr>
        <p:spPr>
          <a:xfrm flipV="1">
            <a:off x="5292725" y="1916113"/>
            <a:ext cx="935038" cy="1584325"/>
          </a:xfrm>
          <a:prstGeom prst="line">
            <a:avLst/>
          </a:prstGeom>
          <a:ln w="3492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64163" y="4494213"/>
            <a:ext cx="936625" cy="1671637"/>
          </a:xfrm>
          <a:prstGeom prst="line">
            <a:avLst/>
          </a:prstGeom>
          <a:ln w="3492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364163" y="3254375"/>
            <a:ext cx="2016125" cy="1814513"/>
          </a:xfrm>
          <a:prstGeom prst="rect">
            <a:avLst/>
          </a:prstGeom>
        </p:spPr>
        <p:txBody>
          <a:bodyPr>
            <a:spAutoFit/>
          </a:bodyPr>
          <a:lstStyle/>
          <a:p>
            <a:pPr algn="ctr" eaLnBrk="1" hangingPunct="1">
              <a:defRPr/>
            </a:pPr>
            <a:r>
              <a:rPr lang="en-GB" sz="1400" dirty="0">
                <a:latin typeface="Century Gothic" pitchFamily="34" charset="0"/>
                <a:cs typeface="Arial" charset="0"/>
              </a:rPr>
              <a:t>The investors’ money is invested in a </a:t>
            </a:r>
            <a:r>
              <a:rPr lang="en-GB" sz="1400" b="1" dirty="0">
                <a:latin typeface="Century Gothic" pitchFamily="34" charset="0"/>
                <a:cs typeface="Arial" charset="0"/>
              </a:rPr>
              <a:t>diversified portfolio of assets</a:t>
            </a:r>
            <a:r>
              <a:rPr lang="en-GB" sz="1400" dirty="0">
                <a:latin typeface="Century Gothic" pitchFamily="34" charset="0"/>
                <a:cs typeface="Arial" charset="0"/>
              </a:rPr>
              <a:t>, usually consisting of </a:t>
            </a:r>
            <a:r>
              <a:rPr lang="en-GB" sz="1400" b="1" dirty="0">
                <a:solidFill>
                  <a:srgbClr val="0070C0"/>
                </a:solidFill>
                <a:latin typeface="Century Gothic" pitchFamily="34" charset="0"/>
                <a:cs typeface="Arial" charset="0"/>
              </a:rPr>
              <a:t>shares</a:t>
            </a:r>
            <a:r>
              <a:rPr lang="en-GB" sz="1400" dirty="0">
                <a:solidFill>
                  <a:srgbClr val="0070C0"/>
                </a:solidFill>
                <a:latin typeface="Century Gothic" pitchFamily="34" charset="0"/>
                <a:cs typeface="Arial" charset="0"/>
              </a:rPr>
              <a:t> </a:t>
            </a:r>
            <a:r>
              <a:rPr lang="en-GB" sz="1400" dirty="0">
                <a:latin typeface="Century Gothic" pitchFamily="34" charset="0"/>
                <a:cs typeface="Arial" charset="0"/>
              </a:rPr>
              <a:t>or </a:t>
            </a:r>
            <a:r>
              <a:rPr lang="en-GB" sz="1400" b="1" dirty="0">
                <a:solidFill>
                  <a:schemeClr val="accent6">
                    <a:lumMod val="75000"/>
                  </a:schemeClr>
                </a:solidFill>
                <a:latin typeface="Century Gothic" pitchFamily="34" charset="0"/>
                <a:cs typeface="Arial" charset="0"/>
              </a:rPr>
              <a:t>bonds</a:t>
            </a:r>
            <a:r>
              <a:rPr lang="en-GB" sz="1400" dirty="0">
                <a:solidFill>
                  <a:schemeClr val="accent6">
                    <a:lumMod val="75000"/>
                  </a:schemeClr>
                </a:solidFill>
                <a:latin typeface="Century Gothic" pitchFamily="34" charset="0"/>
                <a:cs typeface="Arial" charset="0"/>
              </a:rPr>
              <a:t> </a:t>
            </a:r>
            <a:r>
              <a:rPr lang="en-GB" sz="1400" dirty="0">
                <a:latin typeface="Century Gothic" pitchFamily="34" charset="0"/>
                <a:cs typeface="Arial" charset="0"/>
              </a:rPr>
              <a:t>or a </a:t>
            </a:r>
            <a:r>
              <a:rPr lang="en-GB" sz="1400" b="1" dirty="0">
                <a:solidFill>
                  <a:srgbClr val="C00000"/>
                </a:solidFill>
                <a:latin typeface="Century Gothic" pitchFamily="34" charset="0"/>
                <a:cs typeface="Arial" charset="0"/>
              </a:rPr>
              <a:t>mix of the two</a:t>
            </a:r>
            <a:r>
              <a:rPr lang="en-GB" sz="1400" dirty="0">
                <a:latin typeface="Century Gothic" pitchFamily="34" charset="0"/>
                <a:cs typeface="Arial" charset="0"/>
              </a:rPr>
              <a:t>. </a:t>
            </a:r>
          </a:p>
          <a:p>
            <a:pPr eaLnBrk="1" hangingPunct="1">
              <a:defRPr/>
            </a:pPr>
            <a:endParaRPr lang="en-GB" sz="1400" dirty="0">
              <a:latin typeface="Century Gothic" pitchFamily="34" charset="0"/>
              <a:cs typeface="Arial" charset="0"/>
            </a:endParaRPr>
          </a:p>
        </p:txBody>
      </p:sp>
      <p:pic>
        <p:nvPicPr>
          <p:cNvPr id="1028" name="Picture 4" descr="http://www.allbondportfolios.com/images/bonds_color-medallion-logo-no_bg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4852988"/>
            <a:ext cx="765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Up Arrow 28"/>
          <p:cNvSpPr/>
          <p:nvPr/>
        </p:nvSpPr>
        <p:spPr>
          <a:xfrm>
            <a:off x="7667625" y="2060575"/>
            <a:ext cx="433388" cy="863600"/>
          </a:xfrm>
          <a:prstGeom prst="upArrow">
            <a:avLst/>
          </a:prstGeom>
          <a:solidFill>
            <a:srgbClr val="63E43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rgbClr val="63E430"/>
              </a:solidFill>
            </a:endParaRPr>
          </a:p>
        </p:txBody>
      </p:sp>
      <p:sp>
        <p:nvSpPr>
          <p:cNvPr id="37" name="Up Arrow 36"/>
          <p:cNvSpPr/>
          <p:nvPr/>
        </p:nvSpPr>
        <p:spPr>
          <a:xfrm>
            <a:off x="8316913" y="2060575"/>
            <a:ext cx="431800" cy="863600"/>
          </a:xfrm>
          <a:prstGeom prst="upArrow">
            <a:avLst/>
          </a:prstGeom>
          <a:solidFill>
            <a:srgbClr val="63E43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rgbClr val="63E430"/>
              </a:solidFill>
            </a:endParaRPr>
          </a:p>
        </p:txBody>
      </p:sp>
      <p:sp>
        <p:nvSpPr>
          <p:cNvPr id="38" name="Up Arrow 37"/>
          <p:cNvSpPr/>
          <p:nvPr/>
        </p:nvSpPr>
        <p:spPr>
          <a:xfrm rot="10800000">
            <a:off x="7667625" y="5445125"/>
            <a:ext cx="433388" cy="8636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rgbClr val="FF0000"/>
              </a:solidFill>
            </a:endParaRPr>
          </a:p>
        </p:txBody>
      </p:sp>
      <p:sp>
        <p:nvSpPr>
          <p:cNvPr id="39" name="Up Arrow 38"/>
          <p:cNvSpPr/>
          <p:nvPr/>
        </p:nvSpPr>
        <p:spPr>
          <a:xfrm rot="10800000">
            <a:off x="8316913" y="5445125"/>
            <a:ext cx="431800" cy="8636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rgbClr val="FF0000"/>
              </a:solidFill>
            </a:endParaRPr>
          </a:p>
        </p:txBody>
      </p:sp>
      <p:sp>
        <p:nvSpPr>
          <p:cNvPr id="40" name="Rectangle 39"/>
          <p:cNvSpPr>
            <a:spLocks noChangeArrowheads="1"/>
          </p:cNvSpPr>
          <p:nvPr/>
        </p:nvSpPr>
        <p:spPr bwMode="auto">
          <a:xfrm>
            <a:off x="7380288" y="2924175"/>
            <a:ext cx="16922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400"/>
              <a:t>If the </a:t>
            </a:r>
            <a:r>
              <a:rPr lang="en-GB" altLang="en-US" sz="1400" b="1">
                <a:solidFill>
                  <a:srgbClr val="10A017"/>
                </a:solidFill>
              </a:rPr>
              <a:t>portfolio increases in value</a:t>
            </a:r>
            <a:r>
              <a:rPr lang="en-GB" altLang="en-US" sz="1400"/>
              <a:t>, the </a:t>
            </a:r>
            <a:r>
              <a:rPr lang="en-GB" altLang="en-US" sz="1400" b="1">
                <a:solidFill>
                  <a:srgbClr val="10A017"/>
                </a:solidFill>
              </a:rPr>
              <a:t>value of the units will increase.</a:t>
            </a:r>
          </a:p>
        </p:txBody>
      </p:sp>
      <p:sp>
        <p:nvSpPr>
          <p:cNvPr id="41" name="Rectangle 40"/>
          <p:cNvSpPr>
            <a:spLocks noChangeArrowheads="1"/>
          </p:cNvSpPr>
          <p:nvPr/>
        </p:nvSpPr>
        <p:spPr bwMode="auto">
          <a:xfrm>
            <a:off x="7308850" y="4203700"/>
            <a:ext cx="18351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400"/>
              <a:t>The </a:t>
            </a:r>
            <a:r>
              <a:rPr lang="en-GB" altLang="en-US" sz="1400" b="1">
                <a:solidFill>
                  <a:srgbClr val="C00000"/>
                </a:solidFill>
              </a:rPr>
              <a:t>portfolio might fall in value</a:t>
            </a:r>
            <a:r>
              <a:rPr lang="en-GB" altLang="en-US" sz="1400"/>
              <a:t>, in which case </a:t>
            </a:r>
            <a:r>
              <a:rPr lang="en-GB" altLang="en-US" sz="1400" b="1">
                <a:solidFill>
                  <a:srgbClr val="C00000"/>
                </a:solidFill>
              </a:rPr>
              <a:t>the units will decrease in value.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2000"/>
                                        <p:tgtEl>
                                          <p:spTgt spid="10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2000"/>
                                        <p:tgtEl>
                                          <p:spTgt spid="12">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fade">
                                      <p:cBhvr>
                                        <p:cTn id="34" dur="2000"/>
                                        <p:tgtEl>
                                          <p:spTgt spid="12">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2000"/>
                                        <p:tgtEl>
                                          <p:spTgt spid="16">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fade">
                                      <p:cBhvr>
                                        <p:cTn id="44" dur="2000"/>
                                        <p:tgtEl>
                                          <p:spTgt spid="15">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fade">
                                      <p:cBhvr>
                                        <p:cTn id="47" dur="2000"/>
                                        <p:tgtEl>
                                          <p:spTgt spid="15">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000"/>
                                        <p:tgtEl>
                                          <p:spTgt spid="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2000"/>
                                        <p:tgtEl>
                                          <p:spTgt spid="26"/>
                                        </p:tgtEl>
                                      </p:cBhvr>
                                    </p:animEffect>
                                  </p:childTnLst>
                                </p:cTn>
                              </p:par>
                              <p:par>
                                <p:cTn id="61" presetID="10" presetClass="entr" presetSubtype="0" fill="hold" nodeType="with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2000"/>
                                        <p:tgtEl>
                                          <p:spTgt spid="1030"/>
                                        </p:tgtEl>
                                      </p:cBhvr>
                                    </p:animEffect>
                                  </p:childTnLst>
                                </p:cTn>
                              </p:par>
                              <p:par>
                                <p:cTn id="64" presetID="10" presetClass="entr" presetSubtype="0" fill="hold" nodeType="withEffect">
                                  <p:stCondLst>
                                    <p:cond delay="0"/>
                                  </p:stCondLst>
                                  <p:childTnLst>
                                    <p:set>
                                      <p:cBhvr>
                                        <p:cTn id="65" dur="1" fill="hold">
                                          <p:stCondLst>
                                            <p:cond delay="0"/>
                                          </p:stCondLst>
                                        </p:cTn>
                                        <p:tgtEl>
                                          <p:spTgt spid="1028"/>
                                        </p:tgtEl>
                                        <p:attrNameLst>
                                          <p:attrName>style.visibility</p:attrName>
                                        </p:attrNameLst>
                                      </p:cBhvr>
                                      <p:to>
                                        <p:strVal val="visible"/>
                                      </p:to>
                                    </p:set>
                                    <p:animEffect transition="in" filter="fade">
                                      <p:cBhvr>
                                        <p:cTn id="66" dur="2000"/>
                                        <p:tgtEl>
                                          <p:spTgt spid="102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20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2000"/>
                                        <p:tgtEl>
                                          <p:spTgt spid="3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2000"/>
                                        <p:tgtEl>
                                          <p:spTgt spid="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2000"/>
                                        <p:tgtEl>
                                          <p:spTgt spid="4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2000"/>
                                        <p:tgtEl>
                                          <p:spTgt spid="3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12" grpId="0" build="allAtOnce"/>
      <p:bldP spid="13" grpId="0" animBg="1"/>
      <p:bldP spid="14" grpId="0" animBg="1"/>
      <p:bldP spid="15" grpId="0" build="allAtOnce"/>
      <p:bldP spid="16" grpId="0" build="allAtOnce"/>
      <p:bldP spid="26" grpId="0"/>
      <p:bldP spid="29" grpId="0" animBg="1"/>
      <p:bldP spid="37" grpId="0" animBg="1"/>
      <p:bldP spid="38" grpId="0" animBg="1"/>
      <p:bldP spid="39" grpId="0" animBg="1"/>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9388" y="44450"/>
            <a:ext cx="6842125" cy="490538"/>
          </a:xfrm>
        </p:spPr>
        <p:txBody>
          <a:bodyPr/>
          <a:lstStyle/>
          <a:p>
            <a:r>
              <a:rPr altLang="en-US" sz="2000" smtClean="0"/>
              <a:t>Structure of a Unit Trust</a:t>
            </a:r>
          </a:p>
        </p:txBody>
      </p:sp>
      <p:sp>
        <p:nvSpPr>
          <p:cNvPr id="4" name="Rectangle 3"/>
          <p:cNvSpPr/>
          <p:nvPr/>
        </p:nvSpPr>
        <p:spPr>
          <a:xfrm>
            <a:off x="3708400" y="3236913"/>
            <a:ext cx="1655763" cy="984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l="12334" t="25720" r="46716" b="37320"/>
          <a:stretch>
            <a:fillRect/>
          </a:stretch>
        </p:blipFill>
        <p:spPr bwMode="auto">
          <a:xfrm>
            <a:off x="3924300" y="3238500"/>
            <a:ext cx="12954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708400" y="2852738"/>
            <a:ext cx="1655763" cy="369887"/>
          </a:xfrm>
          <a:prstGeom prst="rect">
            <a:avLst/>
          </a:prstGeom>
          <a:noFill/>
          <a:ln w="9525">
            <a:solidFill>
              <a:srgbClr val="10A01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800" b="1"/>
              <a:t>UNIT TRUST</a:t>
            </a:r>
          </a:p>
        </p:txBody>
      </p:sp>
      <p:pic>
        <p:nvPicPr>
          <p:cNvPr id="22534" name="Picture 4" descr="http://www.iasplus.com/en/images/responsive/icons/meetings/trustees-meeting/image_badge-high"/>
          <p:cNvPicPr>
            <a:picLocks noChangeAspect="1" noChangeArrowheads="1"/>
          </p:cNvPicPr>
          <p:nvPr/>
        </p:nvPicPr>
        <p:blipFill>
          <a:blip r:embed="rId3">
            <a:extLst>
              <a:ext uri="{28A0092B-C50C-407E-A947-70E740481C1C}">
                <a14:useLocalDpi xmlns:a14="http://schemas.microsoft.com/office/drawing/2010/main" val="0"/>
              </a:ext>
            </a:extLst>
          </a:blip>
          <a:srcRect l="9219" r="7806" b="35464"/>
          <a:stretch>
            <a:fillRect/>
          </a:stretch>
        </p:blipFill>
        <p:spPr bwMode="auto">
          <a:xfrm>
            <a:off x="3779838" y="692150"/>
            <a:ext cx="13573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635375" y="260350"/>
            <a:ext cx="1728788" cy="369888"/>
          </a:xfrm>
          <a:prstGeom prst="rect">
            <a:avLst/>
          </a:prstGeom>
          <a:noFill/>
          <a:ln w="9525">
            <a:solidFill>
              <a:srgbClr val="10A01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800" b="1"/>
              <a:t>TRUSTEES</a:t>
            </a:r>
          </a:p>
        </p:txBody>
      </p:sp>
      <p:pic>
        <p:nvPicPr>
          <p:cNvPr id="22536" name="Picture 6" descr="http://sias.org.sg/beginnerguide/images/UTs/IM_01_Small.jpg"/>
          <p:cNvPicPr>
            <a:picLocks noChangeAspect="1" noChangeArrowheads="1"/>
          </p:cNvPicPr>
          <p:nvPr/>
        </p:nvPicPr>
        <p:blipFill>
          <a:blip r:embed="rId4">
            <a:extLst>
              <a:ext uri="{28A0092B-C50C-407E-A947-70E740481C1C}">
                <a14:useLocalDpi xmlns:a14="http://schemas.microsoft.com/office/drawing/2010/main" val="0"/>
              </a:ext>
            </a:extLst>
          </a:blip>
          <a:srcRect t="21497" r="84222" b="10428"/>
          <a:stretch>
            <a:fillRect/>
          </a:stretch>
        </p:blipFill>
        <p:spPr bwMode="auto">
          <a:xfrm>
            <a:off x="755650" y="2997200"/>
            <a:ext cx="115252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611188" y="2627313"/>
            <a:ext cx="1728787" cy="369887"/>
          </a:xfrm>
          <a:prstGeom prst="rect">
            <a:avLst/>
          </a:prstGeom>
          <a:noFill/>
          <a:ln w="9525">
            <a:solidFill>
              <a:srgbClr val="10A01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800" b="1"/>
              <a:t>BENEFCIARIES</a:t>
            </a:r>
          </a:p>
        </p:txBody>
      </p:sp>
      <p:sp>
        <p:nvSpPr>
          <p:cNvPr id="28" name="Bent Arrow 27"/>
          <p:cNvSpPr/>
          <p:nvPr/>
        </p:nvSpPr>
        <p:spPr>
          <a:xfrm rot="5400000" flipV="1">
            <a:off x="1223169" y="224631"/>
            <a:ext cx="1657350" cy="30241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5" name="Rectangle 14"/>
          <p:cNvSpPr/>
          <p:nvPr/>
        </p:nvSpPr>
        <p:spPr>
          <a:xfrm>
            <a:off x="1116013" y="693738"/>
            <a:ext cx="1655762" cy="647700"/>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Collects and distributes</a:t>
            </a:r>
          </a:p>
          <a:p>
            <a:pPr marL="342900" indent="-342900" algn="ctr" eaLnBrk="1" hangingPunct="1">
              <a:defRPr/>
            </a:pPr>
            <a:r>
              <a:rPr lang="en-GB" altLang="en-US" sz="1200" dirty="0">
                <a:cs typeface="Arial" charset="0"/>
              </a:rPr>
              <a:t>income from trust </a:t>
            </a:r>
          </a:p>
          <a:p>
            <a:pPr marL="342900" indent="-342900" algn="ctr" eaLnBrk="1" hangingPunct="1">
              <a:defRPr/>
            </a:pPr>
            <a:r>
              <a:rPr lang="en-GB" altLang="en-US" sz="1200" dirty="0">
                <a:cs typeface="Arial" charset="0"/>
              </a:rPr>
              <a:t>assets</a:t>
            </a:r>
          </a:p>
        </p:txBody>
      </p:sp>
      <p:sp>
        <p:nvSpPr>
          <p:cNvPr id="29" name="Bent Arrow 28"/>
          <p:cNvSpPr/>
          <p:nvPr/>
        </p:nvSpPr>
        <p:spPr>
          <a:xfrm rot="5400000" flipV="1">
            <a:off x="1907382" y="908844"/>
            <a:ext cx="1081087" cy="22320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7" name="Rectangle 16"/>
          <p:cNvSpPr/>
          <p:nvPr/>
        </p:nvSpPr>
        <p:spPr>
          <a:xfrm>
            <a:off x="1979613" y="1412875"/>
            <a:ext cx="1223962" cy="646113"/>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Issues unit </a:t>
            </a:r>
          </a:p>
          <a:p>
            <a:pPr marL="342900" indent="-342900" algn="ctr" eaLnBrk="1" hangingPunct="1">
              <a:defRPr/>
            </a:pPr>
            <a:r>
              <a:rPr lang="en-GB" altLang="en-US" sz="1200" dirty="0">
                <a:cs typeface="Arial" charset="0"/>
              </a:rPr>
              <a:t>certificates to</a:t>
            </a:r>
          </a:p>
          <a:p>
            <a:pPr marL="342900" indent="-342900" algn="ctr" eaLnBrk="1" hangingPunct="1">
              <a:defRPr/>
            </a:pPr>
            <a:r>
              <a:rPr lang="en-GB" altLang="en-US" sz="1200" dirty="0">
                <a:cs typeface="Arial" charset="0"/>
              </a:rPr>
              <a:t>investors</a:t>
            </a:r>
          </a:p>
        </p:txBody>
      </p:sp>
      <p:sp>
        <p:nvSpPr>
          <p:cNvPr id="30" name="Down Arrow 29"/>
          <p:cNvSpPr/>
          <p:nvPr/>
        </p:nvSpPr>
        <p:spPr>
          <a:xfrm>
            <a:off x="3995738" y="1557338"/>
            <a:ext cx="360362"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Rectangle 11"/>
          <p:cNvSpPr/>
          <p:nvPr/>
        </p:nvSpPr>
        <p:spPr>
          <a:xfrm>
            <a:off x="3563938" y="1733550"/>
            <a:ext cx="1008062" cy="831850"/>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Holds and</a:t>
            </a:r>
          </a:p>
          <a:p>
            <a:pPr marL="342900" indent="-342900" algn="ctr" eaLnBrk="1" hangingPunct="1">
              <a:defRPr/>
            </a:pPr>
            <a:r>
              <a:rPr lang="en-GB" altLang="en-US" sz="1200" dirty="0">
                <a:cs typeface="Arial" charset="0"/>
              </a:rPr>
              <a:t>controls the </a:t>
            </a:r>
          </a:p>
          <a:p>
            <a:pPr marL="342900" indent="-342900" algn="ctr" eaLnBrk="1" hangingPunct="1">
              <a:defRPr/>
            </a:pPr>
            <a:r>
              <a:rPr lang="en-GB" altLang="en-US" sz="1200" dirty="0">
                <a:cs typeface="Arial" charset="0"/>
              </a:rPr>
              <a:t>unit  trust’s </a:t>
            </a:r>
          </a:p>
          <a:p>
            <a:pPr marL="342900" indent="-342900" algn="ctr" eaLnBrk="1" hangingPunct="1">
              <a:defRPr/>
            </a:pPr>
            <a:r>
              <a:rPr lang="en-GB" altLang="en-US" sz="1200" dirty="0">
                <a:cs typeface="Arial" charset="0"/>
              </a:rPr>
              <a:t>assets</a:t>
            </a:r>
          </a:p>
        </p:txBody>
      </p:sp>
      <p:sp>
        <p:nvSpPr>
          <p:cNvPr id="31" name="Down Arrow 30"/>
          <p:cNvSpPr/>
          <p:nvPr/>
        </p:nvSpPr>
        <p:spPr>
          <a:xfrm>
            <a:off x="4787900" y="1557338"/>
            <a:ext cx="360363"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ectangle 22"/>
          <p:cNvSpPr/>
          <p:nvPr/>
        </p:nvSpPr>
        <p:spPr>
          <a:xfrm>
            <a:off x="4643438" y="1733550"/>
            <a:ext cx="1223962" cy="831850"/>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Approves any </a:t>
            </a:r>
          </a:p>
          <a:p>
            <a:pPr marL="342900" indent="-342900" algn="ctr" eaLnBrk="1" hangingPunct="1">
              <a:defRPr/>
            </a:pPr>
            <a:r>
              <a:rPr lang="en-GB" altLang="en-US" sz="1200" dirty="0">
                <a:cs typeface="Arial" charset="0"/>
              </a:rPr>
              <a:t>advertisements </a:t>
            </a:r>
          </a:p>
          <a:p>
            <a:pPr marL="342900" indent="-342900" algn="ctr" eaLnBrk="1" hangingPunct="1">
              <a:defRPr/>
            </a:pPr>
            <a:r>
              <a:rPr lang="en-GB" altLang="en-US" sz="1200" dirty="0">
                <a:cs typeface="Arial" charset="0"/>
              </a:rPr>
              <a:t>and marketing </a:t>
            </a:r>
          </a:p>
          <a:p>
            <a:pPr marL="342900" indent="-342900" algn="ctr" eaLnBrk="1" hangingPunct="1">
              <a:defRPr/>
            </a:pPr>
            <a:r>
              <a:rPr lang="en-GB" altLang="en-US" sz="1200" dirty="0">
                <a:cs typeface="Arial" charset="0"/>
              </a:rPr>
              <a:t>material</a:t>
            </a:r>
          </a:p>
        </p:txBody>
      </p:sp>
      <p:sp>
        <p:nvSpPr>
          <p:cNvPr id="32" name="Right Arrow 31"/>
          <p:cNvSpPr/>
          <p:nvPr/>
        </p:nvSpPr>
        <p:spPr>
          <a:xfrm>
            <a:off x="1908175" y="3243263"/>
            <a:ext cx="1800225"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3" name="Right Arrow 32"/>
          <p:cNvSpPr/>
          <p:nvPr/>
        </p:nvSpPr>
        <p:spPr>
          <a:xfrm rot="10800000">
            <a:off x="1908175" y="3933825"/>
            <a:ext cx="1800225"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4" name="Rectangle 33"/>
          <p:cNvSpPr/>
          <p:nvPr/>
        </p:nvSpPr>
        <p:spPr>
          <a:xfrm>
            <a:off x="2268538" y="3141663"/>
            <a:ext cx="1008062" cy="460375"/>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Purchase </a:t>
            </a:r>
          </a:p>
          <a:p>
            <a:pPr marL="342900" indent="-342900" algn="ctr" eaLnBrk="1" hangingPunct="1">
              <a:defRPr/>
            </a:pPr>
            <a:r>
              <a:rPr lang="en-GB" altLang="en-US" sz="1200" dirty="0">
                <a:cs typeface="Arial" charset="0"/>
              </a:rPr>
              <a:t>units</a:t>
            </a:r>
          </a:p>
        </p:txBody>
      </p:sp>
      <p:sp>
        <p:nvSpPr>
          <p:cNvPr id="35" name="Rectangle 34"/>
          <p:cNvSpPr/>
          <p:nvPr/>
        </p:nvSpPr>
        <p:spPr>
          <a:xfrm>
            <a:off x="2268538" y="3860800"/>
            <a:ext cx="1008062" cy="461963"/>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Receives  </a:t>
            </a:r>
          </a:p>
          <a:p>
            <a:pPr marL="342900" indent="-342900" algn="ctr" eaLnBrk="1" hangingPunct="1">
              <a:defRPr/>
            </a:pPr>
            <a:r>
              <a:rPr lang="en-GB" altLang="en-US" sz="1200" dirty="0">
                <a:cs typeface="Arial" charset="0"/>
              </a:rPr>
              <a:t>income</a:t>
            </a:r>
          </a:p>
        </p:txBody>
      </p:sp>
      <p:pic>
        <p:nvPicPr>
          <p:cNvPr id="22550" name="Picture 8" descr="http://www.irefund.com.au/public/editor_images/new_managed_fund_investments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3048000"/>
            <a:ext cx="172878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a:spLocks noChangeArrowheads="1"/>
          </p:cNvSpPr>
          <p:nvPr/>
        </p:nvSpPr>
        <p:spPr bwMode="auto">
          <a:xfrm>
            <a:off x="7164388" y="2636838"/>
            <a:ext cx="1728787" cy="369887"/>
          </a:xfrm>
          <a:prstGeom prst="rect">
            <a:avLst/>
          </a:prstGeom>
          <a:noFill/>
          <a:ln w="9525">
            <a:solidFill>
              <a:srgbClr val="10A01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800" b="1"/>
              <a:t>INVESTMENTS</a:t>
            </a:r>
          </a:p>
        </p:txBody>
      </p:sp>
      <p:pic>
        <p:nvPicPr>
          <p:cNvPr id="22552" name="Picture 27" descr="http://finops.co/wp-content/uploads/2014/08/photodune-7575550-human-resources-and-selfdevelopment-modern-business-resized.jpg"/>
          <p:cNvPicPr>
            <a:picLocks noChangeAspect="1" noChangeArrowheads="1"/>
          </p:cNvPicPr>
          <p:nvPr/>
        </p:nvPicPr>
        <p:blipFill>
          <a:blip r:embed="rId6">
            <a:extLst>
              <a:ext uri="{28A0092B-C50C-407E-A947-70E740481C1C}">
                <a14:useLocalDpi xmlns:a14="http://schemas.microsoft.com/office/drawing/2010/main" val="0"/>
              </a:ext>
            </a:extLst>
          </a:blip>
          <a:srcRect l="7640" t="5263" r="8319"/>
          <a:stretch>
            <a:fillRect/>
          </a:stretch>
        </p:blipFill>
        <p:spPr bwMode="auto">
          <a:xfrm>
            <a:off x="3851275" y="5300663"/>
            <a:ext cx="136842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a:spLocks noChangeArrowheads="1"/>
          </p:cNvSpPr>
          <p:nvPr/>
        </p:nvSpPr>
        <p:spPr bwMode="auto">
          <a:xfrm>
            <a:off x="3132138" y="6453188"/>
            <a:ext cx="2735262" cy="369887"/>
          </a:xfrm>
          <a:prstGeom prst="rect">
            <a:avLst/>
          </a:prstGeom>
          <a:noFill/>
          <a:ln w="9525">
            <a:solidFill>
              <a:srgbClr val="10A01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800" b="1"/>
              <a:t>UNIT TRUST MANAGER</a:t>
            </a:r>
          </a:p>
        </p:txBody>
      </p:sp>
      <p:sp>
        <p:nvSpPr>
          <p:cNvPr id="55" name="Right Arrow 54"/>
          <p:cNvSpPr/>
          <p:nvPr/>
        </p:nvSpPr>
        <p:spPr>
          <a:xfrm>
            <a:off x="5364163" y="3462338"/>
            <a:ext cx="1800225"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6" name="Bent Arrow 55"/>
          <p:cNvSpPr/>
          <p:nvPr/>
        </p:nvSpPr>
        <p:spPr>
          <a:xfrm rot="5400000" flipH="1" flipV="1">
            <a:off x="2123281" y="4148932"/>
            <a:ext cx="936625" cy="20875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57" name="Bent Arrow 56"/>
          <p:cNvSpPr/>
          <p:nvPr/>
        </p:nvSpPr>
        <p:spPr>
          <a:xfrm rot="5400000" flipH="1" flipV="1">
            <a:off x="1439863" y="4113212"/>
            <a:ext cx="1511300" cy="28797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52" name="Rectangle 51"/>
          <p:cNvSpPr/>
          <p:nvPr/>
        </p:nvSpPr>
        <p:spPr>
          <a:xfrm>
            <a:off x="1403350" y="5805488"/>
            <a:ext cx="1655763" cy="646112"/>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Purchases units  back</a:t>
            </a:r>
          </a:p>
          <a:p>
            <a:pPr marL="342900" indent="-342900" algn="ctr" eaLnBrk="1" hangingPunct="1">
              <a:defRPr/>
            </a:pPr>
            <a:r>
              <a:rPr lang="en-GB" altLang="en-US" sz="1200" dirty="0">
                <a:cs typeface="Arial" charset="0"/>
              </a:rPr>
              <a:t>from  holders wishing </a:t>
            </a:r>
          </a:p>
          <a:p>
            <a:pPr marL="342900" indent="-342900" algn="ctr" eaLnBrk="1" hangingPunct="1">
              <a:defRPr/>
            </a:pPr>
            <a:r>
              <a:rPr lang="en-GB" altLang="en-US" sz="1200" dirty="0">
                <a:cs typeface="Arial" charset="0"/>
              </a:rPr>
              <a:t>to sell</a:t>
            </a:r>
          </a:p>
        </p:txBody>
      </p:sp>
      <p:sp>
        <p:nvSpPr>
          <p:cNvPr id="49" name="Rectangle 48"/>
          <p:cNvSpPr/>
          <p:nvPr/>
        </p:nvSpPr>
        <p:spPr>
          <a:xfrm>
            <a:off x="2051050" y="5272088"/>
            <a:ext cx="1152525" cy="460375"/>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Sells the units</a:t>
            </a:r>
          </a:p>
          <a:p>
            <a:pPr marL="342900" indent="-342900" algn="ctr" eaLnBrk="1" hangingPunct="1">
              <a:defRPr/>
            </a:pPr>
            <a:r>
              <a:rPr lang="en-GB" altLang="en-US" sz="1200" dirty="0">
                <a:cs typeface="Arial" charset="0"/>
              </a:rPr>
              <a:t>to investors</a:t>
            </a:r>
          </a:p>
        </p:txBody>
      </p:sp>
      <p:sp>
        <p:nvSpPr>
          <p:cNvPr id="58" name="Bent Arrow 57"/>
          <p:cNvSpPr/>
          <p:nvPr/>
        </p:nvSpPr>
        <p:spPr>
          <a:xfrm rot="5400000" flipH="1">
            <a:off x="5940425" y="3789363"/>
            <a:ext cx="1223963" cy="237648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40" name="Rectangle 39"/>
          <p:cNvSpPr/>
          <p:nvPr/>
        </p:nvSpPr>
        <p:spPr>
          <a:xfrm>
            <a:off x="5724525" y="5157788"/>
            <a:ext cx="1150938" cy="460375"/>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Buys and sells </a:t>
            </a:r>
          </a:p>
          <a:p>
            <a:pPr marL="342900" indent="-342900" algn="ctr" eaLnBrk="1" hangingPunct="1">
              <a:defRPr/>
            </a:pPr>
            <a:r>
              <a:rPr lang="en-GB" altLang="en-US" sz="1200" dirty="0">
                <a:cs typeface="Arial" charset="0"/>
              </a:rPr>
              <a:t>investments</a:t>
            </a:r>
          </a:p>
        </p:txBody>
      </p:sp>
      <p:sp>
        <p:nvSpPr>
          <p:cNvPr id="59" name="Right Arrow 58"/>
          <p:cNvSpPr/>
          <p:nvPr/>
        </p:nvSpPr>
        <p:spPr>
          <a:xfrm>
            <a:off x="5364163" y="5876925"/>
            <a:ext cx="28797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4" name="Rectangle 53"/>
          <p:cNvSpPr/>
          <p:nvPr/>
        </p:nvSpPr>
        <p:spPr>
          <a:xfrm>
            <a:off x="5724525" y="5732463"/>
            <a:ext cx="1871663" cy="647700"/>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Delegates day-to-day</a:t>
            </a:r>
          </a:p>
          <a:p>
            <a:pPr marL="342900" indent="-342900" algn="ctr" eaLnBrk="1" hangingPunct="1">
              <a:defRPr/>
            </a:pPr>
            <a:r>
              <a:rPr lang="en-GB" altLang="en-US" sz="1200" dirty="0">
                <a:cs typeface="Arial" charset="0"/>
              </a:rPr>
              <a:t>Investment decisions to </a:t>
            </a:r>
          </a:p>
          <a:p>
            <a:pPr marL="342900" indent="-342900" algn="ctr" eaLnBrk="1" hangingPunct="1">
              <a:defRPr/>
            </a:pPr>
            <a:r>
              <a:rPr lang="en-GB" altLang="en-US" sz="1200" dirty="0">
                <a:cs typeface="Arial" charset="0"/>
              </a:rPr>
              <a:t>separate fund  managers</a:t>
            </a:r>
          </a:p>
        </p:txBody>
      </p:sp>
      <p:sp>
        <p:nvSpPr>
          <p:cNvPr id="60" name="Down Arrow 59"/>
          <p:cNvSpPr/>
          <p:nvPr/>
        </p:nvSpPr>
        <p:spPr>
          <a:xfrm rot="10800000">
            <a:off x="4284663" y="4221163"/>
            <a:ext cx="358775" cy="1079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2" name="Rectangle 41"/>
          <p:cNvSpPr/>
          <p:nvPr/>
        </p:nvSpPr>
        <p:spPr>
          <a:xfrm>
            <a:off x="3779838" y="4622800"/>
            <a:ext cx="1439862" cy="461963"/>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Values and fixes the </a:t>
            </a:r>
          </a:p>
          <a:p>
            <a:pPr marL="342900" indent="-342900" algn="ctr" eaLnBrk="1" hangingPunct="1">
              <a:defRPr/>
            </a:pPr>
            <a:r>
              <a:rPr lang="en-GB" altLang="en-US" sz="1200" dirty="0">
                <a:cs typeface="Arial" charset="0"/>
              </a:rPr>
              <a:t>price of units</a:t>
            </a:r>
          </a:p>
        </p:txBody>
      </p:sp>
      <p:sp>
        <p:nvSpPr>
          <p:cNvPr id="61" name="Rectangle 60"/>
          <p:cNvSpPr/>
          <p:nvPr/>
        </p:nvSpPr>
        <p:spPr>
          <a:xfrm>
            <a:off x="5508625" y="3246438"/>
            <a:ext cx="1295400" cy="830262"/>
          </a:xfrm>
          <a:prstGeom prst="rect">
            <a:avLst/>
          </a:prstGeom>
          <a:solidFill>
            <a:schemeClr val="bg1">
              <a:lumMod val="95000"/>
              <a:alpha val="70000"/>
            </a:schemeClr>
          </a:solidFill>
          <a:ln>
            <a:solidFill>
              <a:schemeClr val="tx1"/>
            </a:solidFill>
          </a:ln>
        </p:spPr>
        <p:txBody>
          <a:bodyPr>
            <a:spAutoFit/>
          </a:bodyPr>
          <a:lstStyle/>
          <a:p>
            <a:pPr marL="342900" indent="-342900" algn="ctr" eaLnBrk="1" hangingPunct="1">
              <a:defRPr/>
            </a:pPr>
            <a:r>
              <a:rPr lang="en-GB" altLang="en-US" sz="1200" dirty="0">
                <a:cs typeface="Arial" charset="0"/>
              </a:rPr>
              <a:t>Holds different </a:t>
            </a:r>
          </a:p>
          <a:p>
            <a:pPr marL="342900" indent="-342900" algn="ctr" eaLnBrk="1" hangingPunct="1">
              <a:defRPr/>
            </a:pPr>
            <a:r>
              <a:rPr lang="en-GB" altLang="en-US" sz="1200" dirty="0">
                <a:cs typeface="Arial" charset="0"/>
              </a:rPr>
              <a:t>types of assets</a:t>
            </a:r>
          </a:p>
          <a:p>
            <a:pPr marL="342900" indent="-342900" algn="ctr" eaLnBrk="1" hangingPunct="1">
              <a:defRPr/>
            </a:pPr>
            <a:r>
              <a:rPr lang="en-GB" altLang="en-US" sz="1200" dirty="0">
                <a:cs typeface="Arial" charset="0"/>
              </a:rPr>
              <a:t>- could be shares,</a:t>
            </a:r>
          </a:p>
          <a:p>
            <a:pPr marL="342900" indent="-342900" algn="ctr" eaLnBrk="1" hangingPunct="1">
              <a:defRPr/>
            </a:pPr>
            <a:r>
              <a:rPr lang="en-GB" altLang="en-US" sz="1200" dirty="0">
                <a:cs typeface="Arial" charset="0"/>
              </a:rPr>
              <a:t>bonds or both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20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2000"/>
                                        <p:tgtEl>
                                          <p:spTgt spid="1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bg/>
                                          </p:spTgt>
                                        </p:tgtEl>
                                        <p:attrNameLst>
                                          <p:attrName>style.visibility</p:attrName>
                                        </p:attrNameLst>
                                      </p:cBhvr>
                                      <p:to>
                                        <p:strVal val="visible"/>
                                      </p:to>
                                    </p:set>
                                    <p:animEffect transition="in" filter="fade">
                                      <p:cBhvr>
                                        <p:cTn id="23" dur="2000"/>
                                        <p:tgtEl>
                                          <p:spTgt spid="19">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2000"/>
                                        <p:tgtEl>
                                          <p:spTgt spid="19">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bg/>
                                          </p:spTgt>
                                        </p:tgtEl>
                                        <p:attrNameLst>
                                          <p:attrName>style.visibility</p:attrName>
                                        </p:attrNameLst>
                                      </p:cBhvr>
                                      <p:to>
                                        <p:strVal val="visible"/>
                                      </p:to>
                                    </p:set>
                                    <p:animEffect transition="in" filter="fade">
                                      <p:cBhvr>
                                        <p:cTn id="31" dur="2000"/>
                                        <p:tgtEl>
                                          <p:spTgt spid="37">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2000"/>
                                        <p:tgtEl>
                                          <p:spTgt spid="37">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7">
                                            <p:bg/>
                                          </p:spTgt>
                                        </p:tgtEl>
                                        <p:attrNameLst>
                                          <p:attrName>style.visibility</p:attrName>
                                        </p:attrNameLst>
                                      </p:cBhvr>
                                      <p:to>
                                        <p:strVal val="visible"/>
                                      </p:to>
                                    </p:set>
                                    <p:animEffect transition="in" filter="fade">
                                      <p:cBhvr>
                                        <p:cTn id="39" dur="2000"/>
                                        <p:tgtEl>
                                          <p:spTgt spid="47">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xEl>
                                              <p:pRg st="0" end="0"/>
                                            </p:txEl>
                                          </p:spTgt>
                                        </p:tgtEl>
                                        <p:attrNameLst>
                                          <p:attrName>style.visibility</p:attrName>
                                        </p:attrNameLst>
                                      </p:cBhvr>
                                      <p:to>
                                        <p:strVal val="visible"/>
                                      </p:to>
                                    </p:set>
                                    <p:animEffect transition="in" filter="fade">
                                      <p:cBhvr>
                                        <p:cTn id="42" dur="2000"/>
                                        <p:tgtEl>
                                          <p:spTgt spid="4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bg/>
                                          </p:spTgt>
                                        </p:tgtEl>
                                        <p:attrNameLst>
                                          <p:attrName>style.visibility</p:attrName>
                                        </p:attrNameLst>
                                      </p:cBhvr>
                                      <p:to>
                                        <p:strVal val="visible"/>
                                      </p:to>
                                    </p:set>
                                    <p:animEffect transition="in" filter="fade">
                                      <p:cBhvr>
                                        <p:cTn id="47" dur="2000"/>
                                        <p:tgtEl>
                                          <p:spTgt spid="12">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fade">
                                      <p:cBhvr>
                                        <p:cTn id="50" dur="2000"/>
                                        <p:tgtEl>
                                          <p:spTgt spid="12">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fade">
                                      <p:cBhvr>
                                        <p:cTn id="53" dur="2000"/>
                                        <p:tgtEl>
                                          <p:spTgt spid="12">
                                            <p:txEl>
                                              <p:pRg st="1" end="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xEl>
                                              <p:pRg st="2" end="2"/>
                                            </p:txEl>
                                          </p:spTgt>
                                        </p:tgtEl>
                                        <p:attrNameLst>
                                          <p:attrName>style.visibility</p:attrName>
                                        </p:attrNameLst>
                                      </p:cBhvr>
                                      <p:to>
                                        <p:strVal val="visible"/>
                                      </p:to>
                                    </p:set>
                                    <p:animEffect transition="in" filter="fade">
                                      <p:cBhvr>
                                        <p:cTn id="56" dur="2000"/>
                                        <p:tgtEl>
                                          <p:spTgt spid="12">
                                            <p:txEl>
                                              <p:pRg st="2" end="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Effect transition="in" filter="fade">
                                      <p:cBhvr>
                                        <p:cTn id="59" dur="2000"/>
                                        <p:tgtEl>
                                          <p:spTgt spid="12">
                                            <p:txEl>
                                              <p:pRg st="3" end="3"/>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bg/>
                                          </p:spTgt>
                                        </p:tgtEl>
                                        <p:attrNameLst>
                                          <p:attrName>style.visibility</p:attrName>
                                        </p:attrNameLst>
                                      </p:cBhvr>
                                      <p:to>
                                        <p:strVal val="visible"/>
                                      </p:to>
                                    </p:set>
                                    <p:animEffect transition="in" filter="fade">
                                      <p:cBhvr>
                                        <p:cTn id="64" dur="2000"/>
                                        <p:tgtEl>
                                          <p:spTgt spid="23">
                                            <p:bg/>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2000"/>
                                        <p:tgtEl>
                                          <p:spTgt spid="23">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xEl>
                                              <p:pRg st="1" end="1"/>
                                            </p:txEl>
                                          </p:spTgt>
                                        </p:tgtEl>
                                        <p:attrNameLst>
                                          <p:attrName>style.visibility</p:attrName>
                                        </p:attrNameLst>
                                      </p:cBhvr>
                                      <p:to>
                                        <p:strVal val="visible"/>
                                      </p:to>
                                    </p:set>
                                    <p:animEffect transition="in" filter="fade">
                                      <p:cBhvr>
                                        <p:cTn id="70" dur="2000"/>
                                        <p:tgtEl>
                                          <p:spTgt spid="23">
                                            <p:txEl>
                                              <p:pRg st="1" end="1"/>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
                                            <p:txEl>
                                              <p:pRg st="2" end="2"/>
                                            </p:txEl>
                                          </p:spTgt>
                                        </p:tgtEl>
                                        <p:attrNameLst>
                                          <p:attrName>style.visibility</p:attrName>
                                        </p:attrNameLst>
                                      </p:cBhvr>
                                      <p:to>
                                        <p:strVal val="visible"/>
                                      </p:to>
                                    </p:set>
                                    <p:animEffect transition="in" filter="fade">
                                      <p:cBhvr>
                                        <p:cTn id="73" dur="2000"/>
                                        <p:tgtEl>
                                          <p:spTgt spid="23">
                                            <p:txEl>
                                              <p:pRg st="2" end="2"/>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xEl>
                                              <p:pRg st="3" end="3"/>
                                            </p:txEl>
                                          </p:spTgt>
                                        </p:tgtEl>
                                        <p:attrNameLst>
                                          <p:attrName>style.visibility</p:attrName>
                                        </p:attrNameLst>
                                      </p:cBhvr>
                                      <p:to>
                                        <p:strVal val="visible"/>
                                      </p:to>
                                    </p:set>
                                    <p:animEffect transition="in" filter="fade">
                                      <p:cBhvr>
                                        <p:cTn id="76" dur="2000"/>
                                        <p:tgtEl>
                                          <p:spTgt spid="23">
                                            <p:txEl>
                                              <p:pRg st="3" end="3"/>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
                                            <p:bg/>
                                          </p:spTgt>
                                        </p:tgtEl>
                                        <p:attrNameLst>
                                          <p:attrName>style.visibility</p:attrName>
                                        </p:attrNameLst>
                                      </p:cBhvr>
                                      <p:to>
                                        <p:strVal val="visible"/>
                                      </p:to>
                                    </p:set>
                                    <p:animEffect transition="in" filter="fade">
                                      <p:cBhvr>
                                        <p:cTn id="81" dur="2000"/>
                                        <p:tgtEl>
                                          <p:spTgt spid="17">
                                            <p:bg/>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7">
                                            <p:txEl>
                                              <p:pRg st="0" end="0"/>
                                            </p:txEl>
                                          </p:spTgt>
                                        </p:tgtEl>
                                        <p:attrNameLst>
                                          <p:attrName>style.visibility</p:attrName>
                                        </p:attrNameLst>
                                      </p:cBhvr>
                                      <p:to>
                                        <p:strVal val="visible"/>
                                      </p:to>
                                    </p:set>
                                    <p:animEffect transition="in" filter="fade">
                                      <p:cBhvr>
                                        <p:cTn id="84" dur="2000"/>
                                        <p:tgtEl>
                                          <p:spTgt spid="17">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
                                            <p:txEl>
                                              <p:pRg st="1" end="1"/>
                                            </p:txEl>
                                          </p:spTgt>
                                        </p:tgtEl>
                                        <p:attrNameLst>
                                          <p:attrName>style.visibility</p:attrName>
                                        </p:attrNameLst>
                                      </p:cBhvr>
                                      <p:to>
                                        <p:strVal val="visible"/>
                                      </p:to>
                                    </p:set>
                                    <p:animEffect transition="in" filter="fade">
                                      <p:cBhvr>
                                        <p:cTn id="87" dur="2000"/>
                                        <p:tgtEl>
                                          <p:spTgt spid="17">
                                            <p:txEl>
                                              <p:pRg st="1" end="1"/>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
                                            <p:txEl>
                                              <p:pRg st="2" end="2"/>
                                            </p:txEl>
                                          </p:spTgt>
                                        </p:tgtEl>
                                        <p:attrNameLst>
                                          <p:attrName>style.visibility</p:attrName>
                                        </p:attrNameLst>
                                      </p:cBhvr>
                                      <p:to>
                                        <p:strVal val="visible"/>
                                      </p:to>
                                    </p:set>
                                    <p:animEffect transition="in" filter="fade">
                                      <p:cBhvr>
                                        <p:cTn id="90" dur="2000"/>
                                        <p:tgtEl>
                                          <p:spTgt spid="17">
                                            <p:txEl>
                                              <p:pRg st="2" end="2"/>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5">
                                            <p:bg/>
                                          </p:spTgt>
                                        </p:tgtEl>
                                        <p:attrNameLst>
                                          <p:attrName>style.visibility</p:attrName>
                                        </p:attrNameLst>
                                      </p:cBhvr>
                                      <p:to>
                                        <p:strVal val="visible"/>
                                      </p:to>
                                    </p:set>
                                    <p:animEffect transition="in" filter="fade">
                                      <p:cBhvr>
                                        <p:cTn id="95" dur="2000"/>
                                        <p:tgtEl>
                                          <p:spTgt spid="15">
                                            <p:bg/>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5">
                                            <p:txEl>
                                              <p:pRg st="0" end="0"/>
                                            </p:txEl>
                                          </p:spTgt>
                                        </p:tgtEl>
                                        <p:attrNameLst>
                                          <p:attrName>style.visibility</p:attrName>
                                        </p:attrNameLst>
                                      </p:cBhvr>
                                      <p:to>
                                        <p:strVal val="visible"/>
                                      </p:to>
                                    </p:set>
                                    <p:animEffect transition="in" filter="fade">
                                      <p:cBhvr>
                                        <p:cTn id="98" dur="2000"/>
                                        <p:tgtEl>
                                          <p:spTgt spid="15">
                                            <p:txEl>
                                              <p:pRg st="0" end="0"/>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
                                            <p:txEl>
                                              <p:pRg st="1" end="1"/>
                                            </p:txEl>
                                          </p:spTgt>
                                        </p:tgtEl>
                                        <p:attrNameLst>
                                          <p:attrName>style.visibility</p:attrName>
                                        </p:attrNameLst>
                                      </p:cBhvr>
                                      <p:to>
                                        <p:strVal val="visible"/>
                                      </p:to>
                                    </p:set>
                                    <p:animEffect transition="in" filter="fade">
                                      <p:cBhvr>
                                        <p:cTn id="101" dur="2000"/>
                                        <p:tgtEl>
                                          <p:spTgt spid="15">
                                            <p:txEl>
                                              <p:pRg st="1" end="1"/>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5">
                                            <p:txEl>
                                              <p:pRg st="2" end="2"/>
                                            </p:txEl>
                                          </p:spTgt>
                                        </p:tgtEl>
                                        <p:attrNameLst>
                                          <p:attrName>style.visibility</p:attrName>
                                        </p:attrNameLst>
                                      </p:cBhvr>
                                      <p:to>
                                        <p:strVal val="visible"/>
                                      </p:to>
                                    </p:set>
                                    <p:animEffect transition="in" filter="fade">
                                      <p:cBhvr>
                                        <p:cTn id="104" dur="2000"/>
                                        <p:tgtEl>
                                          <p:spTgt spid="15">
                                            <p:txEl>
                                              <p:pRg st="2" end="2"/>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4">
                                            <p:bg/>
                                          </p:spTgt>
                                        </p:tgtEl>
                                        <p:attrNameLst>
                                          <p:attrName>style.visibility</p:attrName>
                                        </p:attrNameLst>
                                      </p:cBhvr>
                                      <p:to>
                                        <p:strVal val="visible"/>
                                      </p:to>
                                    </p:set>
                                    <p:animEffect transition="in" filter="fade">
                                      <p:cBhvr>
                                        <p:cTn id="109" dur="2000"/>
                                        <p:tgtEl>
                                          <p:spTgt spid="34">
                                            <p:bg/>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4">
                                            <p:txEl>
                                              <p:pRg st="0" end="0"/>
                                            </p:txEl>
                                          </p:spTgt>
                                        </p:tgtEl>
                                        <p:attrNameLst>
                                          <p:attrName>style.visibility</p:attrName>
                                        </p:attrNameLst>
                                      </p:cBhvr>
                                      <p:to>
                                        <p:strVal val="visible"/>
                                      </p:to>
                                    </p:set>
                                    <p:animEffect transition="in" filter="fade">
                                      <p:cBhvr>
                                        <p:cTn id="112" dur="2000"/>
                                        <p:tgtEl>
                                          <p:spTgt spid="34">
                                            <p:txEl>
                                              <p:pRg st="0" end="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4">
                                            <p:txEl>
                                              <p:pRg st="1" end="1"/>
                                            </p:txEl>
                                          </p:spTgt>
                                        </p:tgtEl>
                                        <p:attrNameLst>
                                          <p:attrName>style.visibility</p:attrName>
                                        </p:attrNameLst>
                                      </p:cBhvr>
                                      <p:to>
                                        <p:strVal val="visible"/>
                                      </p:to>
                                    </p:set>
                                    <p:animEffect transition="in" filter="fade">
                                      <p:cBhvr>
                                        <p:cTn id="115" dur="2000"/>
                                        <p:tgtEl>
                                          <p:spTgt spid="34">
                                            <p:txEl>
                                              <p:pRg st="1" end="1"/>
                                            </p:txEl>
                                          </p:spTgt>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5">
                                            <p:bg/>
                                          </p:spTgt>
                                        </p:tgtEl>
                                        <p:attrNameLst>
                                          <p:attrName>style.visibility</p:attrName>
                                        </p:attrNameLst>
                                      </p:cBhvr>
                                      <p:to>
                                        <p:strVal val="visible"/>
                                      </p:to>
                                    </p:set>
                                    <p:animEffect transition="in" filter="fade">
                                      <p:cBhvr>
                                        <p:cTn id="120" dur="2000"/>
                                        <p:tgtEl>
                                          <p:spTgt spid="35">
                                            <p:bg/>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5">
                                            <p:txEl>
                                              <p:pRg st="0" end="0"/>
                                            </p:txEl>
                                          </p:spTgt>
                                        </p:tgtEl>
                                        <p:attrNameLst>
                                          <p:attrName>style.visibility</p:attrName>
                                        </p:attrNameLst>
                                      </p:cBhvr>
                                      <p:to>
                                        <p:strVal val="visible"/>
                                      </p:to>
                                    </p:set>
                                    <p:animEffect transition="in" filter="fade">
                                      <p:cBhvr>
                                        <p:cTn id="123" dur="2000"/>
                                        <p:tgtEl>
                                          <p:spTgt spid="35">
                                            <p:txEl>
                                              <p:pRg st="0" end="0"/>
                                            </p:tx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5">
                                            <p:txEl>
                                              <p:pRg st="1" end="1"/>
                                            </p:txEl>
                                          </p:spTgt>
                                        </p:tgtEl>
                                        <p:attrNameLst>
                                          <p:attrName>style.visibility</p:attrName>
                                        </p:attrNameLst>
                                      </p:cBhvr>
                                      <p:to>
                                        <p:strVal val="visible"/>
                                      </p:to>
                                    </p:set>
                                    <p:animEffect transition="in" filter="fade">
                                      <p:cBhvr>
                                        <p:cTn id="126" dur="2000"/>
                                        <p:tgtEl>
                                          <p:spTgt spid="35">
                                            <p:txEl>
                                              <p:pRg st="1" end="1"/>
                                            </p:txEl>
                                          </p:spTgt>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61">
                                            <p:bg/>
                                          </p:spTgt>
                                        </p:tgtEl>
                                        <p:attrNameLst>
                                          <p:attrName>style.visibility</p:attrName>
                                        </p:attrNameLst>
                                      </p:cBhvr>
                                      <p:to>
                                        <p:strVal val="visible"/>
                                      </p:to>
                                    </p:set>
                                    <p:animEffect transition="in" filter="fade">
                                      <p:cBhvr>
                                        <p:cTn id="131" dur="2000"/>
                                        <p:tgtEl>
                                          <p:spTgt spid="61">
                                            <p:bg/>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1">
                                            <p:txEl>
                                              <p:pRg st="0" end="0"/>
                                            </p:txEl>
                                          </p:spTgt>
                                        </p:tgtEl>
                                        <p:attrNameLst>
                                          <p:attrName>style.visibility</p:attrName>
                                        </p:attrNameLst>
                                      </p:cBhvr>
                                      <p:to>
                                        <p:strVal val="visible"/>
                                      </p:to>
                                    </p:set>
                                    <p:animEffect transition="in" filter="fade">
                                      <p:cBhvr>
                                        <p:cTn id="134" dur="2000"/>
                                        <p:tgtEl>
                                          <p:spTgt spid="61">
                                            <p:txEl>
                                              <p:pRg st="0" end="0"/>
                                            </p:txEl>
                                          </p:spTgt>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1">
                                            <p:txEl>
                                              <p:pRg st="1" end="1"/>
                                            </p:txEl>
                                          </p:spTgt>
                                        </p:tgtEl>
                                        <p:attrNameLst>
                                          <p:attrName>style.visibility</p:attrName>
                                        </p:attrNameLst>
                                      </p:cBhvr>
                                      <p:to>
                                        <p:strVal val="visible"/>
                                      </p:to>
                                    </p:set>
                                    <p:animEffect transition="in" filter="fade">
                                      <p:cBhvr>
                                        <p:cTn id="137" dur="2000"/>
                                        <p:tgtEl>
                                          <p:spTgt spid="61">
                                            <p:txEl>
                                              <p:pRg st="1" end="1"/>
                                            </p:txEl>
                                          </p:spTgt>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1">
                                            <p:txEl>
                                              <p:pRg st="2" end="2"/>
                                            </p:txEl>
                                          </p:spTgt>
                                        </p:tgtEl>
                                        <p:attrNameLst>
                                          <p:attrName>style.visibility</p:attrName>
                                        </p:attrNameLst>
                                      </p:cBhvr>
                                      <p:to>
                                        <p:strVal val="visible"/>
                                      </p:to>
                                    </p:set>
                                    <p:animEffect transition="in" filter="fade">
                                      <p:cBhvr>
                                        <p:cTn id="140" dur="2000"/>
                                        <p:tgtEl>
                                          <p:spTgt spid="61">
                                            <p:txEl>
                                              <p:pRg st="2" end="2"/>
                                            </p:txEl>
                                          </p:spTgt>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1">
                                            <p:txEl>
                                              <p:pRg st="3" end="3"/>
                                            </p:txEl>
                                          </p:spTgt>
                                        </p:tgtEl>
                                        <p:attrNameLst>
                                          <p:attrName>style.visibility</p:attrName>
                                        </p:attrNameLst>
                                      </p:cBhvr>
                                      <p:to>
                                        <p:strVal val="visible"/>
                                      </p:to>
                                    </p:set>
                                    <p:animEffect transition="in" filter="fade">
                                      <p:cBhvr>
                                        <p:cTn id="143" dur="2000"/>
                                        <p:tgtEl>
                                          <p:spTgt spid="61">
                                            <p:txEl>
                                              <p:pRg st="3" end="3"/>
                                            </p:txEl>
                                          </p:spTgt>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2">
                                            <p:bg/>
                                          </p:spTgt>
                                        </p:tgtEl>
                                        <p:attrNameLst>
                                          <p:attrName>style.visibility</p:attrName>
                                        </p:attrNameLst>
                                      </p:cBhvr>
                                      <p:to>
                                        <p:strVal val="visible"/>
                                      </p:to>
                                    </p:set>
                                    <p:animEffect transition="in" filter="fade">
                                      <p:cBhvr>
                                        <p:cTn id="148" dur="2000"/>
                                        <p:tgtEl>
                                          <p:spTgt spid="42">
                                            <p:bg/>
                                          </p:spTgt>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2">
                                            <p:txEl>
                                              <p:pRg st="0" end="0"/>
                                            </p:txEl>
                                          </p:spTgt>
                                        </p:tgtEl>
                                        <p:attrNameLst>
                                          <p:attrName>style.visibility</p:attrName>
                                        </p:attrNameLst>
                                      </p:cBhvr>
                                      <p:to>
                                        <p:strVal val="visible"/>
                                      </p:to>
                                    </p:set>
                                    <p:animEffect transition="in" filter="fade">
                                      <p:cBhvr>
                                        <p:cTn id="151" dur="2000"/>
                                        <p:tgtEl>
                                          <p:spTgt spid="42">
                                            <p:txEl>
                                              <p:pRg st="0" end="0"/>
                                            </p:txEl>
                                          </p:spTgt>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2">
                                            <p:txEl>
                                              <p:pRg st="1" end="1"/>
                                            </p:txEl>
                                          </p:spTgt>
                                        </p:tgtEl>
                                        <p:attrNameLst>
                                          <p:attrName>style.visibility</p:attrName>
                                        </p:attrNameLst>
                                      </p:cBhvr>
                                      <p:to>
                                        <p:strVal val="visible"/>
                                      </p:to>
                                    </p:set>
                                    <p:animEffect transition="in" filter="fade">
                                      <p:cBhvr>
                                        <p:cTn id="154" dur="2000"/>
                                        <p:tgtEl>
                                          <p:spTgt spid="42">
                                            <p:txEl>
                                              <p:pRg st="1" end="1"/>
                                            </p:txEl>
                                          </p:spTgt>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9">
                                            <p:bg/>
                                          </p:spTgt>
                                        </p:tgtEl>
                                        <p:attrNameLst>
                                          <p:attrName>style.visibility</p:attrName>
                                        </p:attrNameLst>
                                      </p:cBhvr>
                                      <p:to>
                                        <p:strVal val="visible"/>
                                      </p:to>
                                    </p:set>
                                    <p:animEffect transition="in" filter="fade">
                                      <p:cBhvr>
                                        <p:cTn id="159" dur="2000"/>
                                        <p:tgtEl>
                                          <p:spTgt spid="49">
                                            <p:bg/>
                                          </p:spTgt>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49">
                                            <p:txEl>
                                              <p:pRg st="0" end="0"/>
                                            </p:txEl>
                                          </p:spTgt>
                                        </p:tgtEl>
                                        <p:attrNameLst>
                                          <p:attrName>style.visibility</p:attrName>
                                        </p:attrNameLst>
                                      </p:cBhvr>
                                      <p:to>
                                        <p:strVal val="visible"/>
                                      </p:to>
                                    </p:set>
                                    <p:animEffect transition="in" filter="fade">
                                      <p:cBhvr>
                                        <p:cTn id="162" dur="2000"/>
                                        <p:tgtEl>
                                          <p:spTgt spid="49">
                                            <p:txEl>
                                              <p:pRg st="0" end="0"/>
                                            </p:txEl>
                                          </p:spTgt>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9">
                                            <p:txEl>
                                              <p:pRg st="1" end="1"/>
                                            </p:txEl>
                                          </p:spTgt>
                                        </p:tgtEl>
                                        <p:attrNameLst>
                                          <p:attrName>style.visibility</p:attrName>
                                        </p:attrNameLst>
                                      </p:cBhvr>
                                      <p:to>
                                        <p:strVal val="visible"/>
                                      </p:to>
                                    </p:set>
                                    <p:animEffect transition="in" filter="fade">
                                      <p:cBhvr>
                                        <p:cTn id="165" dur="2000"/>
                                        <p:tgtEl>
                                          <p:spTgt spid="49">
                                            <p:txEl>
                                              <p:pRg st="1" end="1"/>
                                            </p:txEl>
                                          </p:spTgt>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52">
                                            <p:bg/>
                                          </p:spTgt>
                                        </p:tgtEl>
                                        <p:attrNameLst>
                                          <p:attrName>style.visibility</p:attrName>
                                        </p:attrNameLst>
                                      </p:cBhvr>
                                      <p:to>
                                        <p:strVal val="visible"/>
                                      </p:to>
                                    </p:set>
                                    <p:animEffect transition="in" filter="fade">
                                      <p:cBhvr>
                                        <p:cTn id="170" dur="2000"/>
                                        <p:tgtEl>
                                          <p:spTgt spid="52">
                                            <p:bg/>
                                          </p:spTgt>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52">
                                            <p:txEl>
                                              <p:pRg st="0" end="0"/>
                                            </p:txEl>
                                          </p:spTgt>
                                        </p:tgtEl>
                                        <p:attrNameLst>
                                          <p:attrName>style.visibility</p:attrName>
                                        </p:attrNameLst>
                                      </p:cBhvr>
                                      <p:to>
                                        <p:strVal val="visible"/>
                                      </p:to>
                                    </p:set>
                                    <p:animEffect transition="in" filter="fade">
                                      <p:cBhvr>
                                        <p:cTn id="173" dur="2000"/>
                                        <p:tgtEl>
                                          <p:spTgt spid="52">
                                            <p:txEl>
                                              <p:pRg st="0" end="0"/>
                                            </p:txEl>
                                          </p:spTgt>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2">
                                            <p:txEl>
                                              <p:pRg st="1" end="1"/>
                                            </p:txEl>
                                          </p:spTgt>
                                        </p:tgtEl>
                                        <p:attrNameLst>
                                          <p:attrName>style.visibility</p:attrName>
                                        </p:attrNameLst>
                                      </p:cBhvr>
                                      <p:to>
                                        <p:strVal val="visible"/>
                                      </p:to>
                                    </p:set>
                                    <p:animEffect transition="in" filter="fade">
                                      <p:cBhvr>
                                        <p:cTn id="176" dur="2000"/>
                                        <p:tgtEl>
                                          <p:spTgt spid="52">
                                            <p:txEl>
                                              <p:pRg st="1" end="1"/>
                                            </p:txEl>
                                          </p:spTgt>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2">
                                            <p:txEl>
                                              <p:pRg st="2" end="2"/>
                                            </p:txEl>
                                          </p:spTgt>
                                        </p:tgtEl>
                                        <p:attrNameLst>
                                          <p:attrName>style.visibility</p:attrName>
                                        </p:attrNameLst>
                                      </p:cBhvr>
                                      <p:to>
                                        <p:strVal val="visible"/>
                                      </p:to>
                                    </p:set>
                                    <p:animEffect transition="in" filter="fade">
                                      <p:cBhvr>
                                        <p:cTn id="179" dur="2000"/>
                                        <p:tgtEl>
                                          <p:spTgt spid="52">
                                            <p:txEl>
                                              <p:pRg st="2" end="2"/>
                                            </p:txEl>
                                          </p:spTgt>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40">
                                            <p:bg/>
                                          </p:spTgt>
                                        </p:tgtEl>
                                        <p:attrNameLst>
                                          <p:attrName>style.visibility</p:attrName>
                                        </p:attrNameLst>
                                      </p:cBhvr>
                                      <p:to>
                                        <p:strVal val="visible"/>
                                      </p:to>
                                    </p:set>
                                    <p:animEffect transition="in" filter="fade">
                                      <p:cBhvr>
                                        <p:cTn id="184" dur="2000"/>
                                        <p:tgtEl>
                                          <p:spTgt spid="40">
                                            <p:bg/>
                                          </p:spTgt>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40">
                                            <p:txEl>
                                              <p:pRg st="0" end="0"/>
                                            </p:txEl>
                                          </p:spTgt>
                                        </p:tgtEl>
                                        <p:attrNameLst>
                                          <p:attrName>style.visibility</p:attrName>
                                        </p:attrNameLst>
                                      </p:cBhvr>
                                      <p:to>
                                        <p:strVal val="visible"/>
                                      </p:to>
                                    </p:set>
                                    <p:animEffect transition="in" filter="fade">
                                      <p:cBhvr>
                                        <p:cTn id="187" dur="2000"/>
                                        <p:tgtEl>
                                          <p:spTgt spid="40">
                                            <p:txEl>
                                              <p:pRg st="0" end="0"/>
                                            </p:txEl>
                                          </p:spTgt>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40">
                                            <p:txEl>
                                              <p:pRg st="1" end="1"/>
                                            </p:txEl>
                                          </p:spTgt>
                                        </p:tgtEl>
                                        <p:attrNameLst>
                                          <p:attrName>style.visibility</p:attrName>
                                        </p:attrNameLst>
                                      </p:cBhvr>
                                      <p:to>
                                        <p:strVal val="visible"/>
                                      </p:to>
                                    </p:set>
                                    <p:animEffect transition="in" filter="fade">
                                      <p:cBhvr>
                                        <p:cTn id="190" dur="2000"/>
                                        <p:tgtEl>
                                          <p:spTgt spid="40">
                                            <p:txEl>
                                              <p:pRg st="1" end="1"/>
                                            </p:txEl>
                                          </p:spTgt>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54">
                                            <p:bg/>
                                          </p:spTgt>
                                        </p:tgtEl>
                                        <p:attrNameLst>
                                          <p:attrName>style.visibility</p:attrName>
                                        </p:attrNameLst>
                                      </p:cBhvr>
                                      <p:to>
                                        <p:strVal val="visible"/>
                                      </p:to>
                                    </p:set>
                                    <p:animEffect transition="in" filter="fade">
                                      <p:cBhvr>
                                        <p:cTn id="195" dur="2000"/>
                                        <p:tgtEl>
                                          <p:spTgt spid="54">
                                            <p:bg/>
                                          </p:spTgt>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54">
                                            <p:txEl>
                                              <p:pRg st="0" end="0"/>
                                            </p:txEl>
                                          </p:spTgt>
                                        </p:tgtEl>
                                        <p:attrNameLst>
                                          <p:attrName>style.visibility</p:attrName>
                                        </p:attrNameLst>
                                      </p:cBhvr>
                                      <p:to>
                                        <p:strVal val="visible"/>
                                      </p:to>
                                    </p:set>
                                    <p:animEffect transition="in" filter="fade">
                                      <p:cBhvr>
                                        <p:cTn id="198" dur="2000"/>
                                        <p:tgtEl>
                                          <p:spTgt spid="54">
                                            <p:txEl>
                                              <p:pRg st="0" end="0"/>
                                            </p:txEl>
                                          </p:spTgt>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54">
                                            <p:txEl>
                                              <p:pRg st="1" end="1"/>
                                            </p:txEl>
                                          </p:spTgt>
                                        </p:tgtEl>
                                        <p:attrNameLst>
                                          <p:attrName>style.visibility</p:attrName>
                                        </p:attrNameLst>
                                      </p:cBhvr>
                                      <p:to>
                                        <p:strVal val="visible"/>
                                      </p:to>
                                    </p:set>
                                    <p:animEffect transition="in" filter="fade">
                                      <p:cBhvr>
                                        <p:cTn id="201" dur="2000"/>
                                        <p:tgtEl>
                                          <p:spTgt spid="54">
                                            <p:txEl>
                                              <p:pRg st="1" end="1"/>
                                            </p:txEl>
                                          </p:spTgt>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54">
                                            <p:txEl>
                                              <p:pRg st="2" end="2"/>
                                            </p:txEl>
                                          </p:spTgt>
                                        </p:tgtEl>
                                        <p:attrNameLst>
                                          <p:attrName>style.visibility</p:attrName>
                                        </p:attrNameLst>
                                      </p:cBhvr>
                                      <p:to>
                                        <p:strVal val="visible"/>
                                      </p:to>
                                    </p:set>
                                    <p:animEffect transition="in" filter="fade">
                                      <p:cBhvr>
                                        <p:cTn id="204" dur="20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10" grpId="0" build="allAtOnce" animBg="1"/>
      <p:bldP spid="19" grpId="0" build="allAtOnce" animBg="1"/>
      <p:bldP spid="15" grpId="0" build="allAtOnce" animBg="1"/>
      <p:bldP spid="17" grpId="0" build="allAtOnce" animBg="1"/>
      <p:bldP spid="12" grpId="0" build="allAtOnce" animBg="1"/>
      <p:bldP spid="23" grpId="0" build="allAtOnce" animBg="1"/>
      <p:bldP spid="34" grpId="0" build="allAtOnce" animBg="1"/>
      <p:bldP spid="35" grpId="0" build="allAtOnce" animBg="1"/>
      <p:bldP spid="37" grpId="0" build="allAtOnce" animBg="1"/>
      <p:bldP spid="47" grpId="0" build="allAtOnce" animBg="1"/>
      <p:bldP spid="52" grpId="0" build="allAtOnce" animBg="1"/>
      <p:bldP spid="49" grpId="0" build="allAtOnce" animBg="1"/>
      <p:bldP spid="40" grpId="0" build="allAtOnce" animBg="1"/>
      <p:bldP spid="54" grpId="0" build="allAtOnce" animBg="1"/>
      <p:bldP spid="42" grpId="0" build="allAtOnce" animBg="1"/>
      <p:bldP spid="61"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altLang="en-US" smtClean="0"/>
              <a:t>The role of the Trustees</a:t>
            </a:r>
          </a:p>
        </p:txBody>
      </p:sp>
      <p:sp>
        <p:nvSpPr>
          <p:cNvPr id="4" name="Rectangle 3"/>
          <p:cNvSpPr>
            <a:spLocks noChangeArrowheads="1"/>
          </p:cNvSpPr>
          <p:nvPr/>
        </p:nvSpPr>
        <p:spPr bwMode="auto">
          <a:xfrm>
            <a:off x="250825" y="4338638"/>
            <a:ext cx="4826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a:t>In most cases, the role of the trustee will be carried out by either </a:t>
            </a:r>
            <a:r>
              <a:rPr lang="en-GB" altLang="en-US" sz="1800" b="1" u="sng"/>
              <a:t>a bank</a:t>
            </a:r>
            <a:r>
              <a:rPr lang="en-GB" altLang="en-US" sz="1800"/>
              <a:t>, or an </a:t>
            </a:r>
            <a:r>
              <a:rPr lang="en-GB" altLang="en-US" sz="1800" b="1" u="sng"/>
              <a:t>insurance company</a:t>
            </a:r>
            <a:r>
              <a:rPr lang="en-GB" altLang="en-US" sz="1800"/>
              <a:t>. These trustees are organisations that the unit holders can ‘trust’ with their assets because they are heavily regulated financial institutions. </a:t>
            </a:r>
          </a:p>
        </p:txBody>
      </p:sp>
      <p:sp>
        <p:nvSpPr>
          <p:cNvPr id="23556" name="Rectangle 4"/>
          <p:cNvSpPr>
            <a:spLocks noChangeArrowheads="1"/>
          </p:cNvSpPr>
          <p:nvPr/>
        </p:nvSpPr>
        <p:spPr bwMode="auto">
          <a:xfrm>
            <a:off x="250825" y="765175"/>
            <a:ext cx="4473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a:t>Every unit trust must appoint a </a:t>
            </a:r>
            <a:r>
              <a:rPr lang="en-GB" altLang="en-US" sz="1800" b="1">
                <a:solidFill>
                  <a:srgbClr val="7030A0"/>
                </a:solidFill>
              </a:rPr>
              <a:t>trustee. </a:t>
            </a:r>
          </a:p>
        </p:txBody>
      </p:sp>
      <p:sp>
        <p:nvSpPr>
          <p:cNvPr id="6" name="Rectangle 5"/>
          <p:cNvSpPr>
            <a:spLocks noChangeArrowheads="1"/>
          </p:cNvSpPr>
          <p:nvPr/>
        </p:nvSpPr>
        <p:spPr bwMode="auto">
          <a:xfrm>
            <a:off x="250825" y="1341438"/>
            <a:ext cx="8821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a:t>The trustee is the </a:t>
            </a:r>
            <a:r>
              <a:rPr lang="en-GB" altLang="en-US" sz="1800" b="1" u="sng">
                <a:solidFill>
                  <a:srgbClr val="7030A0"/>
                </a:solidFill>
              </a:rPr>
              <a:t>legal owner of the assets </a:t>
            </a:r>
            <a:r>
              <a:rPr lang="en-GB" altLang="en-US" sz="1800"/>
              <a:t>in the trust, </a:t>
            </a:r>
            <a:r>
              <a:rPr lang="en-GB" altLang="en-US" sz="1800" b="1" u="sng">
                <a:solidFill>
                  <a:srgbClr val="7030A0"/>
                </a:solidFill>
              </a:rPr>
              <a:t>holding the assets</a:t>
            </a:r>
            <a:r>
              <a:rPr lang="en-GB" altLang="en-US" sz="1800"/>
              <a:t> for the benefit of the underlying unit holders.</a:t>
            </a:r>
          </a:p>
        </p:txBody>
      </p:sp>
      <p:sp>
        <p:nvSpPr>
          <p:cNvPr id="7" name="Rectangle 6"/>
          <p:cNvSpPr>
            <a:spLocks noChangeArrowheads="1"/>
          </p:cNvSpPr>
          <p:nvPr/>
        </p:nvSpPr>
        <p:spPr bwMode="auto">
          <a:xfrm>
            <a:off x="250825" y="2311400"/>
            <a:ext cx="47529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a:t>The trustee has an important </a:t>
            </a:r>
            <a:r>
              <a:rPr lang="en-GB" altLang="en-US" sz="1800" b="1"/>
              <a:t>policing role</a:t>
            </a:r>
            <a:r>
              <a:rPr lang="en-GB" altLang="en-US" sz="1800"/>
              <a:t>, ensuring that the manager complies with the terms of the legal document that created the trust, the </a:t>
            </a:r>
            <a:r>
              <a:rPr lang="en-GB" altLang="en-US" sz="1800" b="1"/>
              <a:t>‘trust deed’</a:t>
            </a:r>
            <a:r>
              <a:rPr lang="en-GB" altLang="en-US" sz="1800"/>
              <a:t>. </a:t>
            </a:r>
          </a:p>
        </p:txBody>
      </p:sp>
      <p:pic>
        <p:nvPicPr>
          <p:cNvPr id="2050" name="Picture 2" descr="http://i.telegraph.co.uk/multimedia/archive/02439/femail_2153128b_243951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989138"/>
            <a:ext cx="30956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43430" t="46956" r="35046" b="32690"/>
          <a:stretch>
            <a:fillRect/>
          </a:stretch>
        </p:blipFill>
        <p:spPr bwMode="auto">
          <a:xfrm>
            <a:off x="5003800" y="4138613"/>
            <a:ext cx="3989388"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auto">
          <a:xfrm>
            <a:off x="4932363" y="6218238"/>
            <a:ext cx="4211637" cy="446087"/>
          </a:xfrm>
          <a:prstGeom prst="rect">
            <a:avLst/>
          </a:prstGeom>
          <a:solidFill>
            <a:schemeClr val="bg1"/>
          </a:solidFill>
        </p:spPr>
        <p:txBody>
          <a:bodyPr>
            <a:spAutoFit/>
          </a:bodyPr>
          <a:lstStyle/>
          <a:p>
            <a:pPr algn="ctr" eaLnBrk="1" hangingPunct="1">
              <a:defRPr/>
            </a:pPr>
            <a:r>
              <a:rPr lang="en-GB" sz="1200" b="1" dirty="0">
                <a:latin typeface="Century Gothic" pitchFamily="34" charset="0"/>
                <a:cs typeface="Arial" charset="0"/>
              </a:rPr>
              <a:t>2010 UK Unit Trust Trustees by market share</a:t>
            </a:r>
          </a:p>
          <a:p>
            <a:pPr algn="ctr" eaLnBrk="1" hangingPunct="1">
              <a:defRPr/>
            </a:pPr>
            <a:r>
              <a:rPr lang="en-GB" sz="1050" b="1" dirty="0">
                <a:latin typeface="Century Gothic" pitchFamily="34" charset="0"/>
                <a:cs typeface="Arial" charset="0"/>
              </a:rPr>
              <a:t>Source: R&amp;M Surveys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107950" y="5229225"/>
            <a:ext cx="5543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a:t>Unit trusts are traditionally </a:t>
            </a:r>
            <a:r>
              <a:rPr lang="en-GB" altLang="en-US" sz="1600" b="1">
                <a:solidFill>
                  <a:srgbClr val="002060"/>
                </a:solidFill>
              </a:rPr>
              <a:t>dual-priced</a:t>
            </a:r>
            <a:r>
              <a:rPr lang="en-GB" altLang="en-US" sz="1600"/>
              <a:t>. </a:t>
            </a:r>
          </a:p>
          <a:p>
            <a:pPr eaLnBrk="1" hangingPunct="1">
              <a:spcBef>
                <a:spcPct val="0"/>
              </a:spcBef>
              <a:buFontTx/>
              <a:buNone/>
            </a:pPr>
            <a:endParaRPr lang="en-GB" altLang="en-US" sz="1600"/>
          </a:p>
          <a:p>
            <a:pPr eaLnBrk="1" hangingPunct="1">
              <a:spcBef>
                <a:spcPct val="0"/>
              </a:spcBef>
              <a:buFontTx/>
              <a:buNone/>
            </a:pPr>
            <a:r>
              <a:rPr lang="en-GB" altLang="en-US" sz="1600"/>
              <a:t>Investors are </a:t>
            </a:r>
            <a:r>
              <a:rPr lang="en-GB" altLang="en-US" sz="1600" b="1">
                <a:solidFill>
                  <a:srgbClr val="B33598"/>
                </a:solidFill>
              </a:rPr>
              <a:t>quoted a higher offer price </a:t>
            </a:r>
            <a:r>
              <a:rPr lang="en-GB" altLang="en-US" sz="1600"/>
              <a:t>at which they can buy units and a </a:t>
            </a:r>
            <a:r>
              <a:rPr lang="en-GB" altLang="en-US" sz="1600" b="1">
                <a:solidFill>
                  <a:srgbClr val="644C00"/>
                </a:solidFill>
              </a:rPr>
              <a:t>lower bid price </a:t>
            </a:r>
            <a:r>
              <a:rPr lang="en-GB" altLang="en-US" sz="1600"/>
              <a:t>at which they can sell their units back to the manager. The difference between the two prices is known as </a:t>
            </a:r>
            <a:r>
              <a:rPr lang="en-GB" altLang="en-US" sz="1600" b="1">
                <a:solidFill>
                  <a:srgbClr val="10A017"/>
                </a:solidFill>
              </a:rPr>
              <a:t>the spread</a:t>
            </a:r>
            <a:r>
              <a:rPr lang="en-GB" altLang="en-US" sz="1600"/>
              <a:t>.</a:t>
            </a:r>
          </a:p>
        </p:txBody>
      </p:sp>
      <p:sp>
        <p:nvSpPr>
          <p:cNvPr id="5" name="Title 1"/>
          <p:cNvSpPr txBox="1">
            <a:spLocks/>
          </p:cNvSpPr>
          <p:nvPr/>
        </p:nvSpPr>
        <p:spPr bwMode="auto">
          <a:xfrm>
            <a:off x="179388" y="201613"/>
            <a:ext cx="7129462" cy="490537"/>
          </a:xfrm>
          <a:prstGeom prst="rect">
            <a:avLst/>
          </a:prstGeom>
          <a:noFill/>
          <a:ln w="9525">
            <a:noFill/>
            <a:miter lim="800000"/>
            <a:headEnd/>
            <a:tailEnd/>
          </a:ln>
        </p:spPr>
        <p:txBody>
          <a:bodyPr anchor="ctr"/>
          <a:lstStyle/>
          <a:p>
            <a:pPr>
              <a:defRPr/>
            </a:pPr>
            <a:r>
              <a:rPr lang="en-GB" sz="2800" b="1" dirty="0">
                <a:solidFill>
                  <a:srgbClr val="006666"/>
                </a:solidFill>
                <a:latin typeface="Century Gothic" pitchFamily="34" charset="0"/>
                <a:ea typeface="+mj-ea"/>
                <a:cs typeface="+mj-cs"/>
              </a:rPr>
              <a:t>The role of the Unit Trust Manager</a:t>
            </a:r>
          </a:p>
        </p:txBody>
      </p:sp>
      <p:sp>
        <p:nvSpPr>
          <p:cNvPr id="24580" name="TextBox 5"/>
          <p:cNvSpPr txBox="1">
            <a:spLocks noChangeArrowheads="1"/>
          </p:cNvSpPr>
          <p:nvPr/>
        </p:nvSpPr>
        <p:spPr bwMode="auto">
          <a:xfrm>
            <a:off x="107950" y="981075"/>
            <a:ext cx="3959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b="1">
                <a:solidFill>
                  <a:srgbClr val="009999"/>
                </a:solidFill>
              </a:rPr>
              <a:t>Pricing Units</a:t>
            </a:r>
          </a:p>
        </p:txBody>
      </p:sp>
      <p:sp>
        <p:nvSpPr>
          <p:cNvPr id="7" name="TextBox 6"/>
          <p:cNvSpPr txBox="1"/>
          <p:nvPr/>
        </p:nvSpPr>
        <p:spPr>
          <a:xfrm>
            <a:off x="107950" y="1341438"/>
            <a:ext cx="6767513" cy="1814512"/>
          </a:xfrm>
          <a:prstGeom prst="rect">
            <a:avLst/>
          </a:prstGeom>
          <a:noFill/>
        </p:spPr>
        <p:txBody>
          <a:bodyPr>
            <a:spAutoFit/>
          </a:bodyPr>
          <a:lstStyle/>
          <a:p>
            <a:pPr eaLnBrk="1" hangingPunct="1">
              <a:defRPr/>
            </a:pPr>
            <a:r>
              <a:rPr lang="en-GB" sz="1600" dirty="0">
                <a:latin typeface="Century Gothic" pitchFamily="34" charset="0"/>
                <a:cs typeface="Arial" charset="0"/>
              </a:rPr>
              <a:t>As already seen unit trust managers are responsible for </a:t>
            </a:r>
            <a:r>
              <a:rPr lang="en-GB" sz="1600" b="1" u="sng" dirty="0">
                <a:latin typeface="Century Gothic" pitchFamily="34" charset="0"/>
                <a:cs typeface="Arial" charset="0"/>
              </a:rPr>
              <a:t>pricing units to sell to or buy back from investors.</a:t>
            </a:r>
          </a:p>
          <a:p>
            <a:pPr eaLnBrk="1" hangingPunct="1">
              <a:defRPr/>
            </a:pPr>
            <a:endParaRPr lang="en-GB" sz="1600" dirty="0">
              <a:latin typeface="Century Gothic" pitchFamily="34" charset="0"/>
              <a:cs typeface="Arial" charset="0"/>
            </a:endParaRPr>
          </a:p>
          <a:p>
            <a:pPr eaLnBrk="1" hangingPunct="1">
              <a:defRPr/>
            </a:pPr>
            <a:r>
              <a:rPr lang="en-GB" sz="1600" dirty="0">
                <a:latin typeface="Century Gothic" pitchFamily="34" charset="0"/>
                <a:cs typeface="Arial" charset="0"/>
              </a:rPr>
              <a:t>The prices at which units are bought and sold in an authorised unit trust are </a:t>
            </a:r>
            <a:r>
              <a:rPr lang="en-GB" sz="1600" b="1" u="sng" dirty="0">
                <a:solidFill>
                  <a:schemeClr val="accent6">
                    <a:lumMod val="50000"/>
                  </a:schemeClr>
                </a:solidFill>
                <a:latin typeface="Century Gothic" pitchFamily="34" charset="0"/>
                <a:cs typeface="Arial" charset="0"/>
              </a:rPr>
              <a:t>based on the value of the fund’s underlying investments:</a:t>
            </a:r>
          </a:p>
          <a:p>
            <a:pPr eaLnBrk="1" hangingPunct="1">
              <a:defRPr/>
            </a:pPr>
            <a:endParaRPr lang="en-GB" sz="1600" dirty="0">
              <a:latin typeface="Century Gothic" pitchFamily="34" charset="0"/>
              <a:cs typeface="Arial" charset="0"/>
            </a:endParaRPr>
          </a:p>
          <a:p>
            <a:pPr eaLnBrk="1" hangingPunct="1">
              <a:defRPr/>
            </a:pPr>
            <a:r>
              <a:rPr lang="en-GB" sz="1600" dirty="0">
                <a:latin typeface="Century Gothic" pitchFamily="34" charset="0"/>
                <a:cs typeface="Arial" charset="0"/>
              </a:rPr>
              <a:t>Known as the </a:t>
            </a:r>
            <a:r>
              <a:rPr lang="en-GB" sz="1600" b="1" dirty="0">
                <a:solidFill>
                  <a:srgbClr val="C00000"/>
                </a:solidFill>
                <a:latin typeface="Century Gothic" pitchFamily="34" charset="0"/>
                <a:cs typeface="Arial" charset="0"/>
              </a:rPr>
              <a:t>Net Asset Value </a:t>
            </a:r>
            <a:r>
              <a:rPr lang="en-GB" sz="1600" dirty="0">
                <a:latin typeface="Century Gothic" pitchFamily="34" charset="0"/>
                <a:cs typeface="Arial" charset="0"/>
              </a:rPr>
              <a:t>or </a:t>
            </a:r>
            <a:r>
              <a:rPr lang="en-GB" sz="1600" b="1" dirty="0">
                <a:solidFill>
                  <a:srgbClr val="C00000"/>
                </a:solidFill>
                <a:latin typeface="Century Gothic" pitchFamily="34" charset="0"/>
                <a:cs typeface="Arial" charset="0"/>
              </a:rPr>
              <a:t>NAV</a:t>
            </a:r>
          </a:p>
        </p:txBody>
      </p:sp>
      <p:pic>
        <p:nvPicPr>
          <p:cNvPr id="18438" name="Picture 2" descr="http://economictimes.indiatimes.com/photo/35482127.c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773238"/>
            <a:ext cx="19192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8"/>
          <p:cNvSpPr txBox="1">
            <a:spLocks noChangeArrowheads="1"/>
          </p:cNvSpPr>
          <p:nvPr/>
        </p:nvSpPr>
        <p:spPr bwMode="auto">
          <a:xfrm>
            <a:off x="107950" y="3213100"/>
            <a:ext cx="3959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b="1">
                <a:solidFill>
                  <a:srgbClr val="009999"/>
                </a:solidFill>
              </a:rPr>
              <a:t>Pricing Methodology</a:t>
            </a:r>
          </a:p>
        </p:txBody>
      </p:sp>
      <p:grpSp>
        <p:nvGrpSpPr>
          <p:cNvPr id="2" name="Group 20"/>
          <p:cNvGrpSpPr>
            <a:grpSpLocks/>
          </p:cNvGrpSpPr>
          <p:nvPr/>
        </p:nvGrpSpPr>
        <p:grpSpPr bwMode="auto">
          <a:xfrm>
            <a:off x="5724525" y="3500438"/>
            <a:ext cx="1008063" cy="523875"/>
            <a:chOff x="5724128" y="3645024"/>
            <a:chExt cx="1008112" cy="523220"/>
          </a:xfrm>
        </p:grpSpPr>
        <p:cxnSp>
          <p:nvCxnSpPr>
            <p:cNvPr id="11" name="Straight Connector 10"/>
            <p:cNvCxnSpPr/>
            <p:nvPr/>
          </p:nvCxnSpPr>
          <p:spPr>
            <a:xfrm>
              <a:off x="5724128" y="3933588"/>
              <a:ext cx="100811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596" name="TextBox 12"/>
            <p:cNvSpPr txBox="1">
              <a:spLocks noChangeArrowheads="1"/>
            </p:cNvSpPr>
            <p:nvPr/>
          </p:nvSpPr>
          <p:spPr bwMode="auto">
            <a:xfrm>
              <a:off x="5868144" y="3645024"/>
              <a:ext cx="792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2800" b="1">
                  <a:latin typeface="Calibri" panose="020F0502020204030204" pitchFamily="34" charset="0"/>
                </a:rPr>
                <a:t>£10</a:t>
              </a:r>
            </a:p>
          </p:txBody>
        </p:sp>
      </p:grpSp>
      <p:sp>
        <p:nvSpPr>
          <p:cNvPr id="18441" name="TextBox 14"/>
          <p:cNvSpPr txBox="1">
            <a:spLocks noChangeArrowheads="1"/>
          </p:cNvSpPr>
          <p:nvPr/>
        </p:nvSpPr>
        <p:spPr bwMode="auto">
          <a:xfrm>
            <a:off x="6732588" y="3573463"/>
            <a:ext cx="25923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b="1">
                <a:solidFill>
                  <a:srgbClr val="B33598"/>
                </a:solidFill>
                <a:latin typeface="Calibri" panose="020F0502020204030204" pitchFamily="34" charset="0"/>
              </a:rPr>
              <a:t>Offer Price:</a:t>
            </a:r>
          </a:p>
          <a:p>
            <a:pPr eaLnBrk="1" hangingPunct="1">
              <a:spcBef>
                <a:spcPct val="0"/>
              </a:spcBef>
              <a:buFontTx/>
              <a:buNone/>
            </a:pPr>
            <a:r>
              <a:rPr lang="en-GB" altLang="en-US" sz="1800">
                <a:latin typeface="Calibri" panose="020F0502020204030204" pitchFamily="34" charset="0"/>
              </a:rPr>
              <a:t>Price that investors are quoted to buy units</a:t>
            </a:r>
          </a:p>
        </p:txBody>
      </p:sp>
      <p:grpSp>
        <p:nvGrpSpPr>
          <p:cNvPr id="3" name="Group 21"/>
          <p:cNvGrpSpPr>
            <a:grpSpLocks/>
          </p:cNvGrpSpPr>
          <p:nvPr/>
        </p:nvGrpSpPr>
        <p:grpSpPr bwMode="auto">
          <a:xfrm>
            <a:off x="5651500" y="5786438"/>
            <a:ext cx="1008063" cy="522287"/>
            <a:chOff x="5796136" y="5085184"/>
            <a:chExt cx="1008112" cy="523220"/>
          </a:xfrm>
        </p:grpSpPr>
        <p:cxnSp>
          <p:nvCxnSpPr>
            <p:cNvPr id="16" name="Straight Connector 15"/>
            <p:cNvCxnSpPr/>
            <p:nvPr/>
          </p:nvCxnSpPr>
          <p:spPr>
            <a:xfrm>
              <a:off x="5796136" y="5373034"/>
              <a:ext cx="100811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594" name="TextBox 16"/>
            <p:cNvSpPr txBox="1">
              <a:spLocks noChangeArrowheads="1"/>
            </p:cNvSpPr>
            <p:nvPr/>
          </p:nvSpPr>
          <p:spPr bwMode="auto">
            <a:xfrm>
              <a:off x="6012160" y="5085184"/>
              <a:ext cx="792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2800" b="1">
                  <a:latin typeface="Calibri" panose="020F0502020204030204" pitchFamily="34" charset="0"/>
                </a:rPr>
                <a:t>£9</a:t>
              </a:r>
            </a:p>
          </p:txBody>
        </p:sp>
      </p:grpSp>
      <p:sp>
        <p:nvSpPr>
          <p:cNvPr id="18443" name="TextBox 17"/>
          <p:cNvSpPr txBox="1">
            <a:spLocks noChangeArrowheads="1"/>
          </p:cNvSpPr>
          <p:nvPr/>
        </p:nvSpPr>
        <p:spPr bwMode="auto">
          <a:xfrm>
            <a:off x="6624638" y="5900738"/>
            <a:ext cx="2627312"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b="1">
                <a:solidFill>
                  <a:srgbClr val="644C00"/>
                </a:solidFill>
                <a:latin typeface="Calibri" panose="020F0502020204030204" pitchFamily="34" charset="0"/>
              </a:rPr>
              <a:t>Bid price</a:t>
            </a:r>
            <a:r>
              <a:rPr lang="en-GB" altLang="en-US" sz="1800" b="1">
                <a:solidFill>
                  <a:srgbClr val="B33598"/>
                </a:solidFill>
                <a:latin typeface="Calibri" panose="020F0502020204030204" pitchFamily="34" charset="0"/>
              </a:rPr>
              <a:t>:</a:t>
            </a:r>
          </a:p>
          <a:p>
            <a:pPr eaLnBrk="1" hangingPunct="1">
              <a:spcBef>
                <a:spcPct val="0"/>
              </a:spcBef>
              <a:buFontTx/>
              <a:buNone/>
            </a:pPr>
            <a:r>
              <a:rPr lang="en-GB" altLang="en-US" sz="1800">
                <a:latin typeface="Calibri" panose="020F0502020204030204" pitchFamily="34" charset="0"/>
              </a:rPr>
              <a:t>Price that investors can sell units back to the trust</a:t>
            </a:r>
          </a:p>
        </p:txBody>
      </p:sp>
      <p:grpSp>
        <p:nvGrpSpPr>
          <p:cNvPr id="4" name="Group 22"/>
          <p:cNvGrpSpPr>
            <a:grpSpLocks/>
          </p:cNvGrpSpPr>
          <p:nvPr/>
        </p:nvGrpSpPr>
        <p:grpSpPr bwMode="auto">
          <a:xfrm>
            <a:off x="5724525" y="3789363"/>
            <a:ext cx="585788" cy="2303462"/>
            <a:chOff x="5724128" y="3789040"/>
            <a:chExt cx="585418" cy="2304256"/>
          </a:xfrm>
        </p:grpSpPr>
        <p:sp>
          <p:nvSpPr>
            <p:cNvPr id="19" name="Up-Down Arrow 18"/>
            <p:cNvSpPr/>
            <p:nvPr/>
          </p:nvSpPr>
          <p:spPr>
            <a:xfrm>
              <a:off x="5724128" y="3789040"/>
              <a:ext cx="215764" cy="2304256"/>
            </a:xfrm>
            <a:prstGeom prst="upDownArrow">
              <a:avLst/>
            </a:prstGeom>
            <a:solidFill>
              <a:srgbClr val="10A0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TextBox 19"/>
            <p:cNvSpPr txBox="1"/>
            <p:nvPr/>
          </p:nvSpPr>
          <p:spPr>
            <a:xfrm>
              <a:off x="5796136" y="3933056"/>
              <a:ext cx="513410" cy="2088232"/>
            </a:xfrm>
            <a:prstGeom prst="rect">
              <a:avLst/>
            </a:prstGeom>
            <a:noFill/>
          </p:spPr>
          <p:txBody>
            <a:bodyPr vert="wordArtVert">
              <a:spAutoFit/>
            </a:bodyPr>
            <a:lstStyle/>
            <a:p>
              <a:pPr eaLnBrk="1" hangingPunct="1">
                <a:defRPr/>
              </a:pPr>
              <a:r>
                <a:rPr lang="en-GB" b="1" dirty="0">
                  <a:solidFill>
                    <a:srgbClr val="10A017"/>
                  </a:solidFill>
                  <a:cs typeface="Arial" charset="0"/>
                </a:rPr>
                <a:t>spread</a:t>
              </a:r>
            </a:p>
          </p:txBody>
        </p:sp>
      </p:grpSp>
      <p:sp>
        <p:nvSpPr>
          <p:cNvPr id="18445" name="Rectangle 24"/>
          <p:cNvSpPr>
            <a:spLocks noChangeArrowheads="1"/>
          </p:cNvSpPr>
          <p:nvPr/>
        </p:nvSpPr>
        <p:spPr bwMode="auto">
          <a:xfrm>
            <a:off x="6300788" y="4686300"/>
            <a:ext cx="2843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a:latin typeface="Calibri" panose="020F0502020204030204" pitchFamily="34" charset="0"/>
              </a:rPr>
              <a:t>around </a:t>
            </a:r>
            <a:r>
              <a:rPr lang="en-GB" altLang="en-US" sz="1600" b="1">
                <a:solidFill>
                  <a:srgbClr val="10A017"/>
                </a:solidFill>
                <a:latin typeface="Calibri" panose="020F0502020204030204" pitchFamily="34" charset="0"/>
              </a:rPr>
              <a:t>5-7%</a:t>
            </a:r>
            <a:r>
              <a:rPr lang="en-GB" altLang="en-US" sz="1600">
                <a:latin typeface="Calibri" panose="020F0502020204030204" pitchFamily="34" charset="0"/>
              </a:rPr>
              <a:t>, but are permitted </a:t>
            </a:r>
          </a:p>
          <a:p>
            <a:pPr algn="ctr" eaLnBrk="1" hangingPunct="1">
              <a:spcBef>
                <a:spcPct val="0"/>
              </a:spcBef>
              <a:buFontTx/>
              <a:buNone/>
            </a:pPr>
            <a:r>
              <a:rPr lang="en-GB" altLang="en-US" sz="1600">
                <a:latin typeface="Calibri" panose="020F0502020204030204" pitchFamily="34" charset="0"/>
              </a:rPr>
              <a:t>to widen this gap to as much as </a:t>
            </a:r>
          </a:p>
          <a:p>
            <a:pPr algn="ctr" eaLnBrk="1" hangingPunct="1">
              <a:spcBef>
                <a:spcPct val="0"/>
              </a:spcBef>
              <a:buFontTx/>
              <a:buNone/>
            </a:pPr>
            <a:r>
              <a:rPr lang="en-GB" altLang="en-US" sz="1600" b="1">
                <a:solidFill>
                  <a:srgbClr val="10A017"/>
                </a:solidFill>
                <a:latin typeface="Calibri" panose="020F0502020204030204" pitchFamily="34" charset="0"/>
              </a:rPr>
              <a:t>10% </a:t>
            </a:r>
            <a:r>
              <a:rPr lang="en-GB" altLang="en-US" sz="1600">
                <a:latin typeface="Calibri" panose="020F0502020204030204" pitchFamily="34" charset="0"/>
              </a:rPr>
              <a:t>if there is a run on a fund</a:t>
            </a:r>
          </a:p>
        </p:txBody>
      </p:sp>
      <p:sp>
        <p:nvSpPr>
          <p:cNvPr id="18446" name="Rectangle 25"/>
          <p:cNvSpPr>
            <a:spLocks noChangeArrowheads="1"/>
          </p:cNvSpPr>
          <p:nvPr/>
        </p:nvSpPr>
        <p:spPr bwMode="auto">
          <a:xfrm>
            <a:off x="107950" y="3573463"/>
            <a:ext cx="55435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a:t>The authorised fund manager is given certain flexibility in relation to the prices quoted to investors. </a:t>
            </a:r>
          </a:p>
          <a:p>
            <a:pPr eaLnBrk="1" hangingPunct="1">
              <a:spcBef>
                <a:spcPct val="0"/>
              </a:spcBef>
              <a:buFontTx/>
              <a:buNone/>
            </a:pPr>
            <a:endParaRPr lang="en-GB" altLang="en-US" sz="1600"/>
          </a:p>
          <a:p>
            <a:pPr eaLnBrk="1" hangingPunct="1">
              <a:spcBef>
                <a:spcPct val="0"/>
              </a:spcBef>
              <a:buFontTx/>
              <a:buNone/>
            </a:pPr>
            <a:r>
              <a:rPr lang="en-GB" altLang="en-US" sz="1600"/>
              <a:t>All funds now </a:t>
            </a:r>
            <a:r>
              <a:rPr lang="en-GB" altLang="en-US" sz="1600" u="sng"/>
              <a:t>have a choice of which pricing methodology they use</a:t>
            </a:r>
            <a:r>
              <a:rPr lang="en-GB" altLang="en-US" sz="1600"/>
              <a:t>; whichever is chosen must be </a:t>
            </a:r>
            <a:r>
              <a:rPr lang="en-GB" altLang="en-US" sz="1600" b="1"/>
              <a:t>disclosed in the fund’s prospectus.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8438"/>
                                        </p:tgtEl>
                                        <p:attrNameLst>
                                          <p:attrName>style.visibility</p:attrName>
                                        </p:attrNameLst>
                                      </p:cBhvr>
                                      <p:to>
                                        <p:strVal val="visible"/>
                                      </p:to>
                                    </p:set>
                                    <p:animEffect transition="in" filter="fade">
                                      <p:cBhvr>
                                        <p:cTn id="10" dur="500"/>
                                        <p:tgtEl>
                                          <p:spTgt spid="184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4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443"/>
                                        </p:tgtEl>
                                        <p:attrNameLst>
                                          <p:attrName>style.visibility</p:attrName>
                                        </p:attrNameLst>
                                      </p:cBhvr>
                                      <p:to>
                                        <p:strVal val="visible"/>
                                      </p:to>
                                    </p:set>
                                    <p:animEffect transition="in" filter="fade">
                                      <p:cBhvr>
                                        <p:cTn id="36" dur="500"/>
                                        <p:tgtEl>
                                          <p:spTgt spid="1844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445"/>
                                        </p:tgtEl>
                                        <p:attrNameLst>
                                          <p:attrName>style.visibility</p:attrName>
                                        </p:attrNameLst>
                                      </p:cBhvr>
                                      <p:to>
                                        <p:strVal val="visible"/>
                                      </p:to>
                                    </p:set>
                                    <p:animEffect transition="in" filter="fade">
                                      <p:cBhvr>
                                        <p:cTn id="46"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7" grpId="0"/>
      <p:bldP spid="18439" grpId="0"/>
      <p:bldP spid="18441" grpId="0"/>
      <p:bldP spid="18443" grpId="0" animBg="1"/>
      <p:bldP spid="18445" grpId="0"/>
      <p:bldP spid="184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388" y="201613"/>
            <a:ext cx="7129462" cy="490537"/>
          </a:xfrm>
          <a:prstGeom prst="rect">
            <a:avLst/>
          </a:prstGeom>
          <a:noFill/>
          <a:ln w="9525">
            <a:noFill/>
            <a:miter lim="800000"/>
            <a:headEnd/>
            <a:tailEnd/>
          </a:ln>
        </p:spPr>
        <p:txBody>
          <a:bodyPr anchor="ctr"/>
          <a:lstStyle/>
          <a:p>
            <a:pPr>
              <a:defRPr/>
            </a:pPr>
            <a:r>
              <a:rPr lang="en-GB" sz="2800" b="1" dirty="0">
                <a:solidFill>
                  <a:srgbClr val="006666"/>
                </a:solidFill>
                <a:latin typeface="Century Gothic" pitchFamily="34" charset="0"/>
                <a:ea typeface="+mj-ea"/>
                <a:cs typeface="+mj-cs"/>
              </a:rPr>
              <a:t>The role of the Unit Trust Manager</a:t>
            </a:r>
          </a:p>
        </p:txBody>
      </p:sp>
      <p:sp>
        <p:nvSpPr>
          <p:cNvPr id="6" name="TextBox 5"/>
          <p:cNvSpPr txBox="1"/>
          <p:nvPr/>
        </p:nvSpPr>
        <p:spPr bwMode="auto">
          <a:xfrm>
            <a:off x="6588125" y="2852738"/>
            <a:ext cx="2555875" cy="461962"/>
          </a:xfrm>
          <a:prstGeom prst="rect">
            <a:avLst/>
          </a:prstGeom>
          <a:noFill/>
        </p:spPr>
        <p:txBody>
          <a:bodyPr>
            <a:spAutoFit/>
          </a:bodyPr>
          <a:lstStyle/>
          <a:p>
            <a:pPr algn="ctr" eaLnBrk="1" hangingPunct="1">
              <a:defRPr/>
            </a:pPr>
            <a:r>
              <a:rPr lang="en-GB" sz="1200" b="1" dirty="0">
                <a:latin typeface="+mn-lt"/>
                <a:cs typeface="Arial" charset="0"/>
              </a:rPr>
              <a:t>A list of unit trust prices from Legal &amp; General as of 20.12.2010</a:t>
            </a:r>
          </a:p>
        </p:txBody>
      </p:sp>
      <p:sp>
        <p:nvSpPr>
          <p:cNvPr id="26628" name="TextBox 6"/>
          <p:cNvSpPr txBox="1">
            <a:spLocks noChangeArrowheads="1"/>
          </p:cNvSpPr>
          <p:nvPr/>
        </p:nvSpPr>
        <p:spPr bwMode="auto">
          <a:xfrm>
            <a:off x="179388" y="765175"/>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b="1">
                <a:solidFill>
                  <a:srgbClr val="009999"/>
                </a:solidFill>
              </a:rPr>
              <a:t>Spreads</a:t>
            </a:r>
          </a:p>
        </p:txBody>
      </p:sp>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44675"/>
            <a:ext cx="6297613"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2" descr="https://www.smarterinvestment.co.uk/images/238x114_legal_and_general.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26631" name="AutoShape 4" descr="https://www.smarterinvestment.co.uk/images/238x114_legal_and_general.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pic>
        <p:nvPicPr>
          <p:cNvPr id="19464" name="Picture 6" descr="http://i.dailymail.co.uk/i/pix/2010/02/23/article-1253290-004D3B1F00000258-268_468x2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1628775"/>
            <a:ext cx="19446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12"/>
          <p:cNvSpPr txBox="1">
            <a:spLocks noChangeArrowheads="1"/>
          </p:cNvSpPr>
          <p:nvPr/>
        </p:nvSpPr>
        <p:spPr bwMode="auto">
          <a:xfrm>
            <a:off x="179388" y="3644900"/>
            <a:ext cx="813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b="1">
                <a:solidFill>
                  <a:srgbClr val="009999"/>
                </a:solidFill>
              </a:rPr>
              <a:t>Unit Trust Charges</a:t>
            </a:r>
          </a:p>
        </p:txBody>
      </p:sp>
      <p:sp>
        <p:nvSpPr>
          <p:cNvPr id="19466" name="Rectangle 13"/>
          <p:cNvSpPr>
            <a:spLocks noChangeArrowheads="1"/>
          </p:cNvSpPr>
          <p:nvPr/>
        </p:nvSpPr>
        <p:spPr bwMode="auto">
          <a:xfrm>
            <a:off x="179388" y="4005263"/>
            <a:ext cx="8785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a:t>Investing in unit trusts comes at a cost.</a:t>
            </a:r>
          </a:p>
          <a:p>
            <a:pPr eaLnBrk="1" hangingPunct="1">
              <a:spcBef>
                <a:spcPct val="0"/>
              </a:spcBef>
              <a:buFontTx/>
              <a:buNone/>
            </a:pPr>
            <a:endParaRPr lang="en-GB" altLang="en-US" sz="1600" u="sng"/>
          </a:p>
          <a:p>
            <a:pPr eaLnBrk="1" hangingPunct="1">
              <a:spcBef>
                <a:spcPct val="0"/>
              </a:spcBef>
              <a:buFont typeface="Wingdings" panose="05000000000000000000" pitchFamily="2" charset="2"/>
              <a:buChar char="§"/>
            </a:pPr>
            <a:r>
              <a:rPr lang="en-GB" altLang="en-US" sz="1600">
                <a:solidFill>
                  <a:srgbClr val="006666"/>
                </a:solidFill>
              </a:rPr>
              <a:t> </a:t>
            </a:r>
            <a:r>
              <a:rPr lang="en-GB" altLang="en-US" sz="1600" b="1">
                <a:solidFill>
                  <a:srgbClr val="006666"/>
                </a:solidFill>
              </a:rPr>
              <a:t>Initial charges </a:t>
            </a:r>
            <a:r>
              <a:rPr lang="en-GB" altLang="en-US" sz="1600"/>
              <a:t>range from 5-6% </a:t>
            </a:r>
          </a:p>
          <a:p>
            <a:pPr eaLnBrk="1" hangingPunct="1">
              <a:spcBef>
                <a:spcPct val="0"/>
              </a:spcBef>
              <a:buFont typeface="Wingdings" panose="05000000000000000000" pitchFamily="2" charset="2"/>
              <a:buChar char="§"/>
            </a:pPr>
            <a:r>
              <a:rPr lang="en-GB" altLang="en-US" sz="1600" b="1">
                <a:solidFill>
                  <a:srgbClr val="006666"/>
                </a:solidFill>
              </a:rPr>
              <a:t> Annual management charges (AMCs</a:t>
            </a:r>
            <a:r>
              <a:rPr lang="en-GB" altLang="en-US" sz="1600"/>
              <a:t>) from </a:t>
            </a:r>
            <a:r>
              <a:rPr lang="en-GB" altLang="en-US" sz="1600" b="1"/>
              <a:t>0.5- 2%</a:t>
            </a:r>
            <a:r>
              <a:rPr lang="en-GB" altLang="en-US" sz="1600"/>
              <a:t>, depending on the type of fund and degree of specialist management and research required.</a:t>
            </a:r>
          </a:p>
          <a:p>
            <a:pPr eaLnBrk="1" hangingPunct="1">
              <a:spcBef>
                <a:spcPct val="0"/>
              </a:spcBef>
              <a:buFontTx/>
              <a:buNone/>
            </a:pPr>
            <a:endParaRPr lang="en-GB" altLang="en-US" sz="1600"/>
          </a:p>
        </p:txBody>
      </p:sp>
      <p:sp>
        <p:nvSpPr>
          <p:cNvPr id="19467" name="Rectangle 14"/>
          <p:cNvSpPr>
            <a:spLocks noChangeArrowheads="1"/>
          </p:cNvSpPr>
          <p:nvPr/>
        </p:nvSpPr>
        <p:spPr bwMode="auto">
          <a:xfrm>
            <a:off x="179388" y="1125538"/>
            <a:ext cx="720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a:t>Unit trusts use the spread between Bid and Offer prices to recoup dealing expenses and commissions paid to brokers. </a:t>
            </a:r>
          </a:p>
        </p:txBody>
      </p:sp>
      <p:pic>
        <p:nvPicPr>
          <p:cNvPr id="19468" name="Picture 8" descr="http://www.cliffordtalbot.co.uk/images/page-images/transparent-fe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5051425"/>
            <a:ext cx="237648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fade">
                                      <p:cBhvr>
                                        <p:cTn id="11" dur="500"/>
                                        <p:tgtEl>
                                          <p:spTgt spid="19461"/>
                                        </p:tgtEl>
                                      </p:cBhvr>
                                    </p:animEffect>
                                  </p:childTnLst>
                                </p:cTn>
                              </p:par>
                              <p:par>
                                <p:cTn id="12" presetID="10" presetClass="entr" presetSubtype="0" fill="hold" nodeType="withEffect">
                                  <p:stCondLst>
                                    <p:cond delay="0"/>
                                  </p:stCondLst>
                                  <p:childTnLst>
                                    <p:set>
                                      <p:cBhvr>
                                        <p:cTn id="13" dur="1" fill="hold">
                                          <p:stCondLst>
                                            <p:cond delay="0"/>
                                          </p:stCondLst>
                                        </p:cTn>
                                        <p:tgtEl>
                                          <p:spTgt spid="19464"/>
                                        </p:tgtEl>
                                        <p:attrNameLst>
                                          <p:attrName>style.visibility</p:attrName>
                                        </p:attrNameLst>
                                      </p:cBhvr>
                                      <p:to>
                                        <p:strVal val="visible"/>
                                      </p:to>
                                    </p:set>
                                    <p:animEffect transition="in" filter="fade">
                                      <p:cBhvr>
                                        <p:cTn id="14" dur="500"/>
                                        <p:tgtEl>
                                          <p:spTgt spid="1946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5"/>
                                        </p:tgtEl>
                                        <p:attrNameLst>
                                          <p:attrName>style.visibility</p:attrName>
                                        </p:attrNameLst>
                                      </p:cBhvr>
                                      <p:to>
                                        <p:strVal val="visible"/>
                                      </p:to>
                                    </p:set>
                                    <p:animEffect transition="in" filter="fade">
                                      <p:cBhvr>
                                        <p:cTn id="22" dur="500"/>
                                        <p:tgtEl>
                                          <p:spTgt spid="194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66"/>
                                        </p:tgtEl>
                                        <p:attrNameLst>
                                          <p:attrName>style.visibility</p:attrName>
                                        </p:attrNameLst>
                                      </p:cBhvr>
                                      <p:to>
                                        <p:strVal val="visible"/>
                                      </p:to>
                                    </p:set>
                                    <p:animEffect transition="in" filter="fade">
                                      <p:cBhvr>
                                        <p:cTn id="27" dur="500"/>
                                        <p:tgtEl>
                                          <p:spTgt spid="19466"/>
                                        </p:tgtEl>
                                      </p:cBhvr>
                                    </p:animEffect>
                                  </p:childTnLst>
                                </p:cTn>
                              </p:par>
                              <p:par>
                                <p:cTn id="28" presetID="10" presetClass="entr" presetSubtype="0" fill="hold" nodeType="withEffect">
                                  <p:stCondLst>
                                    <p:cond delay="0"/>
                                  </p:stCondLst>
                                  <p:childTnLst>
                                    <p:set>
                                      <p:cBhvr>
                                        <p:cTn id="29" dur="1" fill="hold">
                                          <p:stCondLst>
                                            <p:cond delay="0"/>
                                          </p:stCondLst>
                                        </p:cTn>
                                        <p:tgtEl>
                                          <p:spTgt spid="19468"/>
                                        </p:tgtEl>
                                        <p:attrNameLst>
                                          <p:attrName>style.visibility</p:attrName>
                                        </p:attrNameLst>
                                      </p:cBhvr>
                                      <p:to>
                                        <p:strVal val="visible"/>
                                      </p:to>
                                    </p:set>
                                    <p:animEffect transition="in" filter="fade">
                                      <p:cBhvr>
                                        <p:cTn id="30"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465" grpId="0"/>
      <p:bldP spid="19466" grpId="0"/>
      <p:bldP spid="194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altLang="en-US" smtClean="0"/>
              <a:t>The role of the Unit Trust Manager</a:t>
            </a:r>
          </a:p>
        </p:txBody>
      </p:sp>
      <p:sp>
        <p:nvSpPr>
          <p:cNvPr id="5" name="TextBox 4"/>
          <p:cNvSpPr txBox="1">
            <a:spLocks noChangeArrowheads="1"/>
          </p:cNvSpPr>
          <p:nvPr/>
        </p:nvSpPr>
        <p:spPr bwMode="auto">
          <a:xfrm>
            <a:off x="250825" y="1052513"/>
            <a:ext cx="6913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a:t>The maximum price at which a unit trust manager can sell units to the public is determined by the </a:t>
            </a:r>
            <a:r>
              <a:rPr lang="en-GB" altLang="en-US" sz="1600" b="1"/>
              <a:t>FCA</a:t>
            </a:r>
            <a:r>
              <a:rPr lang="en-GB" altLang="en-US" sz="1600"/>
              <a:t>. It is know as the:</a:t>
            </a:r>
          </a:p>
        </p:txBody>
      </p:sp>
      <p:sp>
        <p:nvSpPr>
          <p:cNvPr id="28676" name="TextBox 5"/>
          <p:cNvSpPr txBox="1">
            <a:spLocks noChangeArrowheads="1"/>
          </p:cNvSpPr>
          <p:nvPr/>
        </p:nvSpPr>
        <p:spPr bwMode="auto">
          <a:xfrm>
            <a:off x="250825" y="620713"/>
            <a:ext cx="813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b="1">
                <a:solidFill>
                  <a:srgbClr val="009999"/>
                </a:solidFill>
              </a:rPr>
              <a:t>Pricing – selling units to the public</a:t>
            </a:r>
          </a:p>
        </p:txBody>
      </p:sp>
      <p:sp>
        <p:nvSpPr>
          <p:cNvPr id="7" name="TextBox 6"/>
          <p:cNvSpPr txBox="1">
            <a:spLocks noChangeArrowheads="1"/>
          </p:cNvSpPr>
          <p:nvPr/>
        </p:nvSpPr>
        <p:spPr bwMode="auto">
          <a:xfrm>
            <a:off x="250825" y="1628775"/>
            <a:ext cx="83534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b="1">
                <a:solidFill>
                  <a:srgbClr val="C00000"/>
                </a:solidFill>
              </a:rPr>
              <a:t>The maximum buying price</a:t>
            </a:r>
            <a:r>
              <a:rPr lang="en-GB" altLang="en-US" sz="1600"/>
              <a:t>, which comprises:</a:t>
            </a:r>
          </a:p>
          <a:p>
            <a:pPr eaLnBrk="1" hangingPunct="1">
              <a:spcBef>
                <a:spcPct val="0"/>
              </a:spcBef>
              <a:buFontTx/>
              <a:buNone/>
            </a:pPr>
            <a:endParaRPr lang="en-GB" altLang="en-US" sz="1600"/>
          </a:p>
          <a:p>
            <a:pPr lvl="1" eaLnBrk="1" hangingPunct="1">
              <a:spcBef>
                <a:spcPct val="0"/>
              </a:spcBef>
              <a:buFont typeface="Wingdings" panose="05000000000000000000" pitchFamily="2" charset="2"/>
              <a:buChar char="§"/>
            </a:pPr>
            <a:r>
              <a:rPr lang="en-GB" altLang="en-US" sz="1600" b="1"/>
              <a:t>The creation price </a:t>
            </a:r>
            <a:r>
              <a:rPr lang="en-GB" altLang="en-US" sz="1600"/>
              <a:t>(NAV plus an allowance for dealing costs)</a:t>
            </a:r>
          </a:p>
          <a:p>
            <a:pPr lvl="1" eaLnBrk="1" hangingPunct="1">
              <a:spcBef>
                <a:spcPct val="0"/>
              </a:spcBef>
              <a:buFont typeface="Wingdings" panose="05000000000000000000" pitchFamily="2" charset="2"/>
              <a:buChar char="§"/>
            </a:pPr>
            <a:r>
              <a:rPr lang="en-GB" altLang="en-US" sz="1600"/>
              <a:t>The fund manager’s </a:t>
            </a:r>
            <a:r>
              <a:rPr lang="en-GB" altLang="en-US" sz="1600" b="1"/>
              <a:t>initial charge</a:t>
            </a:r>
          </a:p>
        </p:txBody>
      </p:sp>
      <p:pic>
        <p:nvPicPr>
          <p:cNvPr id="28678" name="Picture 2" descr="http://hudsonsandler.com/wp-content/uploads/2014/12/Financial-Conduct-Author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1123950"/>
            <a:ext cx="16557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50825" y="2781300"/>
            <a:ext cx="6408738" cy="1846263"/>
          </a:xfrm>
          <a:prstGeom prst="rect">
            <a:avLst/>
          </a:prstGeom>
          <a:noFill/>
        </p:spPr>
        <p:txBody>
          <a:bodyPr>
            <a:spAutoFit/>
          </a:bodyPr>
          <a:lstStyle/>
          <a:p>
            <a:pPr eaLnBrk="1" hangingPunct="1">
              <a:defRPr/>
            </a:pPr>
            <a:r>
              <a:rPr lang="en-GB" sz="1600" b="1" dirty="0">
                <a:latin typeface="Century Gothic" pitchFamily="34" charset="0"/>
                <a:cs typeface="Arial" charset="0"/>
              </a:rPr>
              <a:t>Example:</a:t>
            </a:r>
          </a:p>
          <a:p>
            <a:pPr eaLnBrk="1" hangingPunct="1">
              <a:defRPr/>
            </a:pPr>
            <a:endParaRPr lang="en-GB" sz="1400" dirty="0">
              <a:latin typeface="Century Gothic" pitchFamily="34" charset="0"/>
              <a:cs typeface="Arial" charset="0"/>
            </a:endParaRPr>
          </a:p>
          <a:p>
            <a:pPr marL="285750" indent="-285750" eaLnBrk="1" hangingPunct="1">
              <a:buFont typeface="Wingdings" pitchFamily="2" charset="2"/>
              <a:buChar char="q"/>
              <a:defRPr/>
            </a:pPr>
            <a:r>
              <a:rPr lang="en-GB" sz="1400" dirty="0">
                <a:latin typeface="Century Gothic" pitchFamily="34" charset="0"/>
                <a:cs typeface="Arial" charset="0"/>
              </a:rPr>
              <a:t>Value of the portfolio (at offer prices) divided by the number of units </a:t>
            </a:r>
          </a:p>
          <a:p>
            <a:pPr marL="742950" lvl="1" indent="-285750" eaLnBrk="1" hangingPunct="1">
              <a:buFont typeface="Wingdings" pitchFamily="2" charset="2"/>
              <a:buChar char="Ø"/>
              <a:defRPr/>
            </a:pPr>
            <a:r>
              <a:rPr lang="en-GB" sz="1400" dirty="0">
                <a:latin typeface="Century Gothic" pitchFamily="34" charset="0"/>
                <a:cs typeface="Arial" charset="0"/>
              </a:rPr>
              <a:t>Add allowance for dealing costs (e.g. brokerage at ¼%)</a:t>
            </a:r>
          </a:p>
          <a:p>
            <a:pPr marL="742950" lvl="1" indent="-285750" eaLnBrk="1" hangingPunct="1">
              <a:buFont typeface="Wingdings" pitchFamily="2" charset="2"/>
              <a:buChar char="Ø"/>
              <a:defRPr/>
            </a:pPr>
            <a:r>
              <a:rPr lang="en-GB" sz="1400" dirty="0">
                <a:latin typeface="Century Gothic" pitchFamily="34" charset="0"/>
                <a:cs typeface="Arial" charset="0"/>
              </a:rPr>
              <a:t>Add Stamp Duty at ½%</a:t>
            </a:r>
          </a:p>
          <a:p>
            <a:pPr marL="1200150" lvl="2" indent="-285750" eaLnBrk="1" hangingPunct="1">
              <a:buFont typeface="Courier New" pitchFamily="49" charset="0"/>
              <a:buChar char="o"/>
              <a:defRPr/>
            </a:pPr>
            <a:r>
              <a:rPr lang="en-GB" sz="1400" b="1" dirty="0">
                <a:latin typeface="Century Gothic" pitchFamily="34" charset="0"/>
                <a:cs typeface="Arial" charset="0"/>
              </a:rPr>
              <a:t>Sub-total (i.e. creation price)</a:t>
            </a:r>
          </a:p>
          <a:p>
            <a:pPr marL="742950" lvl="1" indent="-285750" eaLnBrk="1" hangingPunct="1">
              <a:buFont typeface="Wingdings" pitchFamily="2" charset="2"/>
              <a:buChar char="Ø"/>
              <a:defRPr/>
            </a:pPr>
            <a:r>
              <a:rPr lang="en-GB" sz="1400" dirty="0">
                <a:latin typeface="Century Gothic" pitchFamily="34" charset="0"/>
                <a:cs typeface="Arial" charset="0"/>
              </a:rPr>
              <a:t>Add fund manager’s initial charge (e.g. 6.55%)</a:t>
            </a:r>
          </a:p>
          <a:p>
            <a:pPr marL="285750" indent="-285750" eaLnBrk="1" hangingPunct="1">
              <a:buFont typeface="Wingdings" pitchFamily="2" charset="2"/>
              <a:buChar char="q"/>
              <a:defRPr/>
            </a:pPr>
            <a:r>
              <a:rPr lang="en-GB" sz="1400" b="1" dirty="0">
                <a:latin typeface="Century Gothic" pitchFamily="34" charset="0"/>
                <a:cs typeface="Arial" charset="0"/>
              </a:rPr>
              <a:t>Maximum buying price</a:t>
            </a:r>
          </a:p>
        </p:txBody>
      </p:sp>
      <p:sp>
        <p:nvSpPr>
          <p:cNvPr id="10" name="TextBox 9"/>
          <p:cNvSpPr txBox="1"/>
          <p:nvPr/>
        </p:nvSpPr>
        <p:spPr>
          <a:xfrm>
            <a:off x="6588125" y="3213100"/>
            <a:ext cx="1150938" cy="306388"/>
          </a:xfrm>
          <a:prstGeom prst="rect">
            <a:avLst/>
          </a:prstGeom>
          <a:noFill/>
        </p:spPr>
        <p:txBody>
          <a:bodyPr>
            <a:spAutoFit/>
          </a:bodyPr>
          <a:lstStyle/>
          <a:p>
            <a:pPr eaLnBrk="1" hangingPunct="1">
              <a:defRPr/>
            </a:pPr>
            <a:r>
              <a:rPr lang="en-GB" sz="1400" dirty="0">
                <a:latin typeface="+mn-lt"/>
                <a:cs typeface="Arial" charset="0"/>
              </a:rPr>
              <a:t>100.00p</a:t>
            </a:r>
          </a:p>
        </p:txBody>
      </p:sp>
      <p:sp>
        <p:nvSpPr>
          <p:cNvPr id="11" name="TextBox 10"/>
          <p:cNvSpPr txBox="1"/>
          <p:nvPr/>
        </p:nvSpPr>
        <p:spPr>
          <a:xfrm>
            <a:off x="6804025" y="3429000"/>
            <a:ext cx="647700" cy="307975"/>
          </a:xfrm>
          <a:prstGeom prst="rect">
            <a:avLst/>
          </a:prstGeom>
          <a:noFill/>
        </p:spPr>
        <p:txBody>
          <a:bodyPr>
            <a:spAutoFit/>
          </a:bodyPr>
          <a:lstStyle/>
          <a:p>
            <a:pPr eaLnBrk="1" hangingPunct="1">
              <a:defRPr/>
            </a:pPr>
            <a:r>
              <a:rPr lang="en-GB" sz="1400" dirty="0">
                <a:latin typeface="+mn-lt"/>
                <a:cs typeface="Arial" charset="0"/>
              </a:rPr>
              <a:t>0.25p</a:t>
            </a:r>
          </a:p>
        </p:txBody>
      </p:sp>
      <p:sp>
        <p:nvSpPr>
          <p:cNvPr id="12" name="TextBox 11"/>
          <p:cNvSpPr txBox="1"/>
          <p:nvPr/>
        </p:nvSpPr>
        <p:spPr>
          <a:xfrm>
            <a:off x="6804025" y="3644900"/>
            <a:ext cx="647700" cy="307975"/>
          </a:xfrm>
          <a:prstGeom prst="rect">
            <a:avLst/>
          </a:prstGeom>
          <a:noFill/>
        </p:spPr>
        <p:txBody>
          <a:bodyPr>
            <a:spAutoFit/>
          </a:bodyPr>
          <a:lstStyle/>
          <a:p>
            <a:pPr eaLnBrk="1" hangingPunct="1">
              <a:defRPr/>
            </a:pPr>
            <a:r>
              <a:rPr lang="en-GB" sz="1400" dirty="0">
                <a:latin typeface="+mn-lt"/>
                <a:cs typeface="Arial" charset="0"/>
              </a:rPr>
              <a:t>0.50p</a:t>
            </a:r>
          </a:p>
        </p:txBody>
      </p:sp>
      <p:sp>
        <p:nvSpPr>
          <p:cNvPr id="13" name="TextBox 12"/>
          <p:cNvSpPr txBox="1"/>
          <p:nvPr/>
        </p:nvSpPr>
        <p:spPr>
          <a:xfrm>
            <a:off x="6588125" y="3860800"/>
            <a:ext cx="1150938" cy="307975"/>
          </a:xfrm>
          <a:prstGeom prst="rect">
            <a:avLst/>
          </a:prstGeom>
          <a:noFill/>
        </p:spPr>
        <p:txBody>
          <a:bodyPr>
            <a:spAutoFit/>
          </a:bodyPr>
          <a:lstStyle/>
          <a:p>
            <a:pPr eaLnBrk="1" hangingPunct="1">
              <a:defRPr/>
            </a:pPr>
            <a:r>
              <a:rPr lang="en-GB" sz="1400" b="1" dirty="0">
                <a:latin typeface="+mn-lt"/>
                <a:cs typeface="Arial" charset="0"/>
              </a:rPr>
              <a:t>100.75p</a:t>
            </a:r>
          </a:p>
        </p:txBody>
      </p:sp>
      <p:sp>
        <p:nvSpPr>
          <p:cNvPr id="14" name="TextBox 13"/>
          <p:cNvSpPr txBox="1"/>
          <p:nvPr/>
        </p:nvSpPr>
        <p:spPr>
          <a:xfrm>
            <a:off x="6796088" y="4076700"/>
            <a:ext cx="727075" cy="307975"/>
          </a:xfrm>
          <a:prstGeom prst="rect">
            <a:avLst/>
          </a:prstGeom>
          <a:noFill/>
        </p:spPr>
        <p:txBody>
          <a:bodyPr>
            <a:spAutoFit/>
          </a:bodyPr>
          <a:lstStyle/>
          <a:p>
            <a:pPr eaLnBrk="1" hangingPunct="1">
              <a:defRPr/>
            </a:pPr>
            <a:r>
              <a:rPr lang="en-GB" sz="1400" dirty="0">
                <a:latin typeface="+mn-lt"/>
                <a:cs typeface="Arial" charset="0"/>
              </a:rPr>
              <a:t>6.55p</a:t>
            </a:r>
          </a:p>
        </p:txBody>
      </p:sp>
      <p:sp>
        <p:nvSpPr>
          <p:cNvPr id="15" name="TextBox 14"/>
          <p:cNvSpPr txBox="1"/>
          <p:nvPr/>
        </p:nvSpPr>
        <p:spPr>
          <a:xfrm>
            <a:off x="6588125" y="4319588"/>
            <a:ext cx="863600" cy="307975"/>
          </a:xfrm>
          <a:prstGeom prst="rect">
            <a:avLst/>
          </a:prstGeom>
          <a:noFill/>
        </p:spPr>
        <p:txBody>
          <a:bodyPr>
            <a:spAutoFit/>
          </a:bodyPr>
          <a:lstStyle/>
          <a:p>
            <a:pPr eaLnBrk="1" hangingPunct="1">
              <a:defRPr/>
            </a:pPr>
            <a:r>
              <a:rPr lang="en-GB" sz="1400" b="1" dirty="0">
                <a:latin typeface="+mn-lt"/>
                <a:cs typeface="Arial" charset="0"/>
              </a:rPr>
              <a:t>107.30p</a:t>
            </a:r>
          </a:p>
        </p:txBody>
      </p:sp>
      <p:sp>
        <p:nvSpPr>
          <p:cNvPr id="16" name="TextBox 15"/>
          <p:cNvSpPr txBox="1"/>
          <p:nvPr/>
        </p:nvSpPr>
        <p:spPr>
          <a:xfrm>
            <a:off x="7535863" y="3213100"/>
            <a:ext cx="1608137" cy="1570038"/>
          </a:xfrm>
          <a:prstGeom prst="rect">
            <a:avLst/>
          </a:prstGeom>
          <a:noFill/>
        </p:spPr>
        <p:txBody>
          <a:bodyPr>
            <a:spAutoFit/>
          </a:bodyPr>
          <a:lstStyle/>
          <a:p>
            <a:pPr algn="ctr" eaLnBrk="1" hangingPunct="1">
              <a:defRPr/>
            </a:pPr>
            <a:r>
              <a:rPr lang="en-GB" sz="1600" b="1" i="1" dirty="0">
                <a:solidFill>
                  <a:srgbClr val="002060"/>
                </a:solidFill>
                <a:latin typeface="+mn-lt"/>
                <a:cs typeface="Arial" charset="0"/>
              </a:rPr>
              <a:t>The manager can waive part of the fees in response to sluggish market conditions</a:t>
            </a:r>
          </a:p>
        </p:txBody>
      </p:sp>
      <p:sp>
        <p:nvSpPr>
          <p:cNvPr id="17" name="TextBox 16"/>
          <p:cNvSpPr txBox="1">
            <a:spLocks noChangeArrowheads="1"/>
          </p:cNvSpPr>
          <p:nvPr/>
        </p:nvSpPr>
        <p:spPr bwMode="auto">
          <a:xfrm>
            <a:off x="179388" y="4652963"/>
            <a:ext cx="813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b="1">
                <a:solidFill>
                  <a:srgbClr val="009999"/>
                </a:solidFill>
              </a:rPr>
              <a:t>Pricing – buying units back</a:t>
            </a:r>
          </a:p>
        </p:txBody>
      </p:sp>
      <p:sp>
        <p:nvSpPr>
          <p:cNvPr id="18" name="Rectangle 17"/>
          <p:cNvSpPr>
            <a:spLocks noChangeArrowheads="1"/>
          </p:cNvSpPr>
          <p:nvPr/>
        </p:nvSpPr>
        <p:spPr bwMode="auto">
          <a:xfrm>
            <a:off x="179388" y="4997450"/>
            <a:ext cx="8964612" cy="181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600"/>
              <a:t>The bid price at which the fund manager will repurchase units is calculated in a similar manner. </a:t>
            </a:r>
          </a:p>
          <a:p>
            <a:pPr eaLnBrk="1" hangingPunct="1">
              <a:spcBef>
                <a:spcPct val="0"/>
              </a:spcBef>
              <a:buFontTx/>
              <a:buNone/>
            </a:pPr>
            <a:endParaRPr lang="en-GB" altLang="en-US" sz="1600"/>
          </a:p>
          <a:p>
            <a:pPr eaLnBrk="1" hangingPunct="1">
              <a:spcBef>
                <a:spcPct val="0"/>
              </a:spcBef>
              <a:buFontTx/>
              <a:buNone/>
            </a:pPr>
            <a:r>
              <a:rPr lang="en-GB" altLang="en-US" sz="1600"/>
              <a:t>From the investor’s viewpoint it is referred to as the </a:t>
            </a:r>
            <a:r>
              <a:rPr lang="en-GB" altLang="en-US" sz="1600" b="1">
                <a:solidFill>
                  <a:srgbClr val="00B050"/>
                </a:solidFill>
              </a:rPr>
              <a:t>selling price</a:t>
            </a:r>
            <a:r>
              <a:rPr lang="en-GB" altLang="en-US" sz="1600"/>
              <a:t>, and the </a:t>
            </a:r>
            <a:r>
              <a:rPr lang="en-GB" altLang="en-US" sz="1600" b="1">
                <a:solidFill>
                  <a:srgbClr val="00B050"/>
                </a:solidFill>
              </a:rPr>
              <a:t>minimum selling price </a:t>
            </a:r>
            <a:r>
              <a:rPr lang="en-GB" altLang="en-US" sz="1600"/>
              <a:t>is also known as the </a:t>
            </a:r>
            <a:r>
              <a:rPr lang="en-GB" altLang="en-US" sz="1600" b="1">
                <a:solidFill>
                  <a:srgbClr val="00B050"/>
                </a:solidFill>
              </a:rPr>
              <a:t>cancellation price</a:t>
            </a:r>
            <a:r>
              <a:rPr lang="en-GB" altLang="en-US" sz="1600"/>
              <a:t>, using as its starting point the value of the portfolio at bid prices. Again, the manager has some flexibility about the price that is set, subject to its being no less than the minimum selling price.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2000"/>
                                        <p:tgtEl>
                                          <p:spTgt spid="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2000"/>
                                        <p:tgtEl>
                                          <p:spTgt spid="9">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2000"/>
                                        <p:tgtEl>
                                          <p:spTgt spid="9">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2000"/>
                                        <p:tgtEl>
                                          <p:spTgt spid="9">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2000"/>
                                        <p:tgtEl>
                                          <p:spTgt spid="9">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2000"/>
                                        <p:tgtEl>
                                          <p:spTgt spid="9">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2000"/>
                                        <p:tgtEl>
                                          <p:spTgt spid="9">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Effect transition="in" filter="fade">
                                      <p:cBhvr>
                                        <p:cTn id="41" dur="2000"/>
                                        <p:tgtEl>
                                          <p:spTgt spid="9">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2000"/>
                                        <p:tgtEl>
                                          <p:spTgt spid="10">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2000"/>
                                        <p:tgtEl>
                                          <p:spTgt spid="11">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2000"/>
                                        <p:tgtEl>
                                          <p:spTgt spid="12">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fade">
                                      <p:cBhvr>
                                        <p:cTn id="61" dur="2000"/>
                                        <p:tgtEl>
                                          <p:spTgt spid="13">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Effect transition="in" filter="fade">
                                      <p:cBhvr>
                                        <p:cTn id="66" dur="2000"/>
                                        <p:tgtEl>
                                          <p:spTgt spid="14">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animEffect transition="in" filter="fade">
                                      <p:cBhvr>
                                        <p:cTn id="71" dur="2000"/>
                                        <p:tgtEl>
                                          <p:spTgt spid="15">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
                                            <p:txEl>
                                              <p:pRg st="0" end="0"/>
                                            </p:txEl>
                                          </p:spTgt>
                                        </p:tgtEl>
                                        <p:attrNameLst>
                                          <p:attrName>style.visibility</p:attrName>
                                        </p:attrNameLst>
                                      </p:cBhvr>
                                      <p:to>
                                        <p:strVal val="visible"/>
                                      </p:to>
                                    </p:set>
                                    <p:animEffect transition="in" filter="fade">
                                      <p:cBhvr>
                                        <p:cTn id="76" dur="2000"/>
                                        <p:tgtEl>
                                          <p:spTgt spid="16">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
                                            <p:txEl>
                                              <p:pRg st="0" end="0"/>
                                            </p:txEl>
                                          </p:spTgt>
                                        </p:tgtEl>
                                        <p:attrNameLst>
                                          <p:attrName>style.visibility</p:attrName>
                                        </p:attrNameLst>
                                      </p:cBhvr>
                                      <p:to>
                                        <p:strVal val="visible"/>
                                      </p:to>
                                    </p:set>
                                    <p:animEffect transition="in" filter="fade">
                                      <p:cBhvr>
                                        <p:cTn id="81" dur="2000"/>
                                        <p:tgtEl>
                                          <p:spTgt spid="17">
                                            <p:txEl>
                                              <p:pRg st="0" end="0"/>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
                                            <p:bg/>
                                          </p:spTgt>
                                        </p:tgtEl>
                                        <p:attrNameLst>
                                          <p:attrName>style.visibility</p:attrName>
                                        </p:attrNameLst>
                                      </p:cBhvr>
                                      <p:to>
                                        <p:strVal val="visible"/>
                                      </p:to>
                                    </p:set>
                                    <p:animEffect transition="in" filter="fade">
                                      <p:cBhvr>
                                        <p:cTn id="86" dur="2000"/>
                                        <p:tgtEl>
                                          <p:spTgt spid="18">
                                            <p:bg/>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8">
                                            <p:txEl>
                                              <p:pRg st="0" end="0"/>
                                            </p:txEl>
                                          </p:spTgt>
                                        </p:tgtEl>
                                        <p:attrNameLst>
                                          <p:attrName>style.visibility</p:attrName>
                                        </p:attrNameLst>
                                      </p:cBhvr>
                                      <p:to>
                                        <p:strVal val="visible"/>
                                      </p:to>
                                    </p:set>
                                    <p:animEffect transition="in" filter="fade">
                                      <p:cBhvr>
                                        <p:cTn id="89" dur="2000"/>
                                        <p:tgtEl>
                                          <p:spTgt spid="18">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8">
                                            <p:txEl>
                                              <p:pRg st="2" end="2"/>
                                            </p:txEl>
                                          </p:spTgt>
                                        </p:tgtEl>
                                        <p:attrNameLst>
                                          <p:attrName>style.visibility</p:attrName>
                                        </p:attrNameLst>
                                      </p:cBhvr>
                                      <p:to>
                                        <p:strVal val="visible"/>
                                      </p:to>
                                    </p:set>
                                    <p:animEffect transition="in" filter="fade">
                                      <p:cBhvr>
                                        <p:cTn id="92" dur="20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P spid="9" grpId="0" build="allAtOnce"/>
      <p:bldP spid="10" grpId="0" build="allAtOnce"/>
      <p:bldP spid="11" grpId="0" build="allAtOnce"/>
      <p:bldP spid="12" grpId="0" build="allAtOnce"/>
      <p:bldP spid="13" grpId="0" build="allAtOnce"/>
      <p:bldP spid="14" grpId="0" build="allAtOnce"/>
      <p:bldP spid="15" grpId="0" build="allAtOnce"/>
      <p:bldP spid="16" grpId="0" build="allAtOnce"/>
      <p:bldP spid="17" grpId="0" build="allAtOnce"/>
      <p:bldP spid="18"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altLang="en-US" smtClean="0"/>
              <a:t>The role of the Unit Trust Manager – Dealing</a:t>
            </a:r>
          </a:p>
        </p:txBody>
      </p:sp>
      <p:sp>
        <p:nvSpPr>
          <p:cNvPr id="5" name="Rectangle 4"/>
          <p:cNvSpPr/>
          <p:nvPr/>
        </p:nvSpPr>
        <p:spPr>
          <a:xfrm>
            <a:off x="2123728" y="4077072"/>
            <a:ext cx="4608512" cy="646331"/>
          </a:xfrm>
          <a:prstGeom prst="rect">
            <a:avLst/>
          </a:prstGeom>
          <a:noFill/>
        </p:spPr>
        <p:txBody>
          <a:bodyPr>
            <a:spAutoFit/>
          </a:bodyPr>
          <a:lstStyle/>
          <a:p>
            <a:pPr algn="ctr" eaLnBrk="1" hangingPunct="1">
              <a:defRPr/>
            </a:pPr>
            <a:r>
              <a:rPr lang="en-US" sz="3600"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Century Gothic" pitchFamily="34" charset="0"/>
                <a:cs typeface="Arial" charset="0"/>
              </a:rPr>
              <a:t>Unit Trust Manager</a:t>
            </a:r>
          </a:p>
        </p:txBody>
      </p:sp>
      <p:sp>
        <p:nvSpPr>
          <p:cNvPr id="6" name="Rectangle 5"/>
          <p:cNvSpPr/>
          <p:nvPr/>
        </p:nvSpPr>
        <p:spPr>
          <a:xfrm>
            <a:off x="2232025" y="3286125"/>
            <a:ext cx="4391025" cy="43338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latin typeface="Century Gothic" pitchFamily="34" charset="0"/>
              </a:rPr>
              <a:t>Unit Trust</a:t>
            </a:r>
          </a:p>
        </p:txBody>
      </p:sp>
      <p:sp>
        <p:nvSpPr>
          <p:cNvPr id="7" name="Rectangle 6"/>
          <p:cNvSpPr/>
          <p:nvPr/>
        </p:nvSpPr>
        <p:spPr>
          <a:xfrm>
            <a:off x="3303781" y="2206605"/>
            <a:ext cx="2132315" cy="646331"/>
          </a:xfrm>
          <a:prstGeom prst="rect">
            <a:avLst/>
          </a:prstGeom>
          <a:noFill/>
        </p:spPr>
        <p:txBody>
          <a:bodyPr wrap="none">
            <a:spAutoFit/>
          </a:bodyPr>
          <a:lstStyle/>
          <a:p>
            <a:pPr algn="ctr" eaLnBrk="1" hangingPunct="1">
              <a:defRPr/>
            </a:pPr>
            <a:r>
              <a:rPr lang="en-US" sz="3600" b="1" dirty="0">
                <a:ln w="19050">
                  <a:solidFill>
                    <a:schemeClr val="tx2">
                      <a:tint val="1000"/>
                    </a:schemeClr>
                  </a:solidFill>
                  <a:prstDash val="solid"/>
                </a:ln>
                <a:solidFill>
                  <a:srgbClr val="10A017"/>
                </a:solidFill>
                <a:effectLst>
                  <a:outerShdw blurRad="50000" dist="50800" dir="7500000" algn="tl">
                    <a:srgbClr val="000000">
                      <a:shade val="5000"/>
                      <a:alpha val="35000"/>
                    </a:srgbClr>
                  </a:outerShdw>
                </a:effectLst>
                <a:latin typeface="Century Gothic" pitchFamily="34" charset="0"/>
                <a:cs typeface="Arial" charset="0"/>
              </a:rPr>
              <a:t>Investors</a:t>
            </a:r>
          </a:p>
        </p:txBody>
      </p:sp>
      <p:sp>
        <p:nvSpPr>
          <p:cNvPr id="8" name="Up Arrow 7"/>
          <p:cNvSpPr/>
          <p:nvPr/>
        </p:nvSpPr>
        <p:spPr>
          <a:xfrm rot="10800000">
            <a:off x="5003800" y="2852738"/>
            <a:ext cx="504825" cy="1296987"/>
          </a:xfrm>
          <a:prstGeom prst="upArrow">
            <a:avLst/>
          </a:prstGeom>
          <a:solidFill>
            <a:srgbClr val="10A0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Up Arrow 8"/>
          <p:cNvSpPr/>
          <p:nvPr/>
        </p:nvSpPr>
        <p:spPr>
          <a:xfrm rot="10800000" flipV="1">
            <a:off x="3132138" y="2781300"/>
            <a:ext cx="503237" cy="1295400"/>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728" name="AutoShape 2" descr="https://d2gg9evh47fn9z.cloudfront.net/thumb_COLOURBOX10795905.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30729" name="AutoShape 4" descr="https://d2gg9evh47fn9z.cloudfront.net/thumb_COLOURBOX10795905.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30730" name="AutoShape 6" descr="Image result for no exchang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30731" name="AutoShape 8" descr="Image result for no exchang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pic>
        <p:nvPicPr>
          <p:cNvPr id="30732" name="Picture 9"/>
          <p:cNvPicPr>
            <a:picLocks noChangeAspect="1" noChangeArrowheads="1"/>
          </p:cNvPicPr>
          <p:nvPr/>
        </p:nvPicPr>
        <p:blipFill>
          <a:blip r:embed="rId3">
            <a:extLst>
              <a:ext uri="{28A0092B-C50C-407E-A947-70E740481C1C}">
                <a14:useLocalDpi xmlns:a14="http://schemas.microsoft.com/office/drawing/2010/main" val="0"/>
              </a:ext>
            </a:extLst>
          </a:blip>
          <a:srcRect l="1309" t="52600" r="79791" b="37320"/>
          <a:stretch>
            <a:fillRect/>
          </a:stretch>
        </p:blipFill>
        <p:spPr bwMode="auto">
          <a:xfrm rot="-485060">
            <a:off x="123825" y="2212975"/>
            <a:ext cx="19446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Rectangle 14"/>
          <p:cNvSpPr>
            <a:spLocks noChangeArrowheads="1"/>
          </p:cNvSpPr>
          <p:nvPr/>
        </p:nvSpPr>
        <p:spPr bwMode="auto">
          <a:xfrm>
            <a:off x="6767513" y="2878138"/>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800" b="1">
                <a:solidFill>
                  <a:srgbClr val="C00000"/>
                </a:solidFill>
              </a:rPr>
              <a:t>All</a:t>
            </a:r>
            <a:r>
              <a:rPr lang="en-GB" altLang="en-US" sz="1800"/>
              <a:t> units are bought from, or sold back to the Unit Trust Manager</a:t>
            </a:r>
          </a:p>
        </p:txBody>
      </p:sp>
      <p:sp>
        <p:nvSpPr>
          <p:cNvPr id="30734" name="Rectangle 15"/>
          <p:cNvSpPr>
            <a:spLocks noChangeArrowheads="1"/>
          </p:cNvSpPr>
          <p:nvPr/>
        </p:nvSpPr>
        <p:spPr bwMode="auto">
          <a:xfrm>
            <a:off x="34925" y="3082925"/>
            <a:ext cx="2197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800"/>
              <a:t>Units </a:t>
            </a:r>
            <a:r>
              <a:rPr lang="en-GB" altLang="en-US" sz="1800" b="1">
                <a:solidFill>
                  <a:srgbClr val="C00000"/>
                </a:solidFill>
              </a:rPr>
              <a:t>are not </a:t>
            </a:r>
            <a:r>
              <a:rPr lang="en-GB" altLang="en-US" sz="1800"/>
              <a:t>bought and sold on stock markets</a:t>
            </a:r>
            <a:endParaRPr lang="en-GB" altLang="en-US" sz="1800">
              <a:latin typeface="Calibri" panose="020F0502020204030204" pitchFamily="34" charset="0"/>
            </a:endParaRPr>
          </a:p>
        </p:txBody>
      </p:sp>
      <p:sp>
        <p:nvSpPr>
          <p:cNvPr id="30735" name="Rectangle 39"/>
          <p:cNvSpPr>
            <a:spLocks noChangeArrowheads="1"/>
          </p:cNvSpPr>
          <p:nvPr/>
        </p:nvSpPr>
        <p:spPr bwMode="auto">
          <a:xfrm>
            <a:off x="900113" y="4941888"/>
            <a:ext cx="7704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800"/>
              <a:t>There is </a:t>
            </a:r>
            <a:r>
              <a:rPr lang="en-GB" altLang="en-US" sz="1800" b="1"/>
              <a:t>no active secondary market </a:t>
            </a:r>
            <a:r>
              <a:rPr lang="en-GB" altLang="en-US" sz="1800"/>
              <a:t>in units, except between the investors (or their advisers/ intermediaries) and the fund manager.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14206</TotalTime>
  <Words>1736</Words>
  <Application>Microsoft Office PowerPoint</Application>
  <PresentationFormat>On-screen Show (4:3)</PresentationFormat>
  <Paragraphs>250</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Arial</vt:lpstr>
      <vt:lpstr>Century Gothic</vt:lpstr>
      <vt:lpstr>Wingdings</vt:lpstr>
      <vt:lpstr>Courier New</vt:lpstr>
      <vt:lpstr>Office Theme</vt:lpstr>
      <vt:lpstr>PowerPoint Presentation</vt:lpstr>
      <vt:lpstr>What are unit trusts?</vt:lpstr>
      <vt:lpstr>What are Unit Trusts?</vt:lpstr>
      <vt:lpstr>Structure of a Unit Trust</vt:lpstr>
      <vt:lpstr>The role of the Trustees</vt:lpstr>
      <vt:lpstr>PowerPoint Presentation</vt:lpstr>
      <vt:lpstr>PowerPoint Presentation</vt:lpstr>
      <vt:lpstr>The role of the Unit Trust Manager</vt:lpstr>
      <vt:lpstr>The role of the Unit Trust Manager – Dealing</vt:lpstr>
      <vt:lpstr>PowerPoint Presentation</vt:lpstr>
      <vt:lpstr>PowerPoint Presentation</vt:lpstr>
      <vt:lpstr>PowerPoint Presentation</vt:lpstr>
      <vt:lpstr>Comparing OEICs and Unit Trusts</vt:lpstr>
      <vt:lpstr>Comparing OEICs and Unit Trusts</vt:lpstr>
      <vt:lpstr>OEICs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Bolton</dc:creator>
  <cp:lastModifiedBy>Matthew Bolton</cp:lastModifiedBy>
  <cp:revision>1995</cp:revision>
  <cp:lastPrinted>2014-09-09T12:58:44Z</cp:lastPrinted>
  <dcterms:created xsi:type="dcterms:W3CDTF">2014-04-03T14:33:40Z</dcterms:created>
  <dcterms:modified xsi:type="dcterms:W3CDTF">2016-08-24T14:30:56Z</dcterms:modified>
</cp:coreProperties>
</file>