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17" r:id="rId3"/>
    <p:sldId id="418" r:id="rId4"/>
    <p:sldId id="420" r:id="rId5"/>
    <p:sldId id="422" r:id="rId6"/>
    <p:sldId id="423" r:id="rId7"/>
    <p:sldId id="424" r:id="rId8"/>
    <p:sldId id="425" r:id="rId9"/>
    <p:sldId id="426" r:id="rId10"/>
    <p:sldId id="427" r:id="rId11"/>
    <p:sldId id="428" r:id="rId12"/>
  </p:sldIdLst>
  <p:sldSz cx="9144000" cy="6858000" type="screen4x3"/>
  <p:notesSz cx="6724650" cy="98742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10A017"/>
    <a:srgbClr val="339933"/>
    <a:srgbClr val="006666"/>
    <a:srgbClr val="644C00"/>
    <a:srgbClr val="B33598"/>
    <a:srgbClr val="669900"/>
    <a:srgbClr val="63E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85429" autoAdjust="0"/>
  </p:normalViewPr>
  <p:slideViewPr>
    <p:cSldViewPr>
      <p:cViewPr varScale="1">
        <p:scale>
          <a:sx n="99" d="100"/>
          <a:sy n="99" d="100"/>
        </p:scale>
        <p:origin x="17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0611" tIns="45305" rIns="90611" bIns="45305"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08413" y="0"/>
            <a:ext cx="2914650" cy="493713"/>
          </a:xfrm>
          <a:prstGeom prst="rect">
            <a:avLst/>
          </a:prstGeom>
        </p:spPr>
        <p:txBody>
          <a:bodyPr vert="horz" lIns="90611" tIns="45305" rIns="90611" bIns="45305" rtlCol="0"/>
          <a:lstStyle>
            <a:lvl1pPr algn="r" eaLnBrk="1" fontAlgn="auto" hangingPunct="1">
              <a:spcBef>
                <a:spcPts val="0"/>
              </a:spcBef>
              <a:spcAft>
                <a:spcPts val="0"/>
              </a:spcAft>
              <a:defRPr sz="1200">
                <a:latin typeface="+mn-lt"/>
                <a:cs typeface="+mn-cs"/>
              </a:defRPr>
            </a:lvl1pPr>
          </a:lstStyle>
          <a:p>
            <a:pPr>
              <a:defRPr/>
            </a:pPr>
            <a:fld id="{B8D3B2E8-1D4D-4D52-A1F0-C096AD0BE0C4}" type="datetimeFigureOut">
              <a:rPr lang="en-GB"/>
              <a:pPr>
                <a:defRPr/>
              </a:pPr>
              <a:t>24/08/2016</a:t>
            </a:fld>
            <a:endParaRPr lang="en-GB"/>
          </a:p>
        </p:txBody>
      </p:sp>
      <p:sp>
        <p:nvSpPr>
          <p:cNvPr id="4" name="Slide Image Placeholder 3"/>
          <p:cNvSpPr>
            <a:spLocks noGrp="1" noRot="1" noChangeAspect="1"/>
          </p:cNvSpPr>
          <p:nvPr>
            <p:ph type="sldImg" idx="2"/>
          </p:nvPr>
        </p:nvSpPr>
        <p:spPr>
          <a:xfrm>
            <a:off x="895350" y="741363"/>
            <a:ext cx="4935538" cy="3702050"/>
          </a:xfrm>
          <a:prstGeom prst="rect">
            <a:avLst/>
          </a:prstGeom>
          <a:noFill/>
          <a:ln w="12700">
            <a:solidFill>
              <a:prstClr val="black"/>
            </a:solidFill>
          </a:ln>
        </p:spPr>
        <p:txBody>
          <a:bodyPr vert="horz" lIns="90611" tIns="45305" rIns="90611" bIns="45305" rtlCol="0" anchor="ctr"/>
          <a:lstStyle/>
          <a:p>
            <a:pPr lvl="0"/>
            <a:endParaRPr lang="en-GB" noProof="0"/>
          </a:p>
        </p:txBody>
      </p:sp>
      <p:sp>
        <p:nvSpPr>
          <p:cNvPr id="5" name="Notes Placeholder 4"/>
          <p:cNvSpPr>
            <a:spLocks noGrp="1"/>
          </p:cNvSpPr>
          <p:nvPr>
            <p:ph type="body" sz="quarter" idx="3"/>
          </p:nvPr>
        </p:nvSpPr>
        <p:spPr>
          <a:xfrm>
            <a:off x="673100" y="4691063"/>
            <a:ext cx="5378450" cy="4443412"/>
          </a:xfrm>
          <a:prstGeom prst="rect">
            <a:avLst/>
          </a:prstGeom>
        </p:spPr>
        <p:txBody>
          <a:bodyPr vert="horz" lIns="90611" tIns="45305" rIns="90611" bIns="4530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14650" cy="493713"/>
          </a:xfrm>
          <a:prstGeom prst="rect">
            <a:avLst/>
          </a:prstGeom>
        </p:spPr>
        <p:txBody>
          <a:bodyPr vert="horz" lIns="90611" tIns="45305" rIns="90611" bIns="45305"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08413" y="9378950"/>
            <a:ext cx="2914650" cy="493713"/>
          </a:xfrm>
          <a:prstGeom prst="rect">
            <a:avLst/>
          </a:prstGeom>
        </p:spPr>
        <p:txBody>
          <a:bodyPr vert="horz" wrap="square" lIns="90611" tIns="45305" rIns="90611" bIns="45305" numCol="1" anchor="b" anchorCtr="0" compatLnSpc="1">
            <a:prstTxWarp prst="textNoShape">
              <a:avLst/>
            </a:prstTxWarp>
          </a:bodyPr>
          <a:lstStyle>
            <a:lvl1pPr algn="r" eaLnBrk="1" hangingPunct="1">
              <a:defRPr sz="1200"/>
            </a:lvl1pPr>
          </a:lstStyle>
          <a:p>
            <a:pPr>
              <a:defRPr/>
            </a:pPr>
            <a:fld id="{9421D805-477E-4E77-8937-40C7D6867AC5}" type="slidenum">
              <a:rPr lang="en-GB" altLang="en-US"/>
              <a:pPr>
                <a:defRPr/>
              </a:pPr>
              <a:t>‹#›</a:t>
            </a:fld>
            <a:endParaRPr lang="en-GB" altLang="en-US"/>
          </a:p>
        </p:txBody>
      </p:sp>
    </p:spTree>
    <p:extLst>
      <p:ext uri="{BB962C8B-B14F-4D97-AF65-F5344CB8AC3E}">
        <p14:creationId xmlns:p14="http://schemas.microsoft.com/office/powerpoint/2010/main" val="226642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Gain feedback from the first three questions on the student worksheet</a:t>
            </a:r>
          </a:p>
          <a:p>
            <a:pPr>
              <a:buFontTx/>
              <a:buChar char="-"/>
            </a:pPr>
            <a:r>
              <a:rPr lang="en-GB" altLang="en-US" smtClean="0"/>
              <a:t>Definition of a collective investment fund</a:t>
            </a:r>
          </a:p>
          <a:p>
            <a:pPr>
              <a:buFontTx/>
              <a:buChar char="-"/>
            </a:pPr>
            <a:r>
              <a:rPr lang="en-GB" altLang="en-US" smtClean="0"/>
              <a:t>What is the role of an Investment Manager?</a:t>
            </a:r>
          </a:p>
          <a:p>
            <a:pPr>
              <a:buFontTx/>
              <a:buChar char="-"/>
            </a:pPr>
            <a:r>
              <a:rPr lang="en-GB" altLang="en-US" smtClean="0"/>
              <a:t>What is the difference between direct and indirect investment?</a:t>
            </a:r>
          </a:p>
          <a:p>
            <a:endParaRPr lang="en-GB" altLang="en-US" smtClean="0"/>
          </a:p>
          <a:p>
            <a:r>
              <a:rPr lang="en-GB" altLang="en-US" smtClean="0"/>
              <a:t>Come back to the answers of the last two questions on the worksheet via activities later on in the lesson</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E3DF7A-19DF-4501-906D-6895CE9E5893}" type="slidenum">
              <a:rPr lang="en-GB" altLang="en-US" smtClean="0"/>
              <a:pPr>
                <a:spcBef>
                  <a:spcPct val="0"/>
                </a:spcBef>
              </a:pPr>
              <a:t>2</a:t>
            </a:fld>
            <a:endParaRPr lang="en-GB" altLang="en-US" smtClean="0"/>
          </a:p>
        </p:txBody>
      </p:sp>
    </p:spTree>
    <p:extLst>
      <p:ext uri="{BB962C8B-B14F-4D97-AF65-F5344CB8AC3E}">
        <p14:creationId xmlns:p14="http://schemas.microsoft.com/office/powerpoint/2010/main" val="71137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9C0A65-E822-4BB6-9146-6F749BE97C3D}" type="slidenum">
              <a:rPr lang="en-GB" altLang="en-US" smtClean="0"/>
              <a:pPr>
                <a:spcBef>
                  <a:spcPct val="0"/>
                </a:spcBef>
              </a:pPr>
              <a:t>11</a:t>
            </a:fld>
            <a:endParaRPr lang="en-GB" altLang="en-US" smtClean="0"/>
          </a:p>
        </p:txBody>
      </p:sp>
    </p:spTree>
    <p:extLst>
      <p:ext uri="{BB962C8B-B14F-4D97-AF65-F5344CB8AC3E}">
        <p14:creationId xmlns:p14="http://schemas.microsoft.com/office/powerpoint/2010/main" val="391404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IMA is the trade body for the UK-based asset management industry and its Asset Management Survey showed that the assets managed by investment management firms in the UK totals an estimated £5.5 trillion.</a:t>
            </a:r>
          </a:p>
          <a:p>
            <a:endParaRPr lang="en-GB" altLang="en-US" smtClean="0"/>
          </a:p>
          <a:p>
            <a:r>
              <a:rPr lang="en-GB" altLang="en-US" b="1" smtClean="0"/>
              <a:t>Sell Side</a:t>
            </a:r>
          </a:p>
          <a:p>
            <a:r>
              <a:rPr lang="en-GB" altLang="en-US" smtClean="0"/>
              <a:t>Typical sell side participants are the stockbrokers providing advice as to which are the best shares to buy and then arranging the purchase of those shares through stock exchange trading systems. </a:t>
            </a:r>
          </a:p>
          <a:p>
            <a:endParaRPr lang="en-GB" altLang="en-US" smtClean="0"/>
          </a:p>
          <a:p>
            <a:r>
              <a:rPr lang="en-GB" altLang="en-US" b="1" smtClean="0"/>
              <a:t>Buy Side</a:t>
            </a:r>
          </a:p>
          <a:p>
            <a:r>
              <a:rPr lang="en-GB" altLang="en-US" smtClean="0"/>
              <a:t>The buy side is individuals investing their money, however much of this investment is done indirectly perhaps by a financial adviser persuading an individual to invest in a particular fund run by an investment manager, or an individual having monthly contributions deducted from his/her salary and paid into a pension fund run on behalf of the employees by an investment management company.</a:t>
            </a:r>
          </a:p>
          <a:p>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7D2D67-CFAE-4ECE-BA1A-68C028E8A272}" type="slidenum">
              <a:rPr lang="en-GB" altLang="en-US" smtClean="0"/>
              <a:pPr>
                <a:spcBef>
                  <a:spcPct val="0"/>
                </a:spcBef>
              </a:pPr>
              <a:t>3</a:t>
            </a:fld>
            <a:endParaRPr lang="en-GB" altLang="en-US" smtClean="0"/>
          </a:p>
        </p:txBody>
      </p:sp>
    </p:spTree>
    <p:extLst>
      <p:ext uri="{BB962C8B-B14F-4D97-AF65-F5344CB8AC3E}">
        <p14:creationId xmlns:p14="http://schemas.microsoft.com/office/powerpoint/2010/main" val="76879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B1F858-F709-4221-9A16-5EE1172DA498}" type="slidenum">
              <a:rPr lang="en-GB" altLang="en-US" smtClean="0"/>
              <a:pPr>
                <a:spcBef>
                  <a:spcPct val="0"/>
                </a:spcBef>
              </a:pPr>
              <a:t>4</a:t>
            </a:fld>
            <a:endParaRPr lang="en-GB" altLang="en-US" smtClean="0"/>
          </a:p>
        </p:txBody>
      </p:sp>
    </p:spTree>
    <p:extLst>
      <p:ext uri="{BB962C8B-B14F-4D97-AF65-F5344CB8AC3E}">
        <p14:creationId xmlns:p14="http://schemas.microsoft.com/office/powerpoint/2010/main" val="242752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Ask students what they identified were the differences between active and passive investment management from the video clip they watched.</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65C5C6-7845-40E8-B8E0-790959AA177F}"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428849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540FFC-69EF-41F2-BA9F-1F8C8AB5E5EC}"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77975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23E92-2678-4733-A0EF-DCF56A24FD56}"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131250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531E96-B444-49D8-86A8-14785691A421}"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259022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7647A6-41F4-4722-ACAC-690AA3DEFB32}"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142460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DDD465-6F6E-48ED-A75B-A91F19F0BB3F}"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304671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B903620-9AEB-4F42-AB4E-C3AE8BA960FF}" type="datetimeFigureOut">
              <a:rPr lang="en-GB"/>
              <a:pPr>
                <a:defRPr/>
              </a:pPr>
              <a:t>24/08/2016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5851F-4FE3-4137-9BD1-8B533B81BC8A}" type="slidenum">
              <a:rPr lang="en-GB" altLang="en-US"/>
              <a:pPr>
                <a:defRPr/>
              </a:pPr>
              <a:t>‹#›</a:t>
            </a:fld>
            <a:endParaRPr lang="en-GB" altLang="en-US"/>
          </a:p>
        </p:txBody>
      </p:sp>
    </p:spTree>
    <p:extLst>
      <p:ext uri="{BB962C8B-B14F-4D97-AF65-F5344CB8AC3E}">
        <p14:creationId xmlns:p14="http://schemas.microsoft.com/office/powerpoint/2010/main" val="283990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F0178A8-68D1-4290-A0F7-5CC90AD707C9}" type="datetimeFigureOut">
              <a:rPr lang="en-GB"/>
              <a:pPr>
                <a:defRPr/>
              </a:pPr>
              <a:t>24/08/2016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9BFDD92-BA58-4C7B-AAA8-FE5C3995B5C0}" type="slidenum">
              <a:rPr lang="en-GB" altLang="en-US"/>
              <a:pPr>
                <a:defRPr/>
              </a:pPr>
              <a:t>‹#›</a:t>
            </a:fld>
            <a:endParaRPr lang="en-GB" altLang="en-US"/>
          </a:p>
        </p:txBody>
      </p:sp>
    </p:spTree>
    <p:extLst>
      <p:ext uri="{BB962C8B-B14F-4D97-AF65-F5344CB8AC3E}">
        <p14:creationId xmlns:p14="http://schemas.microsoft.com/office/powerpoint/2010/main" val="25459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7399FE6-FD84-474C-861B-F94B56FAC926}" type="datetimeFigureOut">
              <a:rPr lang="en-GB"/>
              <a:pPr>
                <a:defRPr/>
              </a:pPr>
              <a:t>24/08/2016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4D7029B-5E42-4DB0-9A91-F4B1190A077D}" type="slidenum">
              <a:rPr lang="en-GB" altLang="en-US"/>
              <a:pPr>
                <a:defRPr/>
              </a:pPr>
              <a:t>‹#›</a:t>
            </a:fld>
            <a:endParaRPr lang="en-GB" altLang="en-US"/>
          </a:p>
        </p:txBody>
      </p:sp>
    </p:spTree>
    <p:extLst>
      <p:ext uri="{BB962C8B-B14F-4D97-AF65-F5344CB8AC3E}">
        <p14:creationId xmlns:p14="http://schemas.microsoft.com/office/powerpoint/2010/main" val="424108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B1FA41B-B170-456F-A73E-2833127CB694}" type="datetimeFigureOut">
              <a:rPr lang="en-GB"/>
              <a:pPr>
                <a:defRPr/>
              </a:pPr>
              <a:t>24/08/2016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A6338F7-1309-443E-862D-C8889147D445}" type="slidenum">
              <a:rPr lang="en-GB" altLang="en-US"/>
              <a:pPr>
                <a:defRPr/>
              </a:pPr>
              <a:t>‹#›</a:t>
            </a:fld>
            <a:endParaRPr lang="en-GB" altLang="en-US"/>
          </a:p>
        </p:txBody>
      </p:sp>
    </p:spTree>
    <p:extLst>
      <p:ext uri="{BB962C8B-B14F-4D97-AF65-F5344CB8AC3E}">
        <p14:creationId xmlns:p14="http://schemas.microsoft.com/office/powerpoint/2010/main" val="382563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A412D06-83B2-4265-BC86-9BD8D7300462}" type="datetimeFigureOut">
              <a:rPr lang="en-GB"/>
              <a:pPr>
                <a:defRPr/>
              </a:pPr>
              <a:t>24/08/2016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1141D1-2940-432D-B1A3-190FC475823E}" type="slidenum">
              <a:rPr lang="en-GB" altLang="en-US"/>
              <a:pPr>
                <a:defRPr/>
              </a:pPr>
              <a:t>‹#›</a:t>
            </a:fld>
            <a:endParaRPr lang="en-GB" altLang="en-US"/>
          </a:p>
        </p:txBody>
      </p:sp>
    </p:spTree>
    <p:extLst>
      <p:ext uri="{BB962C8B-B14F-4D97-AF65-F5344CB8AC3E}">
        <p14:creationId xmlns:p14="http://schemas.microsoft.com/office/powerpoint/2010/main" val="73656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68A9EF4-58F3-4E67-BF2A-C29935714416}" type="datetimeFigureOut">
              <a:rPr lang="en-GB"/>
              <a:pPr>
                <a:defRPr/>
              </a:pPr>
              <a:t>24/08/2016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026B459-5CBD-4A3A-92C7-A51D59FB44C0}" type="slidenum">
              <a:rPr lang="en-GB" altLang="en-US"/>
              <a:pPr>
                <a:defRPr/>
              </a:pPr>
              <a:t>‹#›</a:t>
            </a:fld>
            <a:endParaRPr lang="en-GB" altLang="en-US"/>
          </a:p>
        </p:txBody>
      </p:sp>
    </p:spTree>
    <p:extLst>
      <p:ext uri="{BB962C8B-B14F-4D97-AF65-F5344CB8AC3E}">
        <p14:creationId xmlns:p14="http://schemas.microsoft.com/office/powerpoint/2010/main" val="364852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3FB1E8B-FB94-47C0-85AF-C350EFB84206}" type="datetimeFigureOut">
              <a:rPr lang="en-GB"/>
              <a:pPr>
                <a:defRPr/>
              </a:pPr>
              <a:t>24/08/2016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711BDF3-513F-4139-9FE0-95D42CF58C11}" type="slidenum">
              <a:rPr lang="en-GB" altLang="en-US"/>
              <a:pPr>
                <a:defRPr/>
              </a:pPr>
              <a:t>‹#›</a:t>
            </a:fld>
            <a:endParaRPr lang="en-GB" altLang="en-US"/>
          </a:p>
        </p:txBody>
      </p:sp>
    </p:spTree>
    <p:extLst>
      <p:ext uri="{BB962C8B-B14F-4D97-AF65-F5344CB8AC3E}">
        <p14:creationId xmlns:p14="http://schemas.microsoft.com/office/powerpoint/2010/main" val="119088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9653071-E663-45A7-A94A-21B8E5BA6F5C}" type="datetimeFigureOut">
              <a:rPr lang="en-GB"/>
              <a:pPr>
                <a:defRPr/>
              </a:pPr>
              <a:t>24/08/2016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660E427-394E-42AA-A638-1328900B2EA0}" type="slidenum">
              <a:rPr lang="en-GB" altLang="en-US"/>
              <a:pPr>
                <a:defRPr/>
              </a:pPr>
              <a:t>‹#›</a:t>
            </a:fld>
            <a:endParaRPr lang="en-GB" altLang="en-US"/>
          </a:p>
        </p:txBody>
      </p:sp>
    </p:spTree>
    <p:extLst>
      <p:ext uri="{BB962C8B-B14F-4D97-AF65-F5344CB8AC3E}">
        <p14:creationId xmlns:p14="http://schemas.microsoft.com/office/powerpoint/2010/main" val="289223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1A6F310-8176-4CFE-96CF-EE42A648AB63}" type="datetimeFigureOut">
              <a:rPr lang="en-GB"/>
              <a:pPr>
                <a:defRPr/>
              </a:pPr>
              <a:t>24/08/2016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7AE8FE2-D283-447C-B74B-718FD8FAFF99}" type="slidenum">
              <a:rPr lang="en-GB" altLang="en-US"/>
              <a:pPr>
                <a:defRPr/>
              </a:pPr>
              <a:t>‹#›</a:t>
            </a:fld>
            <a:endParaRPr lang="en-GB" altLang="en-US"/>
          </a:p>
        </p:txBody>
      </p:sp>
    </p:spTree>
    <p:extLst>
      <p:ext uri="{BB962C8B-B14F-4D97-AF65-F5344CB8AC3E}">
        <p14:creationId xmlns:p14="http://schemas.microsoft.com/office/powerpoint/2010/main" val="411846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188913"/>
            <a:ext cx="68421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11" descr="cis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5038" y="190500"/>
            <a:ext cx="16891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7775575" y="6237288"/>
            <a:ext cx="1368425" cy="492125"/>
          </a:xfrm>
          <a:prstGeom prst="rect">
            <a:avLst/>
          </a:prstGeom>
          <a:noFill/>
          <a:ln>
            <a:noFill/>
          </a:ln>
          <a:extLst/>
        </p:spPr>
        <p:txBody>
          <a:bodyPr lIns="91380" tIns="45691" rIns="91380" bIns="4569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GB" sz="2600" dirty="0">
                <a:solidFill>
                  <a:schemeClr val="accent1">
                    <a:lumMod val="25000"/>
                  </a:schemeClr>
                </a:solidFill>
                <a:latin typeface="Century Gothic" pitchFamily="34" charset="0"/>
              </a:rPr>
              <a:t>cisi.org</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Lst>
  <p:txStyles>
    <p:titleStyle>
      <a:lvl1pPr algn="l" rtl="0" eaLnBrk="0" fontAlgn="base" hangingPunct="0">
        <a:spcBef>
          <a:spcPct val="0"/>
        </a:spcBef>
        <a:spcAft>
          <a:spcPct val="0"/>
        </a:spcAft>
        <a:defRPr lang="en-GB" sz="2800" b="1" kern="1200" dirty="0">
          <a:solidFill>
            <a:srgbClr val="006666"/>
          </a:solidFill>
          <a:latin typeface="Century Gothic" pitchFamily="34" charset="0"/>
          <a:ea typeface="+mj-ea"/>
          <a:cs typeface="+mj-cs"/>
        </a:defRPr>
      </a:lvl1pPr>
      <a:lvl2pPr algn="l" rtl="0" eaLnBrk="0" fontAlgn="base" hangingPunct="0">
        <a:spcBef>
          <a:spcPct val="0"/>
        </a:spcBef>
        <a:spcAft>
          <a:spcPct val="0"/>
        </a:spcAft>
        <a:defRPr sz="2800" b="1">
          <a:solidFill>
            <a:srgbClr val="006666"/>
          </a:solidFill>
          <a:latin typeface="Century Gothic" pitchFamily="34" charset="0"/>
        </a:defRPr>
      </a:lvl2pPr>
      <a:lvl3pPr algn="l" rtl="0" eaLnBrk="0" fontAlgn="base" hangingPunct="0">
        <a:spcBef>
          <a:spcPct val="0"/>
        </a:spcBef>
        <a:spcAft>
          <a:spcPct val="0"/>
        </a:spcAft>
        <a:defRPr sz="2800" b="1">
          <a:solidFill>
            <a:srgbClr val="006666"/>
          </a:solidFill>
          <a:latin typeface="Century Gothic" pitchFamily="34" charset="0"/>
        </a:defRPr>
      </a:lvl3pPr>
      <a:lvl4pPr algn="l" rtl="0" eaLnBrk="0" fontAlgn="base" hangingPunct="0">
        <a:spcBef>
          <a:spcPct val="0"/>
        </a:spcBef>
        <a:spcAft>
          <a:spcPct val="0"/>
        </a:spcAft>
        <a:defRPr sz="2800" b="1">
          <a:solidFill>
            <a:srgbClr val="006666"/>
          </a:solidFill>
          <a:latin typeface="Century Gothic" pitchFamily="34" charset="0"/>
        </a:defRPr>
      </a:lvl4pPr>
      <a:lvl5pPr algn="l" rtl="0" eaLnBrk="0" fontAlgn="base" hangingPunct="0">
        <a:spcBef>
          <a:spcPct val="0"/>
        </a:spcBef>
        <a:spcAft>
          <a:spcPct val="0"/>
        </a:spcAft>
        <a:defRPr sz="2800" b="1">
          <a:solidFill>
            <a:srgbClr val="006666"/>
          </a:solidFill>
          <a:latin typeface="Century Gothic" pitchFamily="34" charset="0"/>
        </a:defRPr>
      </a:lvl5pPr>
      <a:lvl6pPr marL="457200" algn="l" rtl="0" fontAlgn="base">
        <a:spcBef>
          <a:spcPct val="0"/>
        </a:spcBef>
        <a:spcAft>
          <a:spcPct val="0"/>
        </a:spcAft>
        <a:defRPr sz="2800" b="1">
          <a:solidFill>
            <a:srgbClr val="006666"/>
          </a:solidFill>
          <a:latin typeface="Century Gothic" pitchFamily="34" charset="0"/>
        </a:defRPr>
      </a:lvl6pPr>
      <a:lvl7pPr marL="914400" algn="l" rtl="0" fontAlgn="base">
        <a:spcBef>
          <a:spcPct val="0"/>
        </a:spcBef>
        <a:spcAft>
          <a:spcPct val="0"/>
        </a:spcAft>
        <a:defRPr sz="2800" b="1">
          <a:solidFill>
            <a:srgbClr val="006666"/>
          </a:solidFill>
          <a:latin typeface="Century Gothic" pitchFamily="34" charset="0"/>
        </a:defRPr>
      </a:lvl7pPr>
      <a:lvl8pPr marL="1371600" algn="l" rtl="0" fontAlgn="base">
        <a:spcBef>
          <a:spcPct val="0"/>
        </a:spcBef>
        <a:spcAft>
          <a:spcPct val="0"/>
        </a:spcAft>
        <a:defRPr sz="2800" b="1">
          <a:solidFill>
            <a:srgbClr val="006666"/>
          </a:solidFill>
          <a:latin typeface="Century Gothic" pitchFamily="34" charset="0"/>
        </a:defRPr>
      </a:lvl8pPr>
      <a:lvl9pPr marL="1828800" algn="l" rtl="0" fontAlgn="base">
        <a:spcBef>
          <a:spcPct val="0"/>
        </a:spcBef>
        <a:spcAft>
          <a:spcPct val="0"/>
        </a:spcAft>
        <a:defRPr sz="2800" b="1">
          <a:solidFill>
            <a:srgbClr val="006666"/>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07950" y="1700213"/>
            <a:ext cx="8928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1" rIns="91380" bIns="45691">
            <a:spAutoFit/>
          </a:bodyPr>
          <a:lstStyle>
            <a:lvl1pPr defTabSz="94932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949325">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949325">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949325">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949325">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949325"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dirty="0">
                <a:solidFill>
                  <a:srgbClr val="006666"/>
                </a:solidFill>
              </a:rPr>
              <a:t>CISI – </a:t>
            </a:r>
            <a:r>
              <a:rPr lang="en-GB" altLang="en-US" dirty="0" smtClean="0">
                <a:solidFill>
                  <a:srgbClr val="006666"/>
                </a:solidFill>
              </a:rPr>
              <a:t>Financial Products, Markets &amp; Services</a:t>
            </a:r>
            <a:endParaRPr lang="en-GB" altLang="en-US" dirty="0">
              <a:solidFill>
                <a:srgbClr val="006666"/>
              </a:solidFill>
            </a:endParaRPr>
          </a:p>
          <a:p>
            <a:pPr eaLnBrk="1" hangingPunct="1">
              <a:spcBef>
                <a:spcPct val="0"/>
              </a:spcBef>
              <a:buFontTx/>
              <a:buNone/>
            </a:pPr>
            <a:endParaRPr lang="en-GB" altLang="en-US" sz="1800" dirty="0">
              <a:solidFill>
                <a:srgbClr val="006666"/>
              </a:solidFill>
            </a:endParaRPr>
          </a:p>
          <a:p>
            <a:pPr eaLnBrk="1" hangingPunct="1">
              <a:spcBef>
                <a:spcPct val="0"/>
              </a:spcBef>
              <a:buFontTx/>
              <a:buNone/>
            </a:pPr>
            <a:r>
              <a:rPr lang="en-GB" altLang="en-US" sz="2400" dirty="0">
                <a:solidFill>
                  <a:srgbClr val="009999"/>
                </a:solidFill>
              </a:rPr>
              <a:t>Topic – Investment Funds</a:t>
            </a:r>
          </a:p>
          <a:p>
            <a:pPr eaLnBrk="1" hangingPunct="1">
              <a:spcBef>
                <a:spcPct val="0"/>
              </a:spcBef>
              <a:buFontTx/>
              <a:buNone/>
            </a:pPr>
            <a:r>
              <a:rPr lang="en-GB" altLang="en-US" sz="2400" dirty="0">
                <a:solidFill>
                  <a:srgbClr val="009999"/>
                </a:solidFill>
              </a:rPr>
              <a:t>Lesson: Introduction to Investment Funds</a:t>
            </a:r>
          </a:p>
        </p:txBody>
      </p:sp>
      <p:sp>
        <p:nvSpPr>
          <p:cNvPr id="12291" name="AutoShape 2" descr="data:image/png;base64,iVBORw0KGgoAAAANSUhEUgAAAWMAAACOCAMAAADTsZk7AAAAyVBMVEX////tjAHtigDshADshwD//v/shgDsgwD///3riAD87t7zsmr2y6fvnUb53770vY3woj3648XxqVD4z673zaDytnT52LH64s7++vTujwD++O/xp1b99OvytHz40af99ej75872yJXxq2L76dT2xYLvmCzxpzrvlSD0vYDxn0H4z5XvlQD2yJnvmTL1wor87Nnxplrzt1/406L1vm/63rf77NHukyvwmxzyrUjxpzjysFXzs2T0v3nyrm30wpf40Jfxnyn52av52b8zzvEvAAATn0lEQVR4nO1dDXuayhKG3ZVdsCHBoxZEATUWTSOepknb0za3Tf7/j7ozuwuiwdRESdo+vH3OqXzs18vs7MzsQA2jQYMGDRo0aNCgQYMGDRo0aNCgQYMGDRo0aNCgQYMGDRo0aNCgQYMGDRo0aNCgwe8CYbQqzu1VEG4Tvi/y30fAw67Uh+P0eL+WkKmhOx4B5tmVN/T3LAgwopMgOOkfTPH0diThvdzAofMZNhm9QIvQhB+dMGoxhEU5T2+7zp5Fe5wQwnh2qFC84YzZtk1PX1S45Jh57yUa688oMQHElH+ZxKbs9NfFQBAchiWA5vhAkt9YBGuyXpBjaOiSQtdNa1hzQ9BST7ZkEpBheK6Kahbu1ck+FoX7uXswx/Lp2ns82mMiwN5zr9Y2kOI2RUEkfJZ1+5enHSpl2v53n9LGPZdPx+RvD1yt3rBX4biLMkLr5bgljDFHilma6FP+pUn34xhIjZWGIebBuuJ1OB7g4OuWY8OxiKTYl0dCmmEZJfYeugJZHXMbezk+VI2+EscGzllasz422nJw3NmY6qsZ3+Z4l3Hmdgg7cw/uxutwLKRCnu1pqz4XvjIMfm5NdeE+MN5aqFnENtHHsgJeSY59DrbMvOZGXC45njy3PHLcEq2DqX4ljl1Y4Nl+vsDzMVY2U/rgwjZrg3joua47jAf7Vz4YAuKqmegPAOUmtjn2Bwc9Nh8a3qej3xih83ys2Kk61Map1BUmTwzpG1fcAefi+16YMs4ppZyk/46dYnk03GyM6OKRMPyeRHsKV+JogmW4vexNDX23wNCImGaTRQpYTOZvB6qFDY4Hbi9cwtXxUKon2YuhrrlkAsTqFNSOt7jqIMN1I54vYG6mE8dw9D29ZC01eEcEp/rwm1MeSlpjaHMGfVqGvcg5sht0quSYmI6xS7kmkwAcXWmhSZ/OpqQ3yElecgtAqaMGysEfttE7TSam9mxMYrF5qeb+AjwdwtCYIRZN24k8u+bYn6cUmiMMnE3ZjirF0dVmtLPuZFefUq7whMpQAIXneWlKW4nAFY8zC++y0rX8wI8hFOUT+JW4iXwovYAym8lSjLLF+AmTdR+Otfts9neQ7FmKX0L0ncha4GjJPLGln0ccKaQul90kJxNkydQ1m4S28+ENQspMpJfImqAqOYUKjv/npTTvEXi5YLWrPimHktiddce6ikmmOG7LXhJ7JdpU95fdGkYqzwLfybqgMC6tDc+jH1g6JKAEifCTY4pylI+IWB3shpDmQ/mOOUYSYGWwYN5zqkIahAS+GvyJ6hRR64ZL1UNgSiRILsmER6oyf4mjsbgZBJSrpmm/xLGZ6vrkiKEic6pY6VN5mZU51qc0x7Z6LqtvVPYXakCOuyoOkt9lqCEi80tfqi4MCOATJ5QHgcm56nl6TEGOuZmD0RNt5254xcgxSFsnSkBfJyGVkokGj+ZYFd7gWMknWZ7BDNRPMFCVTSx0vLMYh7qKOjiiTY6xLQrPsjj85OvAiDp+hGOlyhb5xFRy7OcyZBWrGWgImG5Wls/aFYOZxVIXb/DdLODH5tgIWc4xhnbed/0Hcow8tOP8sKcFg6rDCo6xIkoyKYDOQq2pMmgEeoebG/GjeE4Z3+SYkcyLkyi1dAwQln3s0L4cg+SDsAAsi1i32F/NPY3yci05JBLnotTBMBgaVrpT7oyyY3LcMqa0xDF0hfa2zMU5tWYr/CGkC6KcFjMPVu2Q47HI+xyouQ9iI4mAn+9zpxE1utOxkzLHdr489qhW/pZ8vHtzDOI76d9Mb9zuglzC+ByuTy/XJWEITMZjsC0ZTJCTSeA6jgIWmeER9bGMoZZWNFSBPFS2lvYsVp82Y9gdxYYlxa9Sjk1ylg8AqreUeKJv7gdS16lLm8655piN5EW8EjKl+9Wk3l+OP003hqf7C0uCk3cJeklo4f5HqL9ByuWujhz3waxuQehFrQSwXtqPhNFGSpCtf+RRpa5QHKvqc9FGMfLl48RZ+8AS3/ZBhOHYulsp3rs3x+Zqq+ceN/OZpFuFp0fSQj1nbL3IVToIBwNrjYhtrlmWVo+05HRntxrWXgvdi2MYIlV14imfS9HM1dFjfh40Osm1kmPsr4/JZCvwYhgzqa1MFujFfAAPrxSjyGQ1LI38isEeBXKCrEJekmRpJuJSoynearf3NDn2tBxLjrXlyli4vWH4gOOWnNKFVtqHY6lZImMbkTYoQT0IfUzYtHgUmSXFitB07h3VmthGgmaUqQ1aCVrSwmuOxWqsb3mSHGsV7aeFY2KZiywx1vqvIibkc3W39T9jf11B3z4Ym1wF8MaJkqgzkOnF+rLUx6pxmob9WA24FqUx7TFaohimaKSmlm5PTO+7vcUnQnOb6kkc61O9teon4OTOxnFuKVbF3QIzdx/21xUVHIOkasdGeuYrNMH/WZMYlwZNbBqE0mCqKc1j0E05K5OslwXozSDqoFnHlAf1DDnWp5x1/dKLoxjJkMOp4vhMn8PA6yEcO1qxS+MB9S8x/dLk7NHykg80z2rae1LSBCpj3Z51qa4Yw7ZFlSZB656Zz+fYuCzVr+zxQNrelRz3VFMMgx2HcKxXT0IWOClhCZQzo4Cfrt0wJUS83qi9E9I8wMZmhnzaEWeyedsy2/+4N7f2ARxjNEbxWwzLmqJ0VXKs8wEO5jjRhWGlM97SzQARRmSXOoOh6BWfiOpA75HgktyttZX5rB0lq6OmkI6GPotjqM6byZmwJpnJ7bRqOVZr3umB+liIE+1szpX9sbkjAbI9JyrwVsww3jWOsLlTCWmnOXlb1kANTj5fu2so6/E59nFxSroTS8pKcqxiclUctzXHqLMO4liVRk/DH6SM0O7GVenSt83NTqX17aOqvQ1NC/OlslKLexd3MA7nWM7At71PtKQDQ6NaV5ypySsjI33r+RzDmp0qKaUeGt18kz+lFuIoNPPFj6icizqzwsRSe0bGmrW1QXkQxzl8r5fSPEqCyqLCB8FwkgzCIyV9nZG3GaOXRXrSMtE+SDXHytGA4m2YG2zXBrEThSzvFDs4Y+QxwOhGcpFjP6GZuY4Ard2nU3XmMI4Bfn9Bd3MMynDAZUHMpqnWxzratIccS/2Xx+V2pAXJGebMiQpFsYMzUR+DMHKO0YK51RwnxfWjcKxynsdqOU0rOJbRJBnsx/iyMO4q5FjRLt3ARzluwZ8JKzhOd7EnWY6XyinM6qNYVrxY68FbW6nmpLjjGBzna3aG052c+TJvk2zp47a0P/Tq4/Eyx7K0MgPz4PtjcgzkJUxvkhFrlxbQDq0vrTicuMcieRBgiA30gyi6YziKlkDmcGtG7+VyhTvxB+njwWaEaYrMWagf36iogb3OP47V09U7gb5a81ipZj3FuHJiHtcVhrHUYmzSePvSQKl/TYDafeXT44XgppzxMF5HJfD/C1v2vY9HkaLI/iY5xsv/HuBLJ5xtJCp7uHcmTamHctxTCmuh7w7Vnuh6W87Qe8ipqu9XHN9TJcew4rU2JXQiUyzWp+TeUzAwWseKWSSgEpk1zhtBLbmQ8qF32Yf68bN8oZjTAzgGFcvbJTma2Lj1PETbTRsJBcfXakUz81CzyxXHhZvbVRoaRQEPf8Wx2vSC+92tqJo4YZYKlyvEaFpYvSMueYnMPqZkPlVvJ/n9QBpBatcQ5LYnVSac6vtC+N5C7/4/j2MPHhCzeokSRh/rlpFq1Q+5IOkQLu7HY0teHvwzQkvGnmmmYul9ZWVhMsB+HGPWGalwLtAJJDyNhkrIkhTzP8xj5sBNufLUGQ/C0WgUEpUrYi1VIy0jTnXsD24I3/MixPxcjtHu5u8nWZZNpAObK4MOVR0JMtdLuh05W5iZzx542IOFzv4JelB4yVXkLo335Xgg21Z7t2UImSJCKF2Msmy0wK2a0ib2MTDEgeqUEduyVc6JbbUH+dCMJNWbjig1MOxvB9gVU5UlijshTKUfWQstuCLDOImM7cn0CvS1Fqv1fpdMMVJpMZaFr61IvkNMz845fsQHwZG0cWpYDwW0rZObsE/6MY4PJ7aMGNPLiswoOWzaWS9M0Lc4pFpdwJwKHVi3ADZXHC9s1T/NMVedLe2ze/rUT3kULSljRQwR2Jr7hd5bTViul+CPzdNuvkSofoB+WHBLSbusk88iUWyk6Hw3vkuOhbHient8m4G2yXVkXNbMl+7RY/S+O19aXL6qZlFKl9l0S9sL7zZQOZsTaH3Qky8r3iqTKeuECJB7NHljeRB2LvOirfxUqOMwIslOGJc5JpTOsk2pcrIFdgT+cBJGFVEZkczPTMwf5dxa9tzyHX31DuVoaFTGy/DcLE9K2sagf5tSLrvEzbBfU7zN96Lx6enpuOsOK1vwHbffT7ZGXVgieb7Eel4XtxT7rusywnf6V+Nx5FYk+0JH7sbjcX+6M+wFpRP3OnH8XUy0quxa2cvPj+RY+UOvfwkNr+qKt23ulld0UpR/yAO4KZ9OLbXz2Vrrl3JBdVfB9aZl/4jEVMfIy33bnm1569VyDDqPY2yjWgmUz9axYSqTF1tSr4mCw+1bCnb0IygoFZLHlljTL4yS1Ba53dvVCfUANhgXuqgQOwYq0DFQXRGi+hHtYqhlwGJtVXhvRZ9VZpQo+XwNnghwntjJcwrWGUb+8yGM+XJ+7aPz5C7AqrCes+FcU67F34MUv2MQzN6D1aTSbJ8MMTjs7Z+/HcL4pAOaMhdrn1dnH1Qx8Gt51+lvAcjfp/yNCYL7+U8rLLOtnbiR41/gk6QX4xQMnKAnRivBfb9ZOXFD8eNY4FtvtkWZSsd9Cl3otno3N6vXo1hU/fX4vTuPa8Tgsr1chqd939hpUO8A3Hpz7Xo3r2dWtIp3J/breUu7DaLqG1y/HySx3tXddfKKXdhEPLxJEte9vo5KePOmD/C8mzh+tHDdEDvc8seKgPD4dz+urur9eMgvOiF8x7uOuucfP3x593kD7zUChGni+7oWp8Hns7D3v27fc2rN1avuq2g9/cHG5+cXP5IXFIj19PZ9x70bf//w5b93Bf7777+fiBLFgYapQYitIqecc/NnOBpHyXAdONsVnTgenqSH8Wb34/fz81Vt/dlqMB++P5heX51/+FJAkvvuy5ev3759+/794uLiClRD5L3N0Qd90Z3P59++hSfLZRAQTsHbwhe/1UfkgsXtPJoW3+tTCv5FRvVL+D8+fPx48SBHoB7oiORw1b/4/uGrAvL74eP3ix937tSJ4728IOHHzmp6H2W9SbgMGJdv/uPWDn6qoded5t+4+D1Inn74+uHDlf9iikIMvSvQuhJA8Mfz8Z3nDLdcH7HWedsXjNb2OaB72s96/85MufciN/DM5SS7ry08/jSIq3dfvn49/nbTVitC79f40zvg9+NHyfH51fXqmK67P3TcbLQIOEemGaPkUzi/VzoQW289Z6k6ADqavfr68927D3V//kaPbJBcfP/4URJ8jt85rWuXa3h9OZqB6YFEW0B0p5uoDaGa8th3AuVWZJ8///x54ddsxcvafST4O3J8vt7GE8dUmK3yrpAwkmh0RpWehv+Wc/fJvu/BQLdjFqSfPycPNm5qgHN3fn6ODF9pfuW03bUR9TwU21ClOqf9+WcuX1EDMy9o/1P7jN3E8Bs3A7Pn1/Ji+ho44uTiHCk+v3vhIWp43Q6+uIcampN25OQdE0fL8dtE7geKMWUmTb36P3Ptez/A1D1/LYK1El7dt5f4EgzaHMFtFD+Q+CNCy2wUUPw+yfbO+dEbA4avfgDHVzd6C7q+xnZ3In8zzrmfL0y5ElKe9qLKz8QdqUlD9JfAsDVxjJr1BCx0d1fA8bV+LfvVsBak2JufBEqerUXPrSlcDgxzQujCUwZjnXCu74Bj7/fwBNZAnmVCGuPkZP5WebjPCKY9hEoV8TEHj9BlTSlYZfjeNXDs+bsydF4JKvs4ducLtQ7y4CR7qxOqjmFAO1lKCVH5i3WP23Gvr6/xGxn1B8Gehrw3YtgfpZzaoDattDPezr17Xt2e/Join/XrnLza5BVTjLDLafhbRGUeQPPsRBOTozxT2wR/UGxe3muVXsvPCkTYhpmxcHX+V41owWLnefjhyZf2Xp+FVbdDkWfbssjZpavZ128EPTYAMLDXN6y6SwscSou3p48UOQ6wTf8GOI5/Mx1RibyLyeUZeILqm4af5/1VcXm/3VsvCzi+mULzDzXV1uEcg+QmSXy1rfm7I9+mRV16eSb9QRv9wc5pf78v6vrJJUwD9NatdJ4YagbUPG5hDFbTJE8i+D2V8UPkKQdJN/yk/EEMQi9GYzf2dwQIhe8n3dEZw0iqTdlSErxZXW3wV6vpK/nNR4FY3fdOUkbzPSxzFo7m48ibDnNM3Wg8vz1JKZe7LxZNw+6LZqYIx1kd+7vVL4d8lserfu/fGeHqvRsbzDvcnZX5hPhBYfVPUaFTTpaT8bTWr7hVIHYc509QxDvQKtkSg/httzdZBBaSatlMgegNcZKe9MZerNc48YJ60Y/jP1eKK+EPhis3yrLRSL9QNRpl2ZX7YA/ypSBEHNcXz2pg4JTxn/RPUfw5EMULUEJ/r+DVsgpag8FfmV1bStEUxTbkKzmxQubh/40s/zYAs/yv1BS/E4Bj/w+22/4IqH+1+E/xn/9MiF2+fYOjQYiG47rREo3/UTsajl8Ajapo0KBBgwYNGjRo0KBBgwYNGjRo0KBBgwYNGjRo0OA18X+/z1qjniqtjQAAAABJRU5ErkJggg=="/>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pic>
        <p:nvPicPr>
          <p:cNvPr id="12292" name="Picture 2" descr="http://methodofsolutions.com/wp-content/uploads/2012/05/mutual-f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644900"/>
            <a:ext cx="23098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8" y="188913"/>
            <a:ext cx="6842125" cy="490537"/>
          </a:xfrm>
        </p:spPr>
        <p:txBody>
          <a:bodyPr/>
          <a:lstStyle/>
          <a:p>
            <a:r>
              <a:rPr altLang="en-US" smtClean="0"/>
              <a:t>Range of Funds</a:t>
            </a:r>
          </a:p>
        </p:txBody>
      </p:sp>
      <p:pic>
        <p:nvPicPr>
          <p:cNvPr id="35843" name="Picture 1"/>
          <p:cNvPicPr>
            <a:picLocks noChangeAspect="1" noChangeArrowheads="1"/>
          </p:cNvPicPr>
          <p:nvPr/>
        </p:nvPicPr>
        <p:blipFill>
          <a:blip r:embed="rId3">
            <a:extLst>
              <a:ext uri="{28A0092B-C50C-407E-A947-70E740481C1C}">
                <a14:useLocalDpi xmlns:a14="http://schemas.microsoft.com/office/drawing/2010/main" val="0"/>
              </a:ext>
            </a:extLst>
          </a:blip>
          <a:srcRect l="30708" t="23199" r="29391" b="9601"/>
          <a:stretch>
            <a:fillRect/>
          </a:stretch>
        </p:blipFill>
        <p:spPr bwMode="auto">
          <a:xfrm>
            <a:off x="3419475" y="765175"/>
            <a:ext cx="5724525"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ChangeArrowheads="1"/>
          </p:cNvSpPr>
          <p:nvPr/>
        </p:nvSpPr>
        <p:spPr bwMode="auto">
          <a:xfrm>
            <a:off x="179388" y="836613"/>
            <a:ext cx="295275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A useful example of how the IA sectors work can be seen by looking at </a:t>
            </a:r>
            <a:r>
              <a:rPr lang="en-GB" altLang="en-US" sz="1800" b="1"/>
              <a:t>bond funds</a:t>
            </a:r>
            <a:r>
              <a:rPr lang="en-GB" altLang="en-US" sz="1800"/>
              <a:t> and how the content of each differs: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9388" y="188913"/>
            <a:ext cx="6842125" cy="490537"/>
          </a:xfrm>
        </p:spPr>
        <p:txBody>
          <a:bodyPr/>
          <a:lstStyle/>
          <a:p>
            <a:r>
              <a:rPr altLang="en-US" smtClean="0"/>
              <a:t>Authorised vs. Unauthorised Funds</a:t>
            </a:r>
          </a:p>
        </p:txBody>
      </p:sp>
      <p:pic>
        <p:nvPicPr>
          <p:cNvPr id="25603" name="Picture 2" descr="http://www.333websites.co.uk/wp-content/uploads/2015/07/UK-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620713"/>
            <a:ext cx="15843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previews.123rf.com/images/eyematrix/eyematrix1103/eyematrix110300037/8977709-AUTHORISED-Rubber-Stamp-Stock-Vector.jpg"/>
          <p:cNvPicPr>
            <a:picLocks noChangeAspect="1" noChangeArrowheads="1"/>
          </p:cNvPicPr>
          <p:nvPr/>
        </p:nvPicPr>
        <p:blipFill>
          <a:blip r:embed="rId4">
            <a:extLst>
              <a:ext uri="{28A0092B-C50C-407E-A947-70E740481C1C}">
                <a14:useLocalDpi xmlns:a14="http://schemas.microsoft.com/office/drawing/2010/main" val="0"/>
              </a:ext>
            </a:extLst>
          </a:blip>
          <a:srcRect t="22098" b="22656"/>
          <a:stretch>
            <a:fillRect/>
          </a:stretch>
        </p:blipFill>
        <p:spPr bwMode="auto">
          <a:xfrm>
            <a:off x="1763713" y="2024063"/>
            <a:ext cx="1871662"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http://bef70444321d7480ec94-fe3e1be9e3167508db7a71ef3962c6aa.r66.cf3.rackcdn.com/wp-content/uploads/sites/1/2015/06/2405186-fca1-200x200-1435231095.jpg"/>
          <p:cNvPicPr>
            <a:picLocks noChangeAspect="1" noChangeArrowheads="1"/>
          </p:cNvPicPr>
          <p:nvPr/>
        </p:nvPicPr>
        <p:blipFill>
          <a:blip r:embed="rId5">
            <a:extLst>
              <a:ext uri="{28A0092B-C50C-407E-A947-70E740481C1C}">
                <a14:useLocalDpi xmlns:a14="http://schemas.microsoft.com/office/drawing/2010/main" val="0"/>
              </a:ext>
            </a:extLst>
          </a:blip>
          <a:srcRect b="39520"/>
          <a:stretch>
            <a:fillRect/>
          </a:stretch>
        </p:blipFill>
        <p:spPr bwMode="auto">
          <a:xfrm>
            <a:off x="3851275" y="2455863"/>
            <a:ext cx="1071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http://previews.123rf.com/images/gorkemdemir/gorkemdemir1409/gorkemdemir140901209/31675885-RESTRICTED-ACCESS-red-rubber-stamp-over-a-white-background--Stock-Vector.jpg"/>
          <p:cNvPicPr>
            <a:picLocks noChangeAspect="1" noChangeArrowheads="1"/>
          </p:cNvPicPr>
          <p:nvPr/>
        </p:nvPicPr>
        <p:blipFill>
          <a:blip r:embed="rId6">
            <a:extLst>
              <a:ext uri="{28A0092B-C50C-407E-A947-70E740481C1C}">
                <a14:useLocalDpi xmlns:a14="http://schemas.microsoft.com/office/drawing/2010/main" val="0"/>
              </a:ext>
            </a:extLst>
          </a:blip>
          <a:srcRect l="14539" t="17368" r="14227" b="20651"/>
          <a:stretch>
            <a:fillRect/>
          </a:stretch>
        </p:blipFill>
        <p:spPr bwMode="auto">
          <a:xfrm rot="-633120">
            <a:off x="5087938" y="1862138"/>
            <a:ext cx="18621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8"/>
          <p:cNvSpPr txBox="1">
            <a:spLocks noChangeArrowheads="1"/>
          </p:cNvSpPr>
          <p:nvPr/>
        </p:nvSpPr>
        <p:spPr bwMode="auto">
          <a:xfrm>
            <a:off x="0" y="306863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t>The authorisation of an investment fund has </a:t>
            </a:r>
            <a:r>
              <a:rPr lang="en-GB" altLang="en-US" sz="1600" b="1"/>
              <a:t>nothing to do with it being illegal or illegal</a:t>
            </a:r>
            <a:r>
              <a:rPr lang="en-GB" altLang="en-US" sz="1600"/>
              <a:t> to buy into it or use it but is related to </a:t>
            </a:r>
            <a:r>
              <a:rPr lang="en-GB" altLang="en-US" sz="1600" b="1"/>
              <a:t>who the fund can be marketed to.  </a:t>
            </a:r>
            <a:r>
              <a:rPr lang="en-GB" altLang="en-US" sz="1600"/>
              <a:t>Authorisation is </a:t>
            </a:r>
            <a:r>
              <a:rPr lang="en-GB" altLang="en-US" sz="1600" b="1"/>
              <a:t>granted by the regulator – The FCA</a:t>
            </a:r>
          </a:p>
        </p:txBody>
      </p:sp>
      <p:sp>
        <p:nvSpPr>
          <p:cNvPr id="25608" name="TextBox 9"/>
          <p:cNvSpPr txBox="1">
            <a:spLocks noChangeArrowheads="1"/>
          </p:cNvSpPr>
          <p:nvPr/>
        </p:nvSpPr>
        <p:spPr bwMode="auto">
          <a:xfrm>
            <a:off x="179388" y="3933825"/>
            <a:ext cx="3960812" cy="2800350"/>
          </a:xfrm>
          <a:prstGeom prst="rect">
            <a:avLst/>
          </a:prstGeom>
          <a:solidFill>
            <a:srgbClr val="10A01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b="1" u="sng">
                <a:solidFill>
                  <a:schemeClr val="bg1"/>
                </a:solidFill>
              </a:rPr>
              <a:t>Authorised Funds</a:t>
            </a: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r>
              <a:rPr lang="en-GB" altLang="en-US" sz="1600">
                <a:solidFill>
                  <a:schemeClr val="bg1"/>
                </a:solidFill>
              </a:rPr>
              <a:t>They are sufficiently diversified and invest in a permitted range of assets</a:t>
            </a: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r>
              <a:rPr lang="en-GB" altLang="en-US" sz="1600">
                <a:solidFill>
                  <a:schemeClr val="bg1"/>
                </a:solidFill>
              </a:rPr>
              <a:t>They can be </a:t>
            </a:r>
            <a:r>
              <a:rPr lang="en-GB" altLang="en-US" sz="1600" b="1">
                <a:solidFill>
                  <a:schemeClr val="bg1"/>
                </a:solidFill>
              </a:rPr>
              <a:t>freely marketed to the general public </a:t>
            </a:r>
            <a:r>
              <a:rPr lang="en-GB" altLang="en-US" sz="1600">
                <a:solidFill>
                  <a:schemeClr val="bg1"/>
                </a:solidFill>
              </a:rPr>
              <a:t>in the UK</a:t>
            </a: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endParaRPr lang="en-GB" altLang="en-US" sz="1600">
              <a:solidFill>
                <a:schemeClr val="bg1"/>
              </a:solidFill>
            </a:endParaRPr>
          </a:p>
        </p:txBody>
      </p:sp>
      <p:sp>
        <p:nvSpPr>
          <p:cNvPr id="25609" name="TextBox 10"/>
          <p:cNvSpPr txBox="1">
            <a:spLocks noChangeArrowheads="1"/>
          </p:cNvSpPr>
          <p:nvPr/>
        </p:nvSpPr>
        <p:spPr bwMode="auto">
          <a:xfrm>
            <a:off x="4716463" y="3933825"/>
            <a:ext cx="4248150" cy="28003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b="1" u="sng">
                <a:solidFill>
                  <a:schemeClr val="bg1"/>
                </a:solidFill>
              </a:rPr>
              <a:t>Unauthorised Funds</a:t>
            </a: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r>
              <a:rPr lang="en-GB" altLang="en-US" sz="1600">
                <a:solidFill>
                  <a:schemeClr val="bg1"/>
                </a:solidFill>
              </a:rPr>
              <a:t>Perfectly legal</a:t>
            </a: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r>
              <a:rPr lang="en-GB" altLang="en-US" sz="1600">
                <a:solidFill>
                  <a:schemeClr val="bg1"/>
                </a:solidFill>
              </a:rPr>
              <a:t>They can only be marketed to certain types of investor e.g. investment professionals or sophisticated investors. </a:t>
            </a:r>
          </a:p>
          <a:p>
            <a:pPr algn="ctr" eaLnBrk="1" hangingPunct="1">
              <a:spcBef>
                <a:spcPct val="0"/>
              </a:spcBef>
              <a:buFontTx/>
              <a:buNone/>
            </a:pPr>
            <a:endParaRPr lang="en-GB" altLang="en-US" sz="1600">
              <a:solidFill>
                <a:schemeClr val="bg1"/>
              </a:solidFill>
            </a:endParaRPr>
          </a:p>
          <a:p>
            <a:pPr algn="ctr" eaLnBrk="1" hangingPunct="1">
              <a:spcBef>
                <a:spcPct val="0"/>
              </a:spcBef>
              <a:buFontTx/>
              <a:buNone/>
            </a:pPr>
            <a:r>
              <a:rPr lang="en-GB" altLang="en-US" sz="1600">
                <a:solidFill>
                  <a:schemeClr val="bg1"/>
                </a:solidFill>
              </a:rPr>
              <a:t>Unauthorised schemes are referred to as </a:t>
            </a:r>
            <a:r>
              <a:rPr lang="en-GB" altLang="en-US" sz="1600" b="1">
                <a:solidFill>
                  <a:schemeClr val="bg1"/>
                </a:solidFill>
              </a:rPr>
              <a:t>unauthorised collective investment schemes (UCIS).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par>
                                <p:cTn id="8" presetID="10" presetClass="entr" presetSubtype="0"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fade">
                                      <p:cBhvr>
                                        <p:cTn id="10" dur="500"/>
                                        <p:tgtEl>
                                          <p:spTgt spid="25604"/>
                                        </p:tgtEl>
                                      </p:cBhvr>
                                    </p:animEffect>
                                  </p:childTnLst>
                                </p:cTn>
                              </p:par>
                              <p:par>
                                <p:cTn id="11" presetID="10" presetClass="entr" presetSubtype="0" fill="hold"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500"/>
                                        <p:tgtEl>
                                          <p:spTgt spid="2560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5605"/>
                                        </p:tgtEl>
                                        <p:attrNameLst>
                                          <p:attrName>style.visibility</p:attrName>
                                        </p:attrNameLst>
                                      </p:cBhvr>
                                      <p:to>
                                        <p:strVal val="visible"/>
                                      </p:to>
                                    </p:set>
                                    <p:animEffect transition="in" filter="fade">
                                      <p:cBhvr>
                                        <p:cTn id="18" dur="500"/>
                                        <p:tgtEl>
                                          <p:spTgt spid="256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607"/>
                                        </p:tgtEl>
                                        <p:attrNameLst>
                                          <p:attrName>style.visibility</p:attrName>
                                        </p:attrNameLst>
                                      </p:cBhvr>
                                      <p:to>
                                        <p:strVal val="visible"/>
                                      </p:to>
                                    </p:set>
                                    <p:animEffect transition="in" filter="fade">
                                      <p:cBhvr>
                                        <p:cTn id="21" dur="500"/>
                                        <p:tgtEl>
                                          <p:spTgt spid="256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608"/>
                                        </p:tgtEl>
                                        <p:attrNameLst>
                                          <p:attrName>style.visibility</p:attrName>
                                        </p:attrNameLst>
                                      </p:cBhvr>
                                      <p:to>
                                        <p:strVal val="visible"/>
                                      </p:to>
                                    </p:set>
                                    <p:animEffect transition="in" filter="fade">
                                      <p:cBhvr>
                                        <p:cTn id="26" dur="500"/>
                                        <p:tgtEl>
                                          <p:spTgt spid="256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609"/>
                                        </p:tgtEl>
                                        <p:attrNameLst>
                                          <p:attrName>style.visibility</p:attrName>
                                        </p:attrNameLst>
                                      </p:cBhvr>
                                      <p:to>
                                        <p:strVal val="visible"/>
                                      </p:to>
                                    </p:set>
                                    <p:animEffect transition="in" filter="fade">
                                      <p:cBhvr>
                                        <p:cTn id="31"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animBg="1"/>
      <p:bldP spid="256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188913"/>
            <a:ext cx="6842125" cy="490537"/>
          </a:xfrm>
          <a:prstGeom prst="rect">
            <a:avLst/>
          </a:prstGeom>
          <a:noFill/>
          <a:ln>
            <a:noFill/>
          </a:ln>
          <a:extLst/>
        </p:spPr>
        <p:txBody>
          <a:bodyPr anchor="ctr">
            <a:normAutofit fontScale="97500" lnSpcReduction="10000"/>
          </a:bodyPr>
          <a:lstStyle>
            <a:lvl1pPr algn="l" rtl="0" eaLnBrk="0" fontAlgn="base" hangingPunct="0">
              <a:spcBef>
                <a:spcPct val="0"/>
              </a:spcBef>
              <a:spcAft>
                <a:spcPct val="0"/>
              </a:spcAft>
              <a:defRPr lang="en-GB" sz="2800" b="1" kern="1200" dirty="0">
                <a:solidFill>
                  <a:srgbClr val="006666"/>
                </a:solidFill>
                <a:latin typeface="Century Gothic" pitchFamily="34" charset="0"/>
                <a:ea typeface="+mj-ea"/>
                <a:cs typeface="+mj-cs"/>
              </a:defRPr>
            </a:lvl1pPr>
            <a:lvl2pPr algn="l" rtl="0" eaLnBrk="0" fontAlgn="base" hangingPunct="0">
              <a:spcBef>
                <a:spcPct val="0"/>
              </a:spcBef>
              <a:spcAft>
                <a:spcPct val="0"/>
              </a:spcAft>
              <a:defRPr sz="2800" b="1">
                <a:solidFill>
                  <a:srgbClr val="006666"/>
                </a:solidFill>
                <a:latin typeface="Century Gothic" pitchFamily="34" charset="0"/>
              </a:defRPr>
            </a:lvl2pPr>
            <a:lvl3pPr algn="l" rtl="0" eaLnBrk="0" fontAlgn="base" hangingPunct="0">
              <a:spcBef>
                <a:spcPct val="0"/>
              </a:spcBef>
              <a:spcAft>
                <a:spcPct val="0"/>
              </a:spcAft>
              <a:defRPr sz="2800" b="1">
                <a:solidFill>
                  <a:srgbClr val="006666"/>
                </a:solidFill>
                <a:latin typeface="Century Gothic" pitchFamily="34" charset="0"/>
              </a:defRPr>
            </a:lvl3pPr>
            <a:lvl4pPr algn="l" rtl="0" eaLnBrk="0" fontAlgn="base" hangingPunct="0">
              <a:spcBef>
                <a:spcPct val="0"/>
              </a:spcBef>
              <a:spcAft>
                <a:spcPct val="0"/>
              </a:spcAft>
              <a:defRPr sz="2800" b="1">
                <a:solidFill>
                  <a:srgbClr val="006666"/>
                </a:solidFill>
                <a:latin typeface="Century Gothic" pitchFamily="34" charset="0"/>
              </a:defRPr>
            </a:lvl4pPr>
            <a:lvl5pPr algn="l" rtl="0" eaLnBrk="0" fontAlgn="base" hangingPunct="0">
              <a:spcBef>
                <a:spcPct val="0"/>
              </a:spcBef>
              <a:spcAft>
                <a:spcPct val="0"/>
              </a:spcAft>
              <a:defRPr sz="2800" b="1">
                <a:solidFill>
                  <a:srgbClr val="006666"/>
                </a:solidFill>
                <a:latin typeface="Century Gothic" pitchFamily="34" charset="0"/>
              </a:defRPr>
            </a:lvl5pPr>
            <a:lvl6pPr marL="457200" algn="l" rtl="0" fontAlgn="base">
              <a:spcBef>
                <a:spcPct val="0"/>
              </a:spcBef>
              <a:spcAft>
                <a:spcPct val="0"/>
              </a:spcAft>
              <a:defRPr sz="2800" b="1">
                <a:solidFill>
                  <a:srgbClr val="006666"/>
                </a:solidFill>
                <a:latin typeface="Century Gothic" pitchFamily="34" charset="0"/>
              </a:defRPr>
            </a:lvl6pPr>
            <a:lvl7pPr marL="914400" algn="l" rtl="0" fontAlgn="base">
              <a:spcBef>
                <a:spcPct val="0"/>
              </a:spcBef>
              <a:spcAft>
                <a:spcPct val="0"/>
              </a:spcAft>
              <a:defRPr sz="2800" b="1">
                <a:solidFill>
                  <a:srgbClr val="006666"/>
                </a:solidFill>
                <a:latin typeface="Century Gothic" pitchFamily="34" charset="0"/>
              </a:defRPr>
            </a:lvl7pPr>
            <a:lvl8pPr marL="1371600" algn="l" rtl="0" fontAlgn="base">
              <a:spcBef>
                <a:spcPct val="0"/>
              </a:spcBef>
              <a:spcAft>
                <a:spcPct val="0"/>
              </a:spcAft>
              <a:defRPr sz="2800" b="1">
                <a:solidFill>
                  <a:srgbClr val="006666"/>
                </a:solidFill>
                <a:latin typeface="Century Gothic" pitchFamily="34" charset="0"/>
              </a:defRPr>
            </a:lvl8pPr>
            <a:lvl9pPr marL="1828800" algn="l" rtl="0" fontAlgn="base">
              <a:spcBef>
                <a:spcPct val="0"/>
              </a:spcBef>
              <a:spcAft>
                <a:spcPct val="0"/>
              </a:spcAft>
              <a:defRPr sz="2800" b="1">
                <a:solidFill>
                  <a:srgbClr val="006666"/>
                </a:solidFill>
                <a:latin typeface="Century Gothic" pitchFamily="34" charset="0"/>
              </a:defRPr>
            </a:lvl9pPr>
          </a:lstStyle>
          <a:p>
            <a:pPr eaLnBrk="1" fontAlgn="auto" hangingPunct="1">
              <a:spcAft>
                <a:spcPts val="0"/>
              </a:spcAft>
              <a:defRPr/>
            </a:pPr>
            <a:r>
              <a:rPr smtClean="0"/>
              <a:t>What are investment funds?</a:t>
            </a:r>
            <a:endParaRPr/>
          </a:p>
        </p:txBody>
      </p:sp>
      <p:sp>
        <p:nvSpPr>
          <p:cNvPr id="6" name="Rectangle 5"/>
          <p:cNvSpPr>
            <a:spLocks noChangeArrowheads="1"/>
          </p:cNvSpPr>
          <p:nvPr/>
        </p:nvSpPr>
        <p:spPr bwMode="auto">
          <a:xfrm>
            <a:off x="144463" y="3816350"/>
            <a:ext cx="4211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t>Select the most </a:t>
            </a:r>
            <a:r>
              <a:rPr lang="en-GB" altLang="en-US" sz="1600" b="1"/>
              <a:t>appropriate investments </a:t>
            </a:r>
            <a:r>
              <a:rPr lang="en-GB" altLang="en-US" sz="1600"/>
              <a:t>(mainly shares, bonds and money market instruments) for their clients based on </a:t>
            </a:r>
            <a:r>
              <a:rPr lang="en-GB" altLang="en-US" sz="1600" b="1"/>
              <a:t>the objective </a:t>
            </a:r>
            <a:r>
              <a:rPr lang="en-GB" altLang="en-US" sz="1600"/>
              <a:t>of an individual fund </a:t>
            </a:r>
          </a:p>
        </p:txBody>
      </p:sp>
      <p:sp>
        <p:nvSpPr>
          <p:cNvPr id="8" name="Rectangle 7"/>
          <p:cNvSpPr/>
          <p:nvPr/>
        </p:nvSpPr>
        <p:spPr>
          <a:xfrm>
            <a:off x="1515887" y="764704"/>
            <a:ext cx="1759969" cy="769441"/>
          </a:xfrm>
          <a:prstGeom prst="rect">
            <a:avLst/>
          </a:prstGeom>
          <a:noFill/>
        </p:spPr>
        <p:txBody>
          <a:bodyPr wrap="none">
            <a:spAutoFit/>
          </a:bodyPr>
          <a:lstStyle/>
          <a:p>
            <a:pPr algn="ctr" eaLnBrk="1" hangingPunct="1">
              <a:defRPr/>
            </a:pP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Arial" charset="0"/>
              </a:rPr>
              <a:t>Clients</a:t>
            </a:r>
          </a:p>
        </p:txBody>
      </p:sp>
      <p:sp>
        <p:nvSpPr>
          <p:cNvPr id="9" name="TextBox 8"/>
          <p:cNvSpPr txBox="1">
            <a:spLocks noChangeArrowheads="1"/>
          </p:cNvSpPr>
          <p:nvPr/>
        </p:nvSpPr>
        <p:spPr bwMode="auto">
          <a:xfrm>
            <a:off x="900113" y="1484313"/>
            <a:ext cx="2879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t>Want to invest money to meet particular objectives</a:t>
            </a:r>
          </a:p>
        </p:txBody>
      </p:sp>
      <p:sp>
        <p:nvSpPr>
          <p:cNvPr id="10" name="Rectangle 9"/>
          <p:cNvSpPr/>
          <p:nvPr/>
        </p:nvSpPr>
        <p:spPr>
          <a:xfrm>
            <a:off x="1006587" y="2564904"/>
            <a:ext cx="2701317" cy="1323439"/>
          </a:xfrm>
          <a:prstGeom prst="rect">
            <a:avLst/>
          </a:prstGeom>
          <a:noFill/>
        </p:spPr>
        <p:txBody>
          <a:bodyPr wrap="none">
            <a:spAutoFit/>
          </a:bodyPr>
          <a:lstStyle/>
          <a:p>
            <a:pPr algn="ctr" eaLnBrk="1" hangingPunct="1">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Investment </a:t>
            </a:r>
          </a:p>
          <a:p>
            <a:pPr algn="ctr" eaLnBrk="1" hangingPunct="1">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Managers</a:t>
            </a:r>
          </a:p>
        </p:txBody>
      </p:sp>
      <p:sp>
        <p:nvSpPr>
          <p:cNvPr id="11" name="Rectangle 10"/>
          <p:cNvSpPr/>
          <p:nvPr/>
        </p:nvSpPr>
        <p:spPr>
          <a:xfrm>
            <a:off x="1475656" y="5016078"/>
            <a:ext cx="1609736"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t>Funds</a:t>
            </a:r>
          </a:p>
        </p:txBody>
      </p:sp>
      <p:sp>
        <p:nvSpPr>
          <p:cNvPr id="12" name="Rectangle 11"/>
          <p:cNvSpPr>
            <a:spLocks noChangeArrowheads="1"/>
          </p:cNvSpPr>
          <p:nvPr/>
        </p:nvSpPr>
        <p:spPr bwMode="auto">
          <a:xfrm>
            <a:off x="144463" y="5664200"/>
            <a:ext cx="42116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t>Are created by investment managers in which their clients can choose to invest.  Each fund includes </a:t>
            </a:r>
            <a:r>
              <a:rPr lang="en-GB" altLang="en-US" sz="1600" b="1" u="sng"/>
              <a:t>a collection of investors</a:t>
            </a:r>
          </a:p>
        </p:txBody>
      </p:sp>
      <p:sp>
        <p:nvSpPr>
          <p:cNvPr id="13" name="Rectangle 12"/>
          <p:cNvSpPr>
            <a:spLocks noChangeArrowheads="1"/>
          </p:cNvSpPr>
          <p:nvPr/>
        </p:nvSpPr>
        <p:spPr bwMode="auto">
          <a:xfrm>
            <a:off x="5148263" y="2781300"/>
            <a:ext cx="3816350" cy="922338"/>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800">
                <a:latin typeface="Calibri" panose="020F0502020204030204" pitchFamily="34" charset="0"/>
              </a:rPr>
              <a:t> </a:t>
            </a:r>
            <a:r>
              <a:rPr lang="en-GB" altLang="en-US" sz="1800"/>
              <a:t>Also referred to as:</a:t>
            </a:r>
          </a:p>
          <a:p>
            <a:pPr algn="ctr" eaLnBrk="1" hangingPunct="1">
              <a:spcBef>
                <a:spcPct val="0"/>
              </a:spcBef>
              <a:buFontTx/>
              <a:buNone/>
            </a:pPr>
            <a:r>
              <a:rPr lang="en-GB" altLang="en-US" sz="1800" b="1">
                <a:solidFill>
                  <a:srgbClr val="009999"/>
                </a:solidFill>
              </a:rPr>
              <a:t>‘asset management’ </a:t>
            </a:r>
          </a:p>
          <a:p>
            <a:pPr algn="ctr" eaLnBrk="1" hangingPunct="1">
              <a:spcBef>
                <a:spcPct val="0"/>
              </a:spcBef>
              <a:buFontTx/>
              <a:buNone/>
            </a:pPr>
            <a:r>
              <a:rPr lang="en-GB" altLang="en-US" sz="1800"/>
              <a:t>or </a:t>
            </a:r>
            <a:r>
              <a:rPr lang="en-GB" altLang="en-US" sz="1800" b="1">
                <a:solidFill>
                  <a:srgbClr val="009999"/>
                </a:solidFill>
              </a:rPr>
              <a:t>‘fund management’</a:t>
            </a:r>
          </a:p>
        </p:txBody>
      </p:sp>
      <p:sp>
        <p:nvSpPr>
          <p:cNvPr id="14" name="Rectangle 13"/>
          <p:cNvSpPr>
            <a:spLocks noChangeArrowheads="1"/>
          </p:cNvSpPr>
          <p:nvPr/>
        </p:nvSpPr>
        <p:spPr bwMode="auto">
          <a:xfrm>
            <a:off x="5076825" y="4941888"/>
            <a:ext cx="3887788" cy="1814512"/>
          </a:xfrm>
          <a:prstGeom prst="rect">
            <a:avLst/>
          </a:prstGeom>
          <a:solidFill>
            <a:schemeClr val="bg1"/>
          </a:solidFill>
          <a:ln w="9525">
            <a:solidFill>
              <a:srgbClr val="0066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b="1"/>
              <a:t>Funds pool the money together of many investors</a:t>
            </a:r>
          </a:p>
          <a:p>
            <a:pPr algn="ctr" eaLnBrk="1" hangingPunct="1">
              <a:spcBef>
                <a:spcPct val="0"/>
              </a:spcBef>
              <a:buFontTx/>
              <a:buNone/>
            </a:pPr>
            <a:r>
              <a:rPr lang="en-GB" altLang="en-US" sz="1600"/>
              <a:t> </a:t>
            </a:r>
          </a:p>
          <a:p>
            <a:pPr algn="ctr" eaLnBrk="1" hangingPunct="1">
              <a:spcBef>
                <a:spcPct val="0"/>
              </a:spcBef>
              <a:buFontTx/>
              <a:buNone/>
            </a:pPr>
            <a:r>
              <a:rPr lang="en-GB" altLang="en-US" sz="1600"/>
              <a:t>Also referred to as:</a:t>
            </a:r>
          </a:p>
          <a:p>
            <a:pPr algn="ctr" eaLnBrk="1" hangingPunct="1">
              <a:spcBef>
                <a:spcPct val="0"/>
              </a:spcBef>
              <a:buFontTx/>
              <a:buNone/>
            </a:pPr>
            <a:r>
              <a:rPr lang="en-GB" altLang="en-US" sz="1600" b="1">
                <a:solidFill>
                  <a:srgbClr val="7030A0"/>
                </a:solidFill>
              </a:rPr>
              <a:t>Collective investment funds </a:t>
            </a:r>
            <a:r>
              <a:rPr lang="en-GB" altLang="en-US" sz="1600" b="1"/>
              <a:t>or</a:t>
            </a:r>
          </a:p>
          <a:p>
            <a:pPr algn="ctr" eaLnBrk="1" hangingPunct="1">
              <a:spcBef>
                <a:spcPct val="0"/>
              </a:spcBef>
              <a:buFontTx/>
              <a:buNone/>
            </a:pPr>
            <a:r>
              <a:rPr lang="en-GB" altLang="en-US" sz="1600" b="1">
                <a:solidFill>
                  <a:srgbClr val="7030A0"/>
                </a:solidFill>
              </a:rPr>
              <a:t>Collective investment schemes </a:t>
            </a:r>
            <a:r>
              <a:rPr lang="en-GB" altLang="en-US" sz="1600" b="1"/>
              <a:t>or</a:t>
            </a:r>
          </a:p>
          <a:p>
            <a:pPr algn="ctr" eaLnBrk="1" hangingPunct="1">
              <a:spcBef>
                <a:spcPct val="0"/>
              </a:spcBef>
              <a:buFontTx/>
              <a:buNone/>
            </a:pPr>
            <a:r>
              <a:rPr lang="en-GB" altLang="en-US" sz="1600" b="1">
                <a:solidFill>
                  <a:srgbClr val="7030A0"/>
                </a:solidFill>
              </a:rPr>
              <a:t>Mutual funds</a:t>
            </a:r>
          </a:p>
        </p:txBody>
      </p:sp>
      <p:sp>
        <p:nvSpPr>
          <p:cNvPr id="15" name="Curved Left Arrow 14"/>
          <p:cNvSpPr/>
          <p:nvPr/>
        </p:nvSpPr>
        <p:spPr>
          <a:xfrm>
            <a:off x="3563938" y="981075"/>
            <a:ext cx="1079500" cy="2160588"/>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6" name="Curved Left Arrow 15"/>
          <p:cNvSpPr/>
          <p:nvPr/>
        </p:nvSpPr>
        <p:spPr>
          <a:xfrm>
            <a:off x="3635375" y="3357563"/>
            <a:ext cx="1081088" cy="2159000"/>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cxnSp>
        <p:nvCxnSpPr>
          <p:cNvPr id="20" name="Straight Arrow Connector 19"/>
          <p:cNvCxnSpPr/>
          <p:nvPr/>
        </p:nvCxnSpPr>
        <p:spPr>
          <a:xfrm>
            <a:off x="3492500" y="3213100"/>
            <a:ext cx="1655763" cy="0"/>
          </a:xfrm>
          <a:prstGeom prst="straightConnector1">
            <a:avLst/>
          </a:prstGeom>
          <a:ln w="31750">
            <a:solidFill>
              <a:srgbClr val="00666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8038" y="5589588"/>
            <a:ext cx="1728787" cy="0"/>
          </a:xfrm>
          <a:prstGeom prst="straightConnector1">
            <a:avLst/>
          </a:prstGeom>
          <a:ln w="31750">
            <a:solidFill>
              <a:srgbClr val="006666"/>
            </a:solidFill>
            <a:tailEnd type="arrow"/>
          </a:ln>
        </p:spPr>
        <p:style>
          <a:lnRef idx="1">
            <a:schemeClr val="accent1"/>
          </a:lnRef>
          <a:fillRef idx="0">
            <a:schemeClr val="accent1"/>
          </a:fillRef>
          <a:effectRef idx="0">
            <a:schemeClr val="accent1"/>
          </a:effectRef>
          <a:fontRef idx="minor">
            <a:schemeClr val="tx1"/>
          </a:fontRef>
        </p:style>
      </p:cxnSp>
      <p:pic>
        <p:nvPicPr>
          <p:cNvPr id="16399" name="Picture 2" descr="http://www.ready4work.my/wp-content/uploads/2012/09/Careers-In-Investment-Banking-Fund-Man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125538"/>
            <a:ext cx="31686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9838" y="1628775"/>
            <a:ext cx="13684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latin typeface="Century Gothic" pitchFamily="34" charset="0"/>
              </a:rPr>
              <a:t>Investment Manager</a:t>
            </a:r>
            <a:r>
              <a:rPr lang="en-GB" b="1" dirty="0">
                <a:latin typeface="Century Gothic" pitchFamily="34" charset="0"/>
              </a:rPr>
              <a:t>s</a:t>
            </a:r>
          </a:p>
        </p:txBody>
      </p:sp>
      <p:sp>
        <p:nvSpPr>
          <p:cNvPr id="5" name="Rectangle 4"/>
          <p:cNvSpPr/>
          <p:nvPr/>
        </p:nvSpPr>
        <p:spPr>
          <a:xfrm>
            <a:off x="1217613" y="1700213"/>
            <a:ext cx="1727200" cy="5048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Exchanges</a:t>
            </a:r>
          </a:p>
        </p:txBody>
      </p:sp>
      <p:sp>
        <p:nvSpPr>
          <p:cNvPr id="6" name="Rectangle 5"/>
          <p:cNvSpPr/>
          <p:nvPr/>
        </p:nvSpPr>
        <p:spPr>
          <a:xfrm>
            <a:off x="1217613" y="2565400"/>
            <a:ext cx="1727200" cy="5032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2">
                    <a:lumMod val="75000"/>
                  </a:schemeClr>
                </a:solidFill>
                <a:latin typeface="Century Gothic" pitchFamily="34" charset="0"/>
              </a:rPr>
              <a:t>Securities Houses</a:t>
            </a:r>
          </a:p>
        </p:txBody>
      </p:sp>
      <p:sp>
        <p:nvSpPr>
          <p:cNvPr id="7" name="Rectangle 6"/>
          <p:cNvSpPr/>
          <p:nvPr/>
        </p:nvSpPr>
        <p:spPr>
          <a:xfrm>
            <a:off x="1217613" y="3429000"/>
            <a:ext cx="1727200" cy="5048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Investment Banks</a:t>
            </a:r>
          </a:p>
        </p:txBody>
      </p:sp>
      <p:sp>
        <p:nvSpPr>
          <p:cNvPr id="8" name="TextBox 7"/>
          <p:cNvSpPr txBox="1"/>
          <p:nvPr/>
        </p:nvSpPr>
        <p:spPr>
          <a:xfrm>
            <a:off x="395536" y="1700808"/>
            <a:ext cx="461665" cy="3816424"/>
          </a:xfrm>
          <a:prstGeom prst="rect">
            <a:avLst/>
          </a:prstGeom>
          <a:solidFill>
            <a:srgbClr val="006666"/>
          </a:solidFill>
        </p:spPr>
        <p:txBody>
          <a:bodyPr vert="vert270">
            <a:spAutoFit/>
          </a:bodyPr>
          <a:lstStyle/>
          <a:p>
            <a:pPr algn="ctr" eaLnBrk="1" hangingPunct="1">
              <a:defRPr/>
            </a:pPr>
            <a:r>
              <a:rPr lang="en-GB" b="1" dirty="0" err="1">
                <a:solidFill>
                  <a:schemeClr val="bg1"/>
                </a:solidFill>
                <a:latin typeface="Century Gothic" pitchFamily="34" charset="0"/>
                <a:cs typeface="Arial" charset="0"/>
              </a:rPr>
              <a:t>Corporates</a:t>
            </a:r>
            <a:r>
              <a:rPr lang="en-GB" b="1" dirty="0">
                <a:solidFill>
                  <a:schemeClr val="bg1"/>
                </a:solidFill>
                <a:latin typeface="Century Gothic" pitchFamily="34" charset="0"/>
                <a:cs typeface="Arial" charset="0"/>
              </a:rPr>
              <a:t> (Equity/Debt)</a:t>
            </a:r>
          </a:p>
        </p:txBody>
      </p:sp>
      <p:cxnSp>
        <p:nvCxnSpPr>
          <p:cNvPr id="10" name="Straight Arrow Connector 9"/>
          <p:cNvCxnSpPr/>
          <p:nvPr/>
        </p:nvCxnSpPr>
        <p:spPr>
          <a:xfrm>
            <a:off x="2081213" y="2205038"/>
            <a:ext cx="0" cy="360362"/>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81213" y="3068638"/>
            <a:ext cx="0" cy="360362"/>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57250" y="1989138"/>
            <a:ext cx="3603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57250" y="2781300"/>
            <a:ext cx="3603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57250" y="3644900"/>
            <a:ext cx="3603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372" name="Group 19"/>
          <p:cNvGrpSpPr>
            <a:grpSpLocks/>
          </p:cNvGrpSpPr>
          <p:nvPr/>
        </p:nvGrpSpPr>
        <p:grpSpPr bwMode="auto">
          <a:xfrm>
            <a:off x="857250" y="2781300"/>
            <a:ext cx="2778125" cy="1800225"/>
            <a:chOff x="1115616" y="2780891"/>
            <a:chExt cx="2778670" cy="1800240"/>
          </a:xfrm>
        </p:grpSpPr>
        <p:cxnSp>
          <p:nvCxnSpPr>
            <p:cNvPr id="17" name="Straight Connector 16"/>
            <p:cNvCxnSpPr/>
            <p:nvPr/>
          </p:nvCxnSpPr>
          <p:spPr>
            <a:xfrm>
              <a:off x="1115616" y="4581131"/>
              <a:ext cx="2303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19531" y="2780891"/>
              <a:ext cx="474755" cy="180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2944813" y="1916113"/>
            <a:ext cx="690562" cy="1444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944813" y="2565400"/>
            <a:ext cx="619125" cy="1079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44813" y="2276475"/>
            <a:ext cx="619125"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940425" y="1700213"/>
            <a:ext cx="2160588" cy="5048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002060"/>
                </a:solidFill>
                <a:latin typeface="Century Gothic" pitchFamily="34" charset="0"/>
              </a:rPr>
              <a:t>Banks/Insurance sales</a:t>
            </a:r>
          </a:p>
        </p:txBody>
      </p:sp>
      <p:sp>
        <p:nvSpPr>
          <p:cNvPr id="29" name="Rectangle 28"/>
          <p:cNvSpPr/>
          <p:nvPr/>
        </p:nvSpPr>
        <p:spPr>
          <a:xfrm>
            <a:off x="5940425" y="2565400"/>
            <a:ext cx="2160588" cy="50323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Advisers</a:t>
            </a:r>
          </a:p>
        </p:txBody>
      </p:sp>
      <p:sp>
        <p:nvSpPr>
          <p:cNvPr id="30" name="Rectangle 29"/>
          <p:cNvSpPr/>
          <p:nvPr/>
        </p:nvSpPr>
        <p:spPr>
          <a:xfrm>
            <a:off x="5940425" y="3429000"/>
            <a:ext cx="2160588" cy="50482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itchFamily="34" charset="0"/>
              </a:rPr>
              <a:t>Insurance funds</a:t>
            </a:r>
          </a:p>
        </p:txBody>
      </p:sp>
      <p:sp>
        <p:nvSpPr>
          <p:cNvPr id="32" name="TextBox 31"/>
          <p:cNvSpPr txBox="1"/>
          <p:nvPr/>
        </p:nvSpPr>
        <p:spPr>
          <a:xfrm>
            <a:off x="8430815" y="1628800"/>
            <a:ext cx="461665" cy="3816424"/>
          </a:xfrm>
          <a:prstGeom prst="rect">
            <a:avLst/>
          </a:prstGeom>
          <a:solidFill>
            <a:srgbClr val="006666"/>
          </a:solidFill>
        </p:spPr>
        <p:txBody>
          <a:bodyPr vert="vert270">
            <a:spAutoFit/>
          </a:bodyPr>
          <a:lstStyle/>
          <a:p>
            <a:pPr algn="ctr" eaLnBrk="1" hangingPunct="1">
              <a:defRPr/>
            </a:pPr>
            <a:r>
              <a:rPr lang="en-GB" b="1" dirty="0">
                <a:solidFill>
                  <a:schemeClr val="bg1"/>
                </a:solidFill>
                <a:latin typeface="Century Gothic" pitchFamily="34" charset="0"/>
                <a:cs typeface="Arial" charset="0"/>
              </a:rPr>
              <a:t>Private investors and individuals</a:t>
            </a:r>
          </a:p>
        </p:txBody>
      </p:sp>
      <p:cxnSp>
        <p:nvCxnSpPr>
          <p:cNvPr id="33" name="Straight Arrow Connector 32"/>
          <p:cNvCxnSpPr/>
          <p:nvPr/>
        </p:nvCxnSpPr>
        <p:spPr>
          <a:xfrm>
            <a:off x="8101013" y="1916113"/>
            <a:ext cx="3587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101013" y="2781300"/>
            <a:ext cx="3587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01013" y="3644900"/>
            <a:ext cx="3587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383" name="Group 40"/>
          <p:cNvGrpSpPr>
            <a:grpSpLocks/>
          </p:cNvGrpSpPr>
          <p:nvPr/>
        </p:nvGrpSpPr>
        <p:grpSpPr bwMode="auto">
          <a:xfrm>
            <a:off x="5219700" y="2492375"/>
            <a:ext cx="3240088" cy="1657350"/>
            <a:chOff x="5477752" y="2852606"/>
            <a:chExt cx="3241110" cy="1657134"/>
          </a:xfrm>
        </p:grpSpPr>
        <p:cxnSp>
          <p:nvCxnSpPr>
            <p:cNvPr id="36" name="Straight Connector 35"/>
            <p:cNvCxnSpPr/>
            <p:nvPr/>
          </p:nvCxnSpPr>
          <p:spPr>
            <a:xfrm>
              <a:off x="5477752" y="2852606"/>
              <a:ext cx="751125" cy="16571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228877" y="4509740"/>
              <a:ext cx="2489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a:off x="5219700" y="1916113"/>
            <a:ext cx="6477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219700" y="2060575"/>
            <a:ext cx="647700" cy="5762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219700" y="2205038"/>
            <a:ext cx="720725" cy="1152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436096" y="764704"/>
            <a:ext cx="3707904" cy="923330"/>
          </a:xfrm>
          <a:prstGeom prst="rect">
            <a:avLst/>
          </a:prstGeom>
          <a:solidFill>
            <a:schemeClr val="bg1"/>
          </a:solidFill>
        </p:spPr>
        <p:txBody>
          <a:bodyPr>
            <a:spAutoFit/>
          </a:bodyPr>
          <a:lstStyle/>
          <a:p>
            <a:pPr algn="ctr" eaLnBrk="1" hangingPunct="1">
              <a:defRPr/>
            </a:pPr>
            <a:r>
              <a:rPr lang="en-US" sz="5400" b="1" dirty="0">
                <a:ln w="17780" cmpd="sng">
                  <a:solidFill>
                    <a:srgbClr val="FFFFFF"/>
                  </a:solidFill>
                  <a:prstDash val="solid"/>
                  <a:miter lim="800000"/>
                </a:ln>
                <a:solidFill>
                  <a:srgbClr val="009999"/>
                </a:solidFill>
                <a:effectLst>
                  <a:outerShdw blurRad="50800" algn="tl" rotWithShape="0">
                    <a:srgbClr val="000000"/>
                  </a:outerShdw>
                </a:effectLst>
                <a:cs typeface="Arial" charset="0"/>
              </a:rPr>
              <a:t>Buy Side</a:t>
            </a:r>
          </a:p>
        </p:txBody>
      </p:sp>
      <p:sp>
        <p:nvSpPr>
          <p:cNvPr id="58" name="Rectangle 57"/>
          <p:cNvSpPr/>
          <p:nvPr/>
        </p:nvSpPr>
        <p:spPr>
          <a:xfrm>
            <a:off x="648072" y="764704"/>
            <a:ext cx="2915816" cy="923330"/>
          </a:xfrm>
          <a:prstGeom prst="rect">
            <a:avLst/>
          </a:prstGeom>
          <a:solidFill>
            <a:schemeClr val="bg1"/>
          </a:solidFill>
        </p:spPr>
        <p:txBody>
          <a:bodyPr>
            <a:spAutoFit/>
          </a:bodyPr>
          <a:lstStyle/>
          <a:p>
            <a:pPr algn="ctr" eaLnBrk="1" hangingPunct="1">
              <a:defRPr/>
            </a:pPr>
            <a:r>
              <a:rPr lang="en-US" sz="5400" b="1" dirty="0">
                <a:ln w="17780" cmpd="sng">
                  <a:solidFill>
                    <a:srgbClr val="FFFFFF"/>
                  </a:solidFill>
                  <a:prstDash val="solid"/>
                  <a:miter lim="800000"/>
                </a:ln>
                <a:solidFill>
                  <a:srgbClr val="C00000"/>
                </a:solidFill>
                <a:effectLst>
                  <a:outerShdw blurRad="50800" algn="tl" rotWithShape="0">
                    <a:srgbClr val="000000"/>
                  </a:outerShdw>
                </a:effectLst>
                <a:cs typeface="Arial" charset="0"/>
              </a:rPr>
              <a:t>Sell Side</a:t>
            </a:r>
          </a:p>
        </p:txBody>
      </p:sp>
      <p:sp>
        <p:nvSpPr>
          <p:cNvPr id="15389" name="Rectangle 58"/>
          <p:cNvSpPr>
            <a:spLocks noChangeArrowheads="1"/>
          </p:cNvSpPr>
          <p:nvPr/>
        </p:nvSpPr>
        <p:spPr bwMode="auto">
          <a:xfrm>
            <a:off x="755650" y="5013325"/>
            <a:ext cx="3384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t>Selling of </a:t>
            </a:r>
            <a:r>
              <a:rPr lang="en-GB" altLang="en-US" sz="1600" b="1"/>
              <a:t>investment ideas</a:t>
            </a:r>
            <a:r>
              <a:rPr lang="en-GB" altLang="en-US" sz="1600"/>
              <a:t>, </a:t>
            </a:r>
            <a:r>
              <a:rPr lang="en-GB" altLang="en-US" sz="1600" b="1"/>
              <a:t>strategies</a:t>
            </a:r>
            <a:r>
              <a:rPr lang="en-GB" altLang="en-US" sz="1600"/>
              <a:t>, </a:t>
            </a:r>
            <a:r>
              <a:rPr lang="en-GB" altLang="en-US" sz="1600" b="1"/>
              <a:t>advice and services </a:t>
            </a:r>
            <a:r>
              <a:rPr lang="en-GB" altLang="en-US" sz="1600"/>
              <a:t>to either those with money to invest, or more likely those managing the investments on behalf of others</a:t>
            </a:r>
          </a:p>
        </p:txBody>
      </p:sp>
      <p:sp>
        <p:nvSpPr>
          <p:cNvPr id="15390" name="Rectangle 60"/>
          <p:cNvSpPr>
            <a:spLocks noChangeArrowheads="1"/>
          </p:cNvSpPr>
          <p:nvPr/>
        </p:nvSpPr>
        <p:spPr bwMode="auto">
          <a:xfrm>
            <a:off x="4859338" y="4797425"/>
            <a:ext cx="3529012"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a:t>The </a:t>
            </a:r>
            <a:r>
              <a:rPr lang="en-GB" altLang="en-US" sz="1600" b="1"/>
              <a:t>owners or managers of money </a:t>
            </a:r>
            <a:r>
              <a:rPr lang="en-GB" altLang="en-US" sz="1600"/>
              <a:t>that are </a:t>
            </a:r>
            <a:r>
              <a:rPr lang="en-GB" altLang="en-US" sz="1600" b="1"/>
              <a:t>paying for the sell side services</a:t>
            </a:r>
            <a:r>
              <a:rPr lang="en-GB" altLang="en-US" sz="1600"/>
              <a:t> with fees or commission.</a:t>
            </a:r>
          </a:p>
          <a:p>
            <a:pPr algn="ctr" eaLnBrk="1" hangingPunct="1">
              <a:spcBef>
                <a:spcPct val="0"/>
              </a:spcBef>
              <a:buFontTx/>
              <a:buNone/>
            </a:pPr>
            <a:endParaRPr lang="en-GB" altLang="en-US" sz="1600"/>
          </a:p>
          <a:p>
            <a:pPr algn="ctr" eaLnBrk="1" hangingPunct="1">
              <a:spcBef>
                <a:spcPct val="0"/>
              </a:spcBef>
              <a:buFontTx/>
              <a:buNone/>
            </a:pPr>
            <a:r>
              <a:rPr lang="en-GB" altLang="en-US" sz="1600"/>
              <a:t>Individuals investing their money, </a:t>
            </a:r>
            <a:r>
              <a:rPr lang="en-GB" altLang="en-US" sz="1600" b="1"/>
              <a:t>however much of this investment is done indirectly</a:t>
            </a:r>
          </a:p>
        </p:txBody>
      </p:sp>
      <p:sp>
        <p:nvSpPr>
          <p:cNvPr id="63" name="Title 1"/>
          <p:cNvSpPr txBox="1">
            <a:spLocks/>
          </p:cNvSpPr>
          <p:nvPr/>
        </p:nvSpPr>
        <p:spPr bwMode="auto">
          <a:xfrm>
            <a:off x="0" y="-171450"/>
            <a:ext cx="7451725" cy="1079500"/>
          </a:xfrm>
          <a:prstGeom prst="rect">
            <a:avLst/>
          </a:prstGeom>
          <a:noFill/>
          <a:ln w="9525">
            <a:noFill/>
            <a:miter lim="800000"/>
            <a:headEnd/>
            <a:tailEnd/>
          </a:ln>
        </p:spPr>
        <p:txBody>
          <a:bodyPr anchor="ctr"/>
          <a:lstStyle/>
          <a:p>
            <a:pPr>
              <a:defRPr/>
            </a:pPr>
            <a:r>
              <a:rPr lang="en-GB" sz="2400" b="1" dirty="0">
                <a:solidFill>
                  <a:srgbClr val="006666"/>
                </a:solidFill>
                <a:latin typeface="Century Gothic" pitchFamily="34" charset="0"/>
                <a:ea typeface="+mj-ea"/>
                <a:cs typeface="+mj-cs"/>
              </a:rPr>
              <a:t>Buy and Sell side – the importance of investment management in financial services</a:t>
            </a:r>
          </a:p>
        </p:txBody>
      </p:sp>
      <p:sp>
        <p:nvSpPr>
          <p:cNvPr id="37" name="Rectangle 36"/>
          <p:cNvSpPr/>
          <p:nvPr/>
        </p:nvSpPr>
        <p:spPr>
          <a:xfrm>
            <a:off x="3779838" y="2636838"/>
            <a:ext cx="13684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latin typeface="Century Gothic" pitchFamily="34" charset="0"/>
              </a:rPr>
              <a:t>Consultants</a:t>
            </a:r>
          </a:p>
        </p:txBody>
      </p:sp>
      <p:sp>
        <p:nvSpPr>
          <p:cNvPr id="43" name="Rectangle 42"/>
          <p:cNvSpPr/>
          <p:nvPr/>
        </p:nvSpPr>
        <p:spPr>
          <a:xfrm>
            <a:off x="3779838" y="3573463"/>
            <a:ext cx="1368425" cy="100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latin typeface="Century Gothic" pitchFamily="34" charset="0"/>
              </a:rPr>
              <a:t>Pension funds/Local authorities/Charities</a:t>
            </a:r>
          </a:p>
        </p:txBody>
      </p:sp>
      <p:cxnSp>
        <p:nvCxnSpPr>
          <p:cNvPr id="55" name="Straight Arrow Connector 54"/>
          <p:cNvCxnSpPr/>
          <p:nvPr/>
        </p:nvCxnSpPr>
        <p:spPr>
          <a:xfrm>
            <a:off x="4427538" y="2349500"/>
            <a:ext cx="0" cy="287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427538" y="3357563"/>
            <a:ext cx="0" cy="2873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8400" y="1341438"/>
            <a:ext cx="0" cy="345598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bwMode="auto">
          <a:xfrm>
            <a:off x="5148263" y="4365625"/>
            <a:ext cx="3311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389"/>
                                        </p:tgtEl>
                                        <p:attrNameLst>
                                          <p:attrName>style.visibility</p:attrName>
                                        </p:attrNameLst>
                                      </p:cBhvr>
                                      <p:to>
                                        <p:strVal val="visible"/>
                                      </p:to>
                                    </p:set>
                                    <p:animEffect transition="in" filter="fade">
                                      <p:cBhvr>
                                        <p:cTn id="56" dur="500"/>
                                        <p:tgtEl>
                                          <p:spTgt spid="1538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15372"/>
                                        </p:tgtEl>
                                        <p:attrNameLst>
                                          <p:attrName>style.visibility</p:attrName>
                                        </p:attrNameLst>
                                      </p:cBhvr>
                                      <p:to>
                                        <p:strVal val="visible"/>
                                      </p:to>
                                    </p:set>
                                    <p:animEffect transition="in" filter="fade">
                                      <p:cBhvr>
                                        <p:cTn id="70" dur="500"/>
                                        <p:tgtEl>
                                          <p:spTgt spid="15372"/>
                                        </p:tgtEl>
                                      </p:cBhvr>
                                    </p:animEffect>
                                  </p:childTnLst>
                                </p:cTn>
                              </p:par>
                              <p:par>
                                <p:cTn id="71" presetID="10"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15383"/>
                                        </p:tgtEl>
                                        <p:attrNameLst>
                                          <p:attrName>style.visibility</p:attrName>
                                        </p:attrNameLst>
                                      </p:cBhvr>
                                      <p:to>
                                        <p:strVal val="visible"/>
                                      </p:to>
                                    </p:set>
                                    <p:animEffect transition="in" filter="fade">
                                      <p:cBhvr>
                                        <p:cTn id="117" dur="500"/>
                                        <p:tgtEl>
                                          <p:spTgt spid="15383"/>
                                        </p:tgtEl>
                                      </p:cBhvr>
                                    </p:animEffect>
                                  </p:childTnLst>
                                </p:cTn>
                              </p:par>
                              <p:par>
                                <p:cTn id="118" presetID="10" presetClass="entr" presetSubtype="0"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fade">
                                      <p:cBhvr>
                                        <p:cTn id="120" dur="500"/>
                                        <p:tgtEl>
                                          <p:spTgt spid="74"/>
                                        </p:tgtEl>
                                      </p:cBhvr>
                                    </p:animEffect>
                                  </p:childTnLst>
                                </p:cTn>
                              </p:par>
                              <p:par>
                                <p:cTn id="121" presetID="10" presetClass="entr" presetSubtype="0" fill="hold"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par>
                                <p:cTn id="129" presetID="10" presetClass="entr" presetSubtype="0" fill="hold" nodeType="with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par>
                                <p:cTn id="132" presetID="10" presetClass="entr" presetSubtype="0" fill="hold"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fade">
                                      <p:cBhvr>
                                        <p:cTn id="134" dur="500"/>
                                        <p:tgtEl>
                                          <p:spTgt spid="35"/>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5390"/>
                                        </p:tgtEl>
                                        <p:attrNameLst>
                                          <p:attrName>style.visibility</p:attrName>
                                        </p:attrNameLst>
                                      </p:cBhvr>
                                      <p:to>
                                        <p:strVal val="visible"/>
                                      </p:to>
                                    </p:set>
                                    <p:animEffect transition="in" filter="fade">
                                      <p:cBhvr>
                                        <p:cTn id="139" dur="500"/>
                                        <p:tgtEl>
                                          <p:spTgt spid="15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8" grpId="0" animBg="1"/>
      <p:bldP spid="29" grpId="0" animBg="1"/>
      <p:bldP spid="30" grpId="0" animBg="1"/>
      <p:bldP spid="15389" grpId="0"/>
      <p:bldP spid="15390" grpId="0" animBg="1"/>
      <p:bldP spid="37"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388" y="-26988"/>
            <a:ext cx="6842125" cy="490538"/>
          </a:xfrm>
          <a:prstGeom prst="rect">
            <a:avLst/>
          </a:prstGeom>
          <a:noFill/>
          <a:ln w="9525">
            <a:noFill/>
            <a:miter lim="800000"/>
            <a:headEnd/>
            <a:tailEnd/>
          </a:ln>
        </p:spPr>
        <p:txBody>
          <a:bodyPr anchor="ctr"/>
          <a:lstStyle/>
          <a:p>
            <a:pPr>
              <a:defRPr/>
            </a:pPr>
            <a:r>
              <a:rPr lang="en-GB" sz="2800" b="1" dirty="0">
                <a:solidFill>
                  <a:srgbClr val="006666"/>
                </a:solidFill>
                <a:latin typeface="Century Gothic" pitchFamily="34" charset="0"/>
                <a:ea typeface="+mj-ea"/>
                <a:cs typeface="+mj-cs"/>
              </a:rPr>
              <a:t>Benefits of Collective Investment</a:t>
            </a:r>
          </a:p>
        </p:txBody>
      </p:sp>
      <p:pic>
        <p:nvPicPr>
          <p:cNvPr id="21507" name="Picture 2" descr="http://methodofsolutions.com/wp-content/uploads/2012/05/mutual-f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213100"/>
            <a:ext cx="1749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257800"/>
            <a:ext cx="2195513" cy="1600200"/>
          </a:xfrm>
          <a:prstGeom prst="rect">
            <a:avLst/>
          </a:prstGeom>
          <a:solidFill>
            <a:schemeClr val="bg1"/>
          </a:solidFill>
          <a:ln>
            <a:solidFill>
              <a:schemeClr val="accent1">
                <a:shade val="50000"/>
              </a:schemeClr>
            </a:solidFill>
          </a:ln>
        </p:spPr>
        <p:txBody>
          <a:bodyPr>
            <a:spAutoFit/>
          </a:bodyPr>
          <a:lstStyle/>
          <a:p>
            <a:pPr algn="ctr" eaLnBrk="1" hangingPunct="1">
              <a:defRPr/>
            </a:pPr>
            <a:r>
              <a:rPr lang="en-GB" sz="1400" dirty="0">
                <a:latin typeface="Century Gothic" pitchFamily="34" charset="0"/>
                <a:cs typeface="Arial" charset="0"/>
              </a:rPr>
              <a:t>Collective investment schemes </a:t>
            </a:r>
            <a:r>
              <a:rPr lang="en-GB" sz="1400" b="1" dirty="0">
                <a:latin typeface="Century Gothic" pitchFamily="34" charset="0"/>
                <a:cs typeface="Arial" charset="0"/>
              </a:rPr>
              <a:t>pool the resources of a large number of investors</a:t>
            </a:r>
            <a:r>
              <a:rPr lang="en-GB" sz="1400" dirty="0">
                <a:latin typeface="Century Gothic" pitchFamily="34" charset="0"/>
                <a:cs typeface="Arial" charset="0"/>
              </a:rPr>
              <a:t>, with the aim of pursuing a common investment objective. </a:t>
            </a:r>
          </a:p>
        </p:txBody>
      </p:sp>
      <p:sp>
        <p:nvSpPr>
          <p:cNvPr id="10" name="Cloud Callout 9"/>
          <p:cNvSpPr/>
          <p:nvPr/>
        </p:nvSpPr>
        <p:spPr>
          <a:xfrm>
            <a:off x="179388" y="908050"/>
            <a:ext cx="2879725" cy="863600"/>
          </a:xfrm>
          <a:prstGeom prst="cloudCallout">
            <a:avLst>
              <a:gd name="adj1" fmla="val -42396"/>
              <a:gd name="adj2" fmla="val 162947"/>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Century Gothic" pitchFamily="34" charset="0"/>
              </a:rPr>
              <a:t>Economies of Scale</a:t>
            </a:r>
          </a:p>
        </p:txBody>
      </p:sp>
      <p:sp>
        <p:nvSpPr>
          <p:cNvPr id="17414" name="Rectangle 10"/>
          <p:cNvSpPr>
            <a:spLocks noChangeArrowheads="1"/>
          </p:cNvSpPr>
          <p:nvPr/>
        </p:nvSpPr>
        <p:spPr bwMode="auto">
          <a:xfrm>
            <a:off x="3059113" y="836613"/>
            <a:ext cx="568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t>Larger orders attract:</a:t>
            </a:r>
          </a:p>
          <a:p>
            <a:pPr eaLnBrk="1" hangingPunct="1">
              <a:spcBef>
                <a:spcPct val="0"/>
              </a:spcBef>
              <a:buFont typeface="Wingdings" panose="05000000000000000000" pitchFamily="2" charset="2"/>
              <a:buChar char="§"/>
            </a:pPr>
            <a:r>
              <a:rPr lang="en-GB" altLang="en-US" sz="1400"/>
              <a:t> More </a:t>
            </a:r>
            <a:r>
              <a:rPr lang="en-GB" altLang="en-US" sz="1400" b="1" u="sng">
                <a:solidFill>
                  <a:srgbClr val="006666"/>
                </a:solidFill>
              </a:rPr>
              <a:t>competitive dealing fees and commissions</a:t>
            </a:r>
          </a:p>
          <a:p>
            <a:pPr eaLnBrk="1" hangingPunct="1">
              <a:spcBef>
                <a:spcPct val="0"/>
              </a:spcBef>
              <a:buFont typeface="Wingdings" panose="05000000000000000000" pitchFamily="2" charset="2"/>
              <a:buChar char="§"/>
            </a:pPr>
            <a:r>
              <a:rPr lang="en-GB" altLang="en-US" sz="1400"/>
              <a:t> More attention from brokers and investment bankers -  </a:t>
            </a:r>
            <a:r>
              <a:rPr lang="en-GB" altLang="en-US" sz="1400" b="1" u="sng">
                <a:solidFill>
                  <a:srgbClr val="006666"/>
                </a:solidFill>
              </a:rPr>
              <a:t>investment information can be more timely and comprehensive</a:t>
            </a:r>
            <a:endParaRPr lang="en-GB" altLang="en-US" sz="600" b="1" u="sng">
              <a:solidFill>
                <a:srgbClr val="006666"/>
              </a:solidFill>
            </a:endParaRPr>
          </a:p>
        </p:txBody>
      </p:sp>
      <p:sp>
        <p:nvSpPr>
          <p:cNvPr id="12" name="Cloud Callout 11"/>
          <p:cNvSpPr/>
          <p:nvPr/>
        </p:nvSpPr>
        <p:spPr>
          <a:xfrm>
            <a:off x="1116013" y="1989138"/>
            <a:ext cx="2952750" cy="863600"/>
          </a:xfrm>
          <a:prstGeom prst="cloudCallout">
            <a:avLst>
              <a:gd name="adj1" fmla="val -57182"/>
              <a:gd name="adj2" fmla="val 73180"/>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Century Gothic" pitchFamily="34" charset="0"/>
              </a:rPr>
              <a:t>Diversification</a:t>
            </a:r>
          </a:p>
        </p:txBody>
      </p:sp>
      <p:sp>
        <p:nvSpPr>
          <p:cNvPr id="17416" name="Rectangle 13"/>
          <p:cNvSpPr>
            <a:spLocks noChangeArrowheads="1"/>
          </p:cNvSpPr>
          <p:nvPr/>
        </p:nvSpPr>
        <p:spPr bwMode="auto">
          <a:xfrm>
            <a:off x="4140200" y="1970088"/>
            <a:ext cx="4787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t>A diversified portfolio contains a substantial number of investments and </a:t>
            </a:r>
            <a:r>
              <a:rPr lang="en-GB" altLang="en-US" sz="1400" b="1" u="sng">
                <a:solidFill>
                  <a:srgbClr val="006666"/>
                </a:solidFill>
              </a:rPr>
              <a:t>will be less risky</a:t>
            </a:r>
            <a:r>
              <a:rPr lang="en-GB" altLang="en-US" sz="1400" b="1" u="sng">
                <a:solidFill>
                  <a:srgbClr val="339933"/>
                </a:solidFill>
              </a:rPr>
              <a:t> </a:t>
            </a:r>
            <a:r>
              <a:rPr lang="en-GB" altLang="en-US" sz="1400"/>
              <a:t>than a portfolio with just one or two investments in it.</a:t>
            </a:r>
          </a:p>
          <a:p>
            <a:pPr eaLnBrk="1" hangingPunct="1">
              <a:spcBef>
                <a:spcPct val="0"/>
              </a:spcBef>
              <a:buFontTx/>
              <a:buNone/>
            </a:pPr>
            <a:r>
              <a:rPr lang="en-GB" altLang="en-US" sz="1400" b="1">
                <a:solidFill>
                  <a:srgbClr val="009999"/>
                </a:solidFill>
              </a:rPr>
              <a:t>“Don’t put all your eggs in one basket”!</a:t>
            </a:r>
          </a:p>
        </p:txBody>
      </p:sp>
      <p:sp>
        <p:nvSpPr>
          <p:cNvPr id="15" name="Cloud Callout 14"/>
          <p:cNvSpPr/>
          <p:nvPr/>
        </p:nvSpPr>
        <p:spPr>
          <a:xfrm>
            <a:off x="2124075" y="3068638"/>
            <a:ext cx="2879725" cy="1079500"/>
          </a:xfrm>
          <a:prstGeom prst="cloudCallout">
            <a:avLst>
              <a:gd name="adj1" fmla="val -82293"/>
              <a:gd name="adj2" fmla="val -8832"/>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Century Gothic" pitchFamily="34" charset="0"/>
              </a:rPr>
              <a:t>Professional investment management</a:t>
            </a:r>
          </a:p>
        </p:txBody>
      </p:sp>
      <p:sp>
        <p:nvSpPr>
          <p:cNvPr id="17418" name="Rectangle 15"/>
          <p:cNvSpPr>
            <a:spLocks noChangeArrowheads="1"/>
          </p:cNvSpPr>
          <p:nvPr/>
        </p:nvSpPr>
        <p:spPr bwMode="auto">
          <a:xfrm>
            <a:off x="5075238" y="3122613"/>
            <a:ext cx="3924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t>Give investors access to professional investment management and geographical areas or asset classes with which they may be unfamiliar</a:t>
            </a:r>
          </a:p>
        </p:txBody>
      </p:sp>
      <p:sp>
        <p:nvSpPr>
          <p:cNvPr id="17" name="Cloud Callout 16"/>
          <p:cNvSpPr/>
          <p:nvPr/>
        </p:nvSpPr>
        <p:spPr>
          <a:xfrm>
            <a:off x="2698750" y="4294188"/>
            <a:ext cx="2376488" cy="863600"/>
          </a:xfrm>
          <a:prstGeom prst="cloudCallout">
            <a:avLst>
              <a:gd name="adj1" fmla="val -94594"/>
              <a:gd name="adj2" fmla="val -69679"/>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Century Gothic" pitchFamily="34" charset="0"/>
              </a:rPr>
              <a:t>Regulatory Oversight</a:t>
            </a:r>
          </a:p>
        </p:txBody>
      </p:sp>
      <p:sp>
        <p:nvSpPr>
          <p:cNvPr id="17420" name="Rectangle 17"/>
          <p:cNvSpPr>
            <a:spLocks noChangeArrowheads="1"/>
          </p:cNvSpPr>
          <p:nvPr/>
        </p:nvSpPr>
        <p:spPr bwMode="auto">
          <a:xfrm>
            <a:off x="5219700" y="4346575"/>
            <a:ext cx="3779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t>Many funds are </a:t>
            </a:r>
            <a:r>
              <a:rPr lang="en-GB" altLang="en-US" sz="1400" b="1" u="sng">
                <a:solidFill>
                  <a:srgbClr val="006666"/>
                </a:solidFill>
              </a:rPr>
              <a:t>carefully vetted by financial services regulators </a:t>
            </a:r>
            <a:r>
              <a:rPr lang="en-GB" altLang="en-US" sz="1400"/>
              <a:t>before they can be marketed to potential investors.</a:t>
            </a:r>
          </a:p>
        </p:txBody>
      </p:sp>
      <p:sp>
        <p:nvSpPr>
          <p:cNvPr id="19" name="Cloud Callout 18"/>
          <p:cNvSpPr/>
          <p:nvPr/>
        </p:nvSpPr>
        <p:spPr>
          <a:xfrm>
            <a:off x="2698750" y="5489575"/>
            <a:ext cx="1800225" cy="892175"/>
          </a:xfrm>
          <a:prstGeom prst="cloudCallout">
            <a:avLst>
              <a:gd name="adj1" fmla="val -101798"/>
              <a:gd name="adj2" fmla="val -136295"/>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latin typeface="Century Gothic" pitchFamily="34" charset="0"/>
              </a:rPr>
              <a:t>Tax deferral</a:t>
            </a:r>
          </a:p>
        </p:txBody>
      </p:sp>
      <p:sp>
        <p:nvSpPr>
          <p:cNvPr id="17422" name="Rectangle 19"/>
          <p:cNvSpPr>
            <a:spLocks noChangeArrowheads="1"/>
          </p:cNvSpPr>
          <p:nvPr/>
        </p:nvSpPr>
        <p:spPr bwMode="auto">
          <a:xfrm>
            <a:off x="4572000" y="5499100"/>
            <a:ext cx="4427538" cy="1169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400"/>
              <a:t>Investing in funds </a:t>
            </a:r>
            <a:r>
              <a:rPr lang="en-GB" altLang="en-US" sz="1400" b="1">
                <a:solidFill>
                  <a:srgbClr val="006666"/>
                </a:solidFill>
              </a:rPr>
              <a:t>can be tax efficient</a:t>
            </a:r>
            <a:r>
              <a:rPr lang="en-GB" altLang="en-US" sz="1400"/>
              <a:t>. Many funds do not pay any tax on the income and gains they generate, and the </a:t>
            </a:r>
            <a:r>
              <a:rPr lang="en-GB" altLang="en-US" sz="1400" b="1" u="sng">
                <a:solidFill>
                  <a:srgbClr val="006666"/>
                </a:solidFill>
              </a:rPr>
              <a:t>investor only pays tax when she sells the investment</a:t>
            </a:r>
            <a:r>
              <a:rPr lang="en-GB" altLang="en-US" sz="1400"/>
              <a:t>. This is known as </a:t>
            </a:r>
            <a:r>
              <a:rPr lang="en-GB" altLang="en-US" sz="1400" b="1">
                <a:solidFill>
                  <a:srgbClr val="009999"/>
                </a:solidFill>
              </a:rPr>
              <a:t>‘tax deferral’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fade">
                                      <p:cBhvr>
                                        <p:cTn id="11" dur="500"/>
                                        <p:tgtEl>
                                          <p:spTgt spid="174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500"/>
                                        <p:tgtEl>
                                          <p:spTgt spid="174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animEffect transition="in" filter="fade">
                                      <p:cBhvr>
                                        <p:cTn id="31" dur="500"/>
                                        <p:tgtEl>
                                          <p:spTgt spid="174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20"/>
                                        </p:tgtEl>
                                        <p:attrNameLst>
                                          <p:attrName>style.visibility</p:attrName>
                                        </p:attrNameLst>
                                      </p:cBhvr>
                                      <p:to>
                                        <p:strVal val="visible"/>
                                      </p:to>
                                    </p:set>
                                    <p:animEffect transition="in" filter="fade">
                                      <p:cBhvr>
                                        <p:cTn id="41" dur="500"/>
                                        <p:tgtEl>
                                          <p:spTgt spid="174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422"/>
                                        </p:tgtEl>
                                        <p:attrNameLst>
                                          <p:attrName>style.visibility</p:attrName>
                                        </p:attrNameLst>
                                      </p:cBhvr>
                                      <p:to>
                                        <p:strVal val="visible"/>
                                      </p:to>
                                    </p:set>
                                    <p:animEffect transition="in" filter="fade">
                                      <p:cBhvr>
                                        <p:cTn id="51"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414" grpId="0"/>
      <p:bldP spid="12" grpId="0" animBg="1"/>
      <p:bldP spid="17416" grpId="0"/>
      <p:bldP spid="15" grpId="0" animBg="1"/>
      <p:bldP spid="17418" grpId="0"/>
      <p:bldP spid="17" grpId="0" animBg="1"/>
      <p:bldP spid="17420" grpId="0"/>
      <p:bldP spid="19" grpId="0" animBg="1"/>
      <p:bldP spid="174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388" y="188913"/>
            <a:ext cx="6842125" cy="490537"/>
          </a:xfrm>
        </p:spPr>
        <p:txBody>
          <a:bodyPr/>
          <a:lstStyle/>
          <a:p>
            <a:r>
              <a:rPr altLang="en-US" smtClean="0"/>
              <a:t>Investment Styles</a:t>
            </a:r>
          </a:p>
        </p:txBody>
      </p:sp>
      <p:sp>
        <p:nvSpPr>
          <p:cNvPr id="4" name="TextBox 3"/>
          <p:cNvSpPr txBox="1"/>
          <p:nvPr/>
        </p:nvSpPr>
        <p:spPr>
          <a:xfrm>
            <a:off x="4751388" y="1341438"/>
            <a:ext cx="4357687" cy="5078412"/>
          </a:xfrm>
          <a:prstGeom prst="rect">
            <a:avLst/>
          </a:prstGeom>
          <a:noFill/>
        </p:spPr>
        <p:txBody>
          <a:bodyPr>
            <a:spAutoFit/>
          </a:bodyPr>
          <a:lstStyle/>
          <a:p>
            <a:pPr eaLnBrk="1" hangingPunct="1">
              <a:defRPr/>
            </a:pPr>
            <a:r>
              <a:rPr lang="en-GB" sz="2000" b="1" dirty="0">
                <a:solidFill>
                  <a:srgbClr val="009999"/>
                </a:solidFill>
                <a:latin typeface="Century Gothic" pitchFamily="34" charset="0"/>
                <a:cs typeface="Arial" charset="0"/>
              </a:rPr>
              <a:t>Styles</a:t>
            </a:r>
          </a:p>
          <a:p>
            <a:pPr eaLnBrk="1" hangingPunct="1">
              <a:defRPr/>
            </a:pPr>
            <a:endParaRPr lang="en-GB" sz="2000" b="1" dirty="0">
              <a:solidFill>
                <a:srgbClr val="009999"/>
              </a:solidFill>
              <a:latin typeface="Century Gothic" pitchFamily="34" charset="0"/>
              <a:cs typeface="Arial" charset="0"/>
            </a:endParaRPr>
          </a:p>
          <a:p>
            <a:pPr eaLnBrk="1" hangingPunct="1">
              <a:defRPr/>
            </a:pPr>
            <a:r>
              <a:rPr lang="en-GB" sz="2000" dirty="0">
                <a:latin typeface="Century Gothic" pitchFamily="34" charset="0"/>
                <a:cs typeface="Arial" charset="0"/>
              </a:rPr>
              <a:t>Each fund will be managed according to the style adopted by the Fund Manager </a:t>
            </a:r>
            <a:r>
              <a:rPr lang="en-GB" sz="2000" b="1" dirty="0">
                <a:latin typeface="Century Gothic" pitchFamily="34" charset="0"/>
                <a:cs typeface="Arial" charset="0"/>
              </a:rPr>
              <a:t>to meet the objectives of the fund.  </a:t>
            </a:r>
            <a:r>
              <a:rPr lang="en-GB" sz="2000" dirty="0">
                <a:latin typeface="Century Gothic" pitchFamily="34" charset="0"/>
                <a:cs typeface="Arial" charset="0"/>
              </a:rPr>
              <a:t>‘Style’ refers to the </a:t>
            </a:r>
            <a:r>
              <a:rPr lang="en-GB" sz="2000" b="1" dirty="0">
                <a:latin typeface="Century Gothic" pitchFamily="34" charset="0"/>
                <a:cs typeface="Arial" charset="0"/>
              </a:rPr>
              <a:t>approach taken to choosing the investments </a:t>
            </a:r>
            <a:r>
              <a:rPr lang="en-GB" sz="2000" dirty="0">
                <a:latin typeface="Century Gothic" pitchFamily="34" charset="0"/>
                <a:cs typeface="Arial" charset="0"/>
              </a:rPr>
              <a:t>for the fund.</a:t>
            </a:r>
          </a:p>
          <a:p>
            <a:pPr eaLnBrk="1" hangingPunct="1">
              <a:buFont typeface="Wingdings" pitchFamily="2" charset="2"/>
              <a:buChar char="§"/>
              <a:defRPr/>
            </a:pPr>
            <a:endParaRPr lang="en-GB" sz="2000" b="1" dirty="0">
              <a:latin typeface="Century Gothic" pitchFamily="34" charset="0"/>
              <a:cs typeface="Arial" charset="0"/>
            </a:endParaRPr>
          </a:p>
          <a:p>
            <a:pPr eaLnBrk="1" hangingPunct="1">
              <a:defRPr/>
            </a:pPr>
            <a:r>
              <a:rPr lang="en-GB" sz="2000" dirty="0">
                <a:latin typeface="Century Gothic" pitchFamily="34" charset="0"/>
                <a:cs typeface="Arial" charset="0"/>
              </a:rPr>
              <a:t>Investment styles can be:</a:t>
            </a:r>
          </a:p>
          <a:p>
            <a:pPr eaLnBrk="1" hangingPunct="1">
              <a:defRPr/>
            </a:pPr>
            <a:endParaRPr lang="en-GB" sz="2000" dirty="0">
              <a:latin typeface="Century Gothic" pitchFamily="34" charset="0"/>
              <a:cs typeface="Arial" charset="0"/>
            </a:endParaRPr>
          </a:p>
          <a:p>
            <a:pPr eaLnBrk="1" hangingPunct="1">
              <a:buFont typeface="Wingdings" pitchFamily="2" charset="2"/>
              <a:buChar char="§"/>
              <a:defRPr/>
            </a:pPr>
            <a:r>
              <a:rPr lang="en-GB" sz="2400" b="1" dirty="0">
                <a:solidFill>
                  <a:srgbClr val="7030A0"/>
                </a:solidFill>
                <a:latin typeface="Century Gothic" pitchFamily="34" charset="0"/>
                <a:cs typeface="Arial" charset="0"/>
              </a:rPr>
              <a:t>‘Active’ </a:t>
            </a:r>
            <a:r>
              <a:rPr lang="en-GB" sz="2400" dirty="0">
                <a:latin typeface="Century Gothic" pitchFamily="34" charset="0"/>
                <a:cs typeface="Arial" charset="0"/>
              </a:rPr>
              <a:t>or </a:t>
            </a:r>
          </a:p>
          <a:p>
            <a:pPr eaLnBrk="1" hangingPunct="1">
              <a:buFont typeface="Wingdings" pitchFamily="2" charset="2"/>
              <a:buChar char="§"/>
              <a:defRPr/>
            </a:pPr>
            <a:r>
              <a:rPr lang="en-GB" sz="2400" b="1" dirty="0">
                <a:solidFill>
                  <a:schemeClr val="accent3">
                    <a:lumMod val="50000"/>
                  </a:schemeClr>
                </a:solidFill>
                <a:latin typeface="Century Gothic" pitchFamily="34" charset="0"/>
                <a:cs typeface="Arial" charset="0"/>
              </a:rPr>
              <a:t>‘Passive’</a:t>
            </a:r>
          </a:p>
          <a:p>
            <a:pPr eaLnBrk="1" hangingPunct="1">
              <a:defRPr/>
            </a:pPr>
            <a:endParaRPr lang="en-GB" b="1" dirty="0">
              <a:solidFill>
                <a:schemeClr val="accent3">
                  <a:lumMod val="50000"/>
                </a:schemeClr>
              </a:solidFill>
              <a:latin typeface="Century Gothic" pitchFamily="34" charset="0"/>
              <a:cs typeface="Arial" charset="0"/>
            </a:endParaRPr>
          </a:p>
          <a:p>
            <a:pPr eaLnBrk="1" hangingPunct="1">
              <a:defRPr/>
            </a:pPr>
            <a:endParaRPr lang="en-GB" b="1" dirty="0">
              <a:solidFill>
                <a:schemeClr val="accent3">
                  <a:lumMod val="50000"/>
                </a:schemeClr>
              </a:solidFill>
              <a:latin typeface="Century Gothic" pitchFamily="34" charset="0"/>
              <a:cs typeface="Arial" charset="0"/>
            </a:endParaRPr>
          </a:p>
        </p:txBody>
      </p:sp>
      <p:sp>
        <p:nvSpPr>
          <p:cNvPr id="18436" name="Rectangle 4"/>
          <p:cNvSpPr>
            <a:spLocks noChangeArrowheads="1"/>
          </p:cNvSpPr>
          <p:nvPr/>
        </p:nvSpPr>
        <p:spPr bwMode="auto">
          <a:xfrm>
            <a:off x="179388" y="1371600"/>
            <a:ext cx="39608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2000" b="1">
                <a:solidFill>
                  <a:srgbClr val="009999"/>
                </a:solidFill>
              </a:rPr>
              <a:t>Objectives</a:t>
            </a:r>
          </a:p>
          <a:p>
            <a:pPr eaLnBrk="1" hangingPunct="1">
              <a:spcBef>
                <a:spcPct val="0"/>
              </a:spcBef>
              <a:buFontTx/>
              <a:buNone/>
            </a:pPr>
            <a:endParaRPr lang="en-GB" altLang="en-US" sz="2000" b="1">
              <a:solidFill>
                <a:srgbClr val="009999"/>
              </a:solidFill>
            </a:endParaRPr>
          </a:p>
          <a:p>
            <a:pPr eaLnBrk="1" hangingPunct="1">
              <a:spcBef>
                <a:spcPct val="0"/>
              </a:spcBef>
              <a:buFontTx/>
              <a:buNone/>
            </a:pPr>
            <a:r>
              <a:rPr lang="en-GB" altLang="en-US" sz="2000"/>
              <a:t>Each fund will have its </a:t>
            </a:r>
            <a:r>
              <a:rPr lang="en-GB" altLang="en-US" sz="2000" b="1"/>
              <a:t>own set of objectives </a:t>
            </a:r>
            <a:r>
              <a:rPr lang="en-GB" altLang="en-US" sz="2000"/>
              <a:t>and it will be made clear the </a:t>
            </a:r>
            <a:r>
              <a:rPr lang="en-GB" altLang="en-US" sz="2000" b="1"/>
              <a:t>types of financial assets </a:t>
            </a:r>
            <a:r>
              <a:rPr lang="en-GB" altLang="en-US" sz="2000"/>
              <a:t>they will invest in.</a:t>
            </a:r>
          </a:p>
          <a:p>
            <a:pPr eaLnBrk="1" hangingPunct="1">
              <a:spcBef>
                <a:spcPct val="0"/>
              </a:spcBef>
              <a:buFontTx/>
              <a:buNone/>
            </a:pPr>
            <a:endParaRPr lang="en-GB" altLang="en-US" sz="2000"/>
          </a:p>
          <a:p>
            <a:pPr eaLnBrk="1" hangingPunct="1">
              <a:spcBef>
                <a:spcPct val="0"/>
              </a:spcBef>
              <a:buFontTx/>
              <a:buNone/>
            </a:pPr>
            <a:r>
              <a:rPr lang="en-GB" altLang="en-US" sz="2000"/>
              <a:t>e.g. To invest in the shares of UK companies with above-average potential for capital growth.</a:t>
            </a:r>
          </a:p>
        </p:txBody>
      </p:sp>
      <p:sp>
        <p:nvSpPr>
          <p:cNvPr id="23557" name="Rectangle 5"/>
          <p:cNvSpPr>
            <a:spLocks noChangeArrowheads="1"/>
          </p:cNvSpPr>
          <p:nvPr/>
        </p:nvSpPr>
        <p:spPr bwMode="auto">
          <a:xfrm>
            <a:off x="179388" y="765175"/>
            <a:ext cx="662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2000"/>
              <a:t>There are lots of different types of investment funds.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4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188913"/>
            <a:ext cx="6842125" cy="490537"/>
          </a:xfrm>
        </p:spPr>
        <p:txBody>
          <a:bodyPr/>
          <a:lstStyle/>
          <a:p>
            <a:r>
              <a:rPr altLang="en-US" smtClean="0"/>
              <a:t>Active Management</a:t>
            </a:r>
          </a:p>
        </p:txBody>
      </p:sp>
      <p:sp>
        <p:nvSpPr>
          <p:cNvPr id="7" name="Rectangle 6"/>
          <p:cNvSpPr/>
          <p:nvPr/>
        </p:nvSpPr>
        <p:spPr>
          <a:xfrm>
            <a:off x="-36512" y="2420888"/>
            <a:ext cx="2664296" cy="1077218"/>
          </a:xfrm>
          <a:prstGeom prst="rect">
            <a:avLst/>
          </a:prstGeom>
          <a:noFill/>
        </p:spPr>
        <p:txBody>
          <a:bodyPr>
            <a:spAutoFit/>
          </a:bodyPr>
          <a:lstStyle/>
          <a:p>
            <a:pPr algn="ctr" eaLnBrk="1" hangingPunct="1">
              <a:defRPr/>
            </a:pPr>
            <a:r>
              <a:rPr lang="en-US" sz="3200" b="1" dirty="0">
                <a:ln w="1905"/>
                <a:solidFill>
                  <a:srgbClr val="7030A0"/>
                </a:solidFill>
                <a:effectLst>
                  <a:innerShdw blurRad="69850" dist="43180" dir="5400000">
                    <a:srgbClr val="000000">
                      <a:alpha val="65000"/>
                    </a:srgbClr>
                  </a:innerShdw>
                </a:effectLst>
                <a:cs typeface="Arial" charset="0"/>
              </a:rPr>
              <a:t>Active Management</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l="40126" t="24220" r="34496" b="38205"/>
          <a:stretch>
            <a:fillRect/>
          </a:stretch>
        </p:blipFill>
        <p:spPr bwMode="auto">
          <a:xfrm>
            <a:off x="755650" y="3573463"/>
            <a:ext cx="11525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l="13664" t="40546" r="61418" b="21875"/>
          <a:stretch>
            <a:fillRect/>
          </a:stretch>
        </p:blipFill>
        <p:spPr bwMode="auto">
          <a:xfrm>
            <a:off x="900113" y="1412875"/>
            <a:ext cx="1079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916238" y="2060575"/>
            <a:ext cx="6083300" cy="1512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hangingPunct="1">
              <a:buFont typeface="Wingdings" panose="05000000000000000000" pitchFamily="2" charset="2"/>
              <a:buChar char="§"/>
              <a:defRPr/>
            </a:pPr>
            <a:r>
              <a:rPr lang="en-GB" sz="1600" dirty="0">
                <a:latin typeface="Century Gothic" panose="020B0502020202020204" pitchFamily="34" charset="0"/>
              </a:rPr>
              <a:t>Aims to </a:t>
            </a:r>
            <a:r>
              <a:rPr lang="en-GB" sz="1600" b="1" dirty="0">
                <a:latin typeface="Century Gothic" panose="020B0502020202020204" pitchFamily="34" charset="0"/>
              </a:rPr>
              <a:t>out-perform a predetermined benchmark</a:t>
            </a:r>
            <a:r>
              <a:rPr lang="en-GB" sz="1600" dirty="0">
                <a:latin typeface="Century Gothic" panose="020B0502020202020204" pitchFamily="34" charset="0"/>
              </a:rPr>
              <a:t> over a specific time period e.g. Do better than the FTSE100</a:t>
            </a:r>
          </a:p>
          <a:p>
            <a:pPr marL="171450" indent="-171450" eaLnBrk="1" hangingPunct="1">
              <a:buFont typeface="Wingdings" panose="05000000000000000000" pitchFamily="2" charset="2"/>
              <a:buChar char="§"/>
              <a:defRPr/>
            </a:pPr>
            <a:endParaRPr lang="en-GB" sz="1600" dirty="0">
              <a:latin typeface="Century Gothic" panose="020B0502020202020204" pitchFamily="34" charset="0"/>
            </a:endParaRPr>
          </a:p>
          <a:p>
            <a:pPr marL="171450" indent="-171450" eaLnBrk="1" hangingPunct="1">
              <a:buFont typeface="Wingdings" panose="05000000000000000000" pitchFamily="2" charset="2"/>
              <a:buChar char="§"/>
              <a:defRPr/>
            </a:pPr>
            <a:r>
              <a:rPr lang="en-GB" sz="1600" dirty="0">
                <a:latin typeface="Century Gothic" panose="020B0502020202020204" pitchFamily="34" charset="0"/>
              </a:rPr>
              <a:t>Fund Manager uses </a:t>
            </a:r>
            <a:r>
              <a:rPr lang="en-GB" sz="1600" b="1" dirty="0">
                <a:latin typeface="Century Gothic" panose="020B0502020202020204" pitchFamily="34" charset="0"/>
              </a:rPr>
              <a:t>fundamental </a:t>
            </a:r>
            <a:r>
              <a:rPr lang="en-GB" sz="1600" dirty="0">
                <a:latin typeface="Century Gothic" panose="020B0502020202020204" pitchFamily="34" charset="0"/>
              </a:rPr>
              <a:t>(forecasting events and the likely impact on a company)</a:t>
            </a:r>
            <a:r>
              <a:rPr lang="en-GB" sz="1600" b="1" dirty="0">
                <a:latin typeface="Century Gothic" panose="020B0502020202020204" pitchFamily="34" charset="0"/>
              </a:rPr>
              <a:t> and technical analysis </a:t>
            </a:r>
            <a:r>
              <a:rPr lang="en-GB" sz="1600" dirty="0">
                <a:latin typeface="Century Gothic" panose="020B0502020202020204" pitchFamily="34" charset="0"/>
              </a:rPr>
              <a:t>(Analysing share price trends)</a:t>
            </a:r>
          </a:p>
        </p:txBody>
      </p:sp>
      <p:sp>
        <p:nvSpPr>
          <p:cNvPr id="11" name="Rectangle 10"/>
          <p:cNvSpPr/>
          <p:nvPr/>
        </p:nvSpPr>
        <p:spPr>
          <a:xfrm>
            <a:off x="2987675" y="836613"/>
            <a:ext cx="5976938" cy="100806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rgbClr val="7030A0"/>
                </a:solidFill>
                <a:latin typeface="Century Gothic" panose="020B0502020202020204" pitchFamily="34" charset="0"/>
              </a:rPr>
              <a:t>Top-down approach</a:t>
            </a:r>
          </a:p>
          <a:p>
            <a:pPr algn="ctr" eaLnBrk="1" hangingPunct="1">
              <a:defRPr/>
            </a:pPr>
            <a:r>
              <a:rPr lang="en-GB" sz="1600" dirty="0">
                <a:solidFill>
                  <a:srgbClr val="7030A0"/>
                </a:solidFill>
                <a:latin typeface="Century Gothic" panose="020B0502020202020204" pitchFamily="34" charset="0"/>
              </a:rPr>
              <a:t>Manager focuses on </a:t>
            </a:r>
            <a:r>
              <a:rPr lang="en-GB" sz="1600" u="sng" dirty="0">
                <a:solidFill>
                  <a:srgbClr val="7030A0"/>
                </a:solidFill>
                <a:latin typeface="Century Gothic" panose="020B0502020202020204" pitchFamily="34" charset="0"/>
              </a:rPr>
              <a:t>economic and industry trends </a:t>
            </a:r>
            <a:r>
              <a:rPr lang="en-GB" sz="1600" dirty="0">
                <a:solidFill>
                  <a:srgbClr val="7030A0"/>
                </a:solidFill>
                <a:latin typeface="Century Gothic" panose="020B0502020202020204" pitchFamily="34" charset="0"/>
              </a:rPr>
              <a:t>rather than the prospects of particular companies e.g. Focus on growing economies such as China</a:t>
            </a:r>
          </a:p>
        </p:txBody>
      </p:sp>
      <p:cxnSp>
        <p:nvCxnSpPr>
          <p:cNvPr id="12" name="Straight Arrow Connector 11"/>
          <p:cNvCxnSpPr/>
          <p:nvPr/>
        </p:nvCxnSpPr>
        <p:spPr>
          <a:xfrm flipV="1">
            <a:off x="1908175" y="1125538"/>
            <a:ext cx="1079500" cy="50323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16238" y="3789363"/>
            <a:ext cx="5992812" cy="12239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600" b="1" dirty="0">
                <a:solidFill>
                  <a:srgbClr val="7030A0"/>
                </a:solidFill>
                <a:latin typeface="Century Gothic" panose="020B0502020202020204" pitchFamily="34" charset="0"/>
              </a:rPr>
              <a:t>Bottom-up approach</a:t>
            </a:r>
          </a:p>
          <a:p>
            <a:pPr algn="ctr" eaLnBrk="1" hangingPunct="1">
              <a:defRPr/>
            </a:pPr>
            <a:r>
              <a:rPr lang="en-GB" sz="1600" dirty="0">
                <a:solidFill>
                  <a:srgbClr val="7030A0"/>
                </a:solidFill>
                <a:latin typeface="Century Gothic" panose="020B0502020202020204" pitchFamily="34" charset="0"/>
              </a:rPr>
              <a:t>Analysis of a </a:t>
            </a:r>
            <a:r>
              <a:rPr lang="en-GB" sz="1600" u="sng" dirty="0">
                <a:solidFill>
                  <a:srgbClr val="7030A0"/>
                </a:solidFill>
                <a:latin typeface="Century Gothic" panose="020B0502020202020204" pitchFamily="34" charset="0"/>
              </a:rPr>
              <a:t>company’s financial statements, strategy and management </a:t>
            </a:r>
            <a:r>
              <a:rPr lang="en-GB" sz="1600" dirty="0">
                <a:solidFill>
                  <a:srgbClr val="7030A0"/>
                </a:solidFill>
                <a:latin typeface="Century Gothic" panose="020B0502020202020204" pitchFamily="34" charset="0"/>
              </a:rPr>
              <a:t>as a priority. </a:t>
            </a:r>
          </a:p>
          <a:p>
            <a:pPr algn="ctr" eaLnBrk="1" hangingPunct="1">
              <a:defRPr/>
            </a:pPr>
            <a:r>
              <a:rPr lang="en-GB" sz="1600" dirty="0">
                <a:solidFill>
                  <a:srgbClr val="7030A0"/>
                </a:solidFill>
                <a:latin typeface="Century Gothic" panose="020B0502020202020204" pitchFamily="34" charset="0"/>
              </a:rPr>
              <a:t>e.g. Analysing a company’s net assets, future profitability and cash flow</a:t>
            </a:r>
          </a:p>
        </p:txBody>
      </p:sp>
      <p:cxnSp>
        <p:nvCxnSpPr>
          <p:cNvPr id="15" name="Straight Arrow Connector 14"/>
          <p:cNvCxnSpPr/>
          <p:nvPr/>
        </p:nvCxnSpPr>
        <p:spPr>
          <a:xfrm>
            <a:off x="1908175" y="4076700"/>
            <a:ext cx="1008063" cy="5762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9388" y="5229225"/>
            <a:ext cx="1871662" cy="1512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1600" b="1" dirty="0">
                <a:latin typeface="Century Gothic" panose="020B0502020202020204" pitchFamily="34" charset="0"/>
              </a:rPr>
              <a:t>Growth Investing</a:t>
            </a:r>
          </a:p>
          <a:p>
            <a:pPr eaLnBrk="1" hangingPunct="1">
              <a:defRPr/>
            </a:pPr>
            <a:r>
              <a:rPr lang="en-GB" sz="1400" dirty="0">
                <a:latin typeface="Century Gothic" panose="020B0502020202020204" pitchFamily="34" charset="0"/>
              </a:rPr>
              <a:t>Picking shares of companies most likely to grow in medium and long term</a:t>
            </a:r>
          </a:p>
        </p:txBody>
      </p:sp>
      <p:sp>
        <p:nvSpPr>
          <p:cNvPr id="20" name="Rectangle 19"/>
          <p:cNvSpPr/>
          <p:nvPr/>
        </p:nvSpPr>
        <p:spPr>
          <a:xfrm>
            <a:off x="2195513" y="5229225"/>
            <a:ext cx="1992312" cy="1512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1600" b="1" dirty="0">
                <a:latin typeface="Century Gothic" panose="020B0502020202020204" pitchFamily="34" charset="0"/>
              </a:rPr>
              <a:t>Value Investing</a:t>
            </a:r>
          </a:p>
          <a:p>
            <a:pPr eaLnBrk="1" hangingPunct="1">
              <a:defRPr/>
            </a:pPr>
            <a:r>
              <a:rPr lang="en-GB" sz="1400" dirty="0">
                <a:latin typeface="Century Gothic" panose="020B0502020202020204" pitchFamily="34" charset="0"/>
              </a:rPr>
              <a:t>Picking the shares of companies that are cheap (under-valued) to their profits or cash-flow</a:t>
            </a:r>
          </a:p>
        </p:txBody>
      </p:sp>
      <p:sp>
        <p:nvSpPr>
          <p:cNvPr id="21" name="Rectangle 20"/>
          <p:cNvSpPr/>
          <p:nvPr/>
        </p:nvSpPr>
        <p:spPr>
          <a:xfrm>
            <a:off x="4284663" y="5229225"/>
            <a:ext cx="2457450" cy="1512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sz="1600" b="1" dirty="0">
                <a:latin typeface="Century Gothic" panose="020B0502020202020204" pitchFamily="34" charset="0"/>
              </a:rPr>
              <a:t>Momentum Investing</a:t>
            </a:r>
          </a:p>
          <a:p>
            <a:pPr eaLnBrk="1" hangingPunct="1">
              <a:defRPr/>
            </a:pPr>
            <a:r>
              <a:rPr lang="en-GB" sz="1400" dirty="0">
                <a:latin typeface="Century Gothic" panose="020B0502020202020204" pitchFamily="34" charset="0"/>
              </a:rPr>
              <a:t>Picking shares where the price is rising on the assumption it will continue.</a:t>
            </a:r>
          </a:p>
          <a:p>
            <a:pPr eaLnBrk="1" hangingPunct="1">
              <a:defRPr/>
            </a:pPr>
            <a:endParaRPr lang="en-GB" sz="1400" b="1" dirty="0">
              <a:latin typeface="Century Gothic" panose="020B0502020202020204" pitchFamily="34" charset="0"/>
            </a:endParaRPr>
          </a:p>
          <a:p>
            <a:pPr eaLnBrk="1" hangingPunct="1">
              <a:defRPr/>
            </a:pPr>
            <a:endParaRPr lang="en-GB" sz="1600" b="1" dirty="0">
              <a:latin typeface="Century Gothic" panose="020B0502020202020204" pitchFamily="34" charset="0"/>
            </a:endParaRPr>
          </a:p>
        </p:txBody>
      </p:sp>
      <p:sp>
        <p:nvSpPr>
          <p:cNvPr id="22" name="Rectangle 21"/>
          <p:cNvSpPr/>
          <p:nvPr/>
        </p:nvSpPr>
        <p:spPr>
          <a:xfrm>
            <a:off x="6804025" y="5229225"/>
            <a:ext cx="2268538" cy="14398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1600" b="1" dirty="0">
                <a:latin typeface="Century Gothic" panose="020B0502020202020204" pitchFamily="34" charset="0"/>
              </a:rPr>
              <a:t>Contrarian Investing</a:t>
            </a:r>
          </a:p>
          <a:p>
            <a:pPr eaLnBrk="1" hangingPunct="1">
              <a:defRPr/>
            </a:pPr>
            <a:r>
              <a:rPr lang="en-GB" sz="1400" dirty="0">
                <a:latin typeface="Century Gothic" panose="020B0502020202020204" pitchFamily="34" charset="0"/>
              </a:rPr>
              <a:t>Picking out of favour shares that may have value the rest of the market may not have spotted.</a:t>
            </a:r>
          </a:p>
        </p:txBody>
      </p:sp>
      <p:cxnSp>
        <p:nvCxnSpPr>
          <p:cNvPr id="23" name="Straight Arrow Connector 22"/>
          <p:cNvCxnSpPr/>
          <p:nvPr/>
        </p:nvCxnSpPr>
        <p:spPr>
          <a:xfrm flipV="1">
            <a:off x="7885113" y="5024438"/>
            <a:ext cx="0" cy="27622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24525" y="5013325"/>
            <a:ext cx="0" cy="27781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92500" y="5013325"/>
            <a:ext cx="0" cy="27781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2275" y="5013325"/>
            <a:ext cx="1295400" cy="2047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388" y="188913"/>
            <a:ext cx="6842125" cy="490537"/>
          </a:xfrm>
        </p:spPr>
        <p:txBody>
          <a:bodyPr/>
          <a:lstStyle/>
          <a:p>
            <a:r>
              <a:rPr altLang="en-US" smtClean="0"/>
              <a:t>Passive Management</a:t>
            </a:r>
          </a:p>
        </p:txBody>
      </p:sp>
      <p:sp>
        <p:nvSpPr>
          <p:cNvPr id="7" name="Rectangle 6"/>
          <p:cNvSpPr/>
          <p:nvPr/>
        </p:nvSpPr>
        <p:spPr>
          <a:xfrm>
            <a:off x="0" y="3141663"/>
            <a:ext cx="2663825" cy="954087"/>
          </a:xfrm>
          <a:prstGeom prst="rect">
            <a:avLst/>
          </a:prstGeom>
          <a:noFill/>
        </p:spPr>
        <p:txBody>
          <a:bodyPr>
            <a:spAutoFit/>
          </a:bodyPr>
          <a:lstStyle/>
          <a:p>
            <a:pPr algn="ctr" eaLnBrk="1" hangingPunct="1">
              <a:defRPr/>
            </a:pPr>
            <a:r>
              <a:rPr lang="en-US" sz="2800" b="1" dirty="0">
                <a:solidFill>
                  <a:schemeClr val="accent3">
                    <a:lumMod val="50000"/>
                  </a:schemeClr>
                </a:solidFill>
                <a:latin typeface="Century Gothic" pitchFamily="34" charset="0"/>
                <a:cs typeface="Arial" charset="0"/>
              </a:rPr>
              <a:t>Passive Management</a:t>
            </a:r>
          </a:p>
        </p:txBody>
      </p:sp>
      <p:sp>
        <p:nvSpPr>
          <p:cNvPr id="10" name="Rectangle 9"/>
          <p:cNvSpPr/>
          <p:nvPr/>
        </p:nvSpPr>
        <p:spPr>
          <a:xfrm>
            <a:off x="2700338" y="2924175"/>
            <a:ext cx="6264275" cy="14414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hangingPunct="1">
              <a:buFont typeface="Wingdings" panose="05000000000000000000" pitchFamily="2" charset="2"/>
              <a:buChar char="§"/>
              <a:defRPr/>
            </a:pPr>
            <a:r>
              <a:rPr lang="en-GB" sz="1600" dirty="0">
                <a:latin typeface="Century Gothic" panose="020B0502020202020204" pitchFamily="34" charset="0"/>
              </a:rPr>
              <a:t>Aim </a:t>
            </a:r>
            <a:r>
              <a:rPr lang="en-GB" sz="1600" b="1" dirty="0">
                <a:latin typeface="Century Gothic" panose="020B0502020202020204" pitchFamily="34" charset="0"/>
              </a:rPr>
              <a:t>to perform in line with or ‘track’ the benchmark index</a:t>
            </a:r>
            <a:r>
              <a:rPr lang="en-GB" sz="1600" dirty="0">
                <a:latin typeface="Century Gothic" panose="020B0502020202020204" pitchFamily="34" charset="0"/>
              </a:rPr>
              <a:t>.</a:t>
            </a:r>
          </a:p>
          <a:p>
            <a:pPr marL="171450" indent="-171450" eaLnBrk="1" hangingPunct="1">
              <a:buFont typeface="Wingdings" panose="05000000000000000000" pitchFamily="2" charset="2"/>
              <a:buChar char="§"/>
              <a:defRPr/>
            </a:pPr>
            <a:r>
              <a:rPr lang="en-GB" sz="1600" dirty="0">
                <a:latin typeface="Century Gothic" panose="020B0502020202020204" pitchFamily="34" charset="0"/>
              </a:rPr>
              <a:t>Often described as </a:t>
            </a:r>
            <a:r>
              <a:rPr lang="en-GB" sz="1600" b="1" dirty="0">
                <a:latin typeface="Century Gothic" panose="020B0502020202020204" pitchFamily="34" charset="0"/>
              </a:rPr>
              <a:t>Index-tracker funds </a:t>
            </a:r>
            <a:r>
              <a:rPr lang="en-GB" sz="1600" dirty="0">
                <a:latin typeface="Century Gothic" panose="020B0502020202020204" pitchFamily="34" charset="0"/>
              </a:rPr>
              <a:t>or </a:t>
            </a:r>
            <a:r>
              <a:rPr lang="en-GB" sz="1600" b="1" dirty="0">
                <a:latin typeface="Century Gothic" panose="020B0502020202020204" pitchFamily="34" charset="0"/>
              </a:rPr>
              <a:t>Indexation.</a:t>
            </a:r>
          </a:p>
          <a:p>
            <a:pPr marL="171450" indent="-171450" eaLnBrk="1" hangingPunct="1">
              <a:buFont typeface="Wingdings" panose="05000000000000000000" pitchFamily="2" charset="2"/>
              <a:buChar char="§"/>
              <a:defRPr/>
            </a:pPr>
            <a:r>
              <a:rPr lang="en-GB" sz="1600" dirty="0">
                <a:solidFill>
                  <a:schemeClr val="bg1"/>
                </a:solidFill>
                <a:latin typeface="Century Gothic" panose="020B0502020202020204" pitchFamily="34" charset="0"/>
              </a:rPr>
              <a:t>It simply </a:t>
            </a:r>
            <a:r>
              <a:rPr lang="en-GB" sz="1600" b="1" dirty="0">
                <a:solidFill>
                  <a:schemeClr val="bg1"/>
                </a:solidFill>
                <a:latin typeface="Century Gothic" panose="020B0502020202020204" pitchFamily="34" charset="0"/>
              </a:rPr>
              <a:t>buys the index constituents </a:t>
            </a:r>
            <a:r>
              <a:rPr lang="en-GB" sz="1600" dirty="0">
                <a:solidFill>
                  <a:schemeClr val="bg1"/>
                </a:solidFill>
                <a:latin typeface="Century Gothic" panose="020B0502020202020204" pitchFamily="34" charset="0"/>
              </a:rPr>
              <a:t>which means that the performance of the portfolio is designed to ‘track’ the up-and-down movements of the index. </a:t>
            </a:r>
            <a:endParaRPr lang="en-GB" sz="1600" dirty="0">
              <a:latin typeface="Century Gothic" panose="020B0502020202020204" pitchFamily="34" charset="0"/>
            </a:endParaRPr>
          </a:p>
        </p:txBody>
      </p:sp>
      <p:sp>
        <p:nvSpPr>
          <p:cNvPr id="11" name="Rectangle 10"/>
          <p:cNvSpPr/>
          <p:nvPr/>
        </p:nvSpPr>
        <p:spPr>
          <a:xfrm>
            <a:off x="2700338" y="765175"/>
            <a:ext cx="6264275" cy="1800225"/>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00" dirty="0">
              <a:solidFill>
                <a:schemeClr val="bg2">
                  <a:lumMod val="25000"/>
                </a:schemeClr>
              </a:solidFill>
              <a:latin typeface="Century Gothic" panose="020B0502020202020204" pitchFamily="34" charset="0"/>
            </a:endParaRPr>
          </a:p>
        </p:txBody>
      </p:sp>
      <p:cxnSp>
        <p:nvCxnSpPr>
          <p:cNvPr id="12" name="Straight Arrow Connector 11"/>
          <p:cNvCxnSpPr/>
          <p:nvPr/>
        </p:nvCxnSpPr>
        <p:spPr>
          <a:xfrm flipV="1">
            <a:off x="5724525" y="2492375"/>
            <a:ext cx="0" cy="431800"/>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487" name="Picture 4" descr="https://www.justetf.com/images/thumbnails/etf-rating.jpg"/>
          <p:cNvPicPr>
            <a:picLocks noChangeAspect="1" noChangeArrowheads="1"/>
          </p:cNvPicPr>
          <p:nvPr/>
        </p:nvPicPr>
        <p:blipFill>
          <a:blip r:embed="rId3">
            <a:extLst>
              <a:ext uri="{28A0092B-C50C-407E-A947-70E740481C1C}">
                <a14:useLocalDpi xmlns:a14="http://schemas.microsoft.com/office/drawing/2010/main" val="0"/>
              </a:ext>
            </a:extLst>
          </a:blip>
          <a:srcRect r="51617"/>
          <a:stretch>
            <a:fillRect/>
          </a:stretch>
        </p:blipFill>
        <p:spPr bwMode="auto">
          <a:xfrm>
            <a:off x="2843213" y="873125"/>
            <a:ext cx="6492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3708400" y="765175"/>
            <a:ext cx="5256213" cy="1816100"/>
          </a:xfrm>
          <a:prstGeom prst="rect">
            <a:avLst/>
          </a:prstGeom>
        </p:spPr>
        <p:txBody>
          <a:bodyPr>
            <a:spAutoFit/>
          </a:bodyPr>
          <a:lstStyle/>
          <a:p>
            <a:pPr eaLnBrk="1" hangingPunct="1">
              <a:buFont typeface="Wingdings" pitchFamily="2" charset="2"/>
              <a:buChar char="§"/>
              <a:defRPr/>
            </a:pPr>
            <a:r>
              <a:rPr lang="en-GB" sz="1600" dirty="0">
                <a:solidFill>
                  <a:schemeClr val="bg2">
                    <a:lumMod val="25000"/>
                  </a:schemeClr>
                </a:solidFill>
                <a:latin typeface="Century Gothic" panose="020B0502020202020204" pitchFamily="34" charset="0"/>
                <a:cs typeface="+mn-cs"/>
              </a:rPr>
              <a:t> Few active fund managers actually outperform their benchmarks, with many doing worse. </a:t>
            </a:r>
          </a:p>
          <a:p>
            <a:pPr eaLnBrk="1" hangingPunct="1">
              <a:buFont typeface="Wingdings" pitchFamily="2" charset="2"/>
              <a:buChar char="§"/>
              <a:defRPr/>
            </a:pPr>
            <a:endParaRPr lang="en-GB" sz="1600" dirty="0">
              <a:solidFill>
                <a:schemeClr val="bg2">
                  <a:lumMod val="25000"/>
                </a:schemeClr>
              </a:solidFill>
              <a:latin typeface="Century Gothic" panose="020B0502020202020204" pitchFamily="34" charset="0"/>
              <a:cs typeface="+mn-cs"/>
            </a:endParaRPr>
          </a:p>
          <a:p>
            <a:pPr eaLnBrk="1" hangingPunct="1">
              <a:buFont typeface="Wingdings" pitchFamily="2" charset="2"/>
              <a:buChar char="§"/>
              <a:defRPr/>
            </a:pPr>
            <a:r>
              <a:rPr lang="en-GB" sz="1600" dirty="0">
                <a:solidFill>
                  <a:schemeClr val="bg2">
                    <a:lumMod val="25000"/>
                  </a:schemeClr>
                </a:solidFill>
                <a:latin typeface="Century Gothic" panose="020B0502020202020204" pitchFamily="34" charset="0"/>
                <a:cs typeface="+mn-cs"/>
              </a:rPr>
              <a:t> Lower dealing costs – ratio of staff to funds managed is lower than actively managed portfolios as well as the turnover of assets in the portfolio of investments being lower</a:t>
            </a:r>
          </a:p>
        </p:txBody>
      </p:sp>
      <p:sp>
        <p:nvSpPr>
          <p:cNvPr id="37" name="Rectangle 36"/>
          <p:cNvSpPr/>
          <p:nvPr/>
        </p:nvSpPr>
        <p:spPr>
          <a:xfrm>
            <a:off x="2627313" y="4724400"/>
            <a:ext cx="6337300" cy="2062163"/>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00" dirty="0">
              <a:solidFill>
                <a:schemeClr val="bg2">
                  <a:lumMod val="25000"/>
                </a:schemeClr>
              </a:solidFill>
              <a:latin typeface="Century Gothic" panose="020B0502020202020204" pitchFamily="34" charset="0"/>
            </a:endParaRPr>
          </a:p>
        </p:txBody>
      </p:sp>
      <p:pic>
        <p:nvPicPr>
          <p:cNvPr id="20490" name="Picture 6" descr="https://www.justetf.com/images/thumbnails/etf-rating.jpg"/>
          <p:cNvPicPr>
            <a:picLocks noChangeAspect="1" noChangeArrowheads="1"/>
          </p:cNvPicPr>
          <p:nvPr/>
        </p:nvPicPr>
        <p:blipFill>
          <a:blip r:embed="rId3">
            <a:extLst>
              <a:ext uri="{28A0092B-C50C-407E-A947-70E740481C1C}">
                <a14:useLocalDpi xmlns:a14="http://schemas.microsoft.com/office/drawing/2010/main" val="0"/>
              </a:ext>
            </a:extLst>
          </a:blip>
          <a:srcRect l="48383"/>
          <a:stretch>
            <a:fillRect/>
          </a:stretch>
        </p:blipFill>
        <p:spPr bwMode="auto">
          <a:xfrm>
            <a:off x="2700338" y="4868863"/>
            <a:ext cx="7731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3635375" y="4724400"/>
            <a:ext cx="5329238" cy="2062163"/>
          </a:xfrm>
          <a:prstGeom prst="rect">
            <a:avLst/>
          </a:prstGeom>
        </p:spPr>
        <p:txBody>
          <a:bodyPr>
            <a:spAutoFit/>
          </a:bodyPr>
          <a:lstStyle/>
          <a:p>
            <a:pPr eaLnBrk="1" hangingPunct="1">
              <a:buFont typeface="Wingdings" pitchFamily="2" charset="2"/>
              <a:buChar char="§"/>
              <a:defRPr/>
            </a:pPr>
            <a:r>
              <a:rPr lang="en-GB" sz="1600" dirty="0">
                <a:solidFill>
                  <a:schemeClr val="bg2">
                    <a:lumMod val="25000"/>
                  </a:schemeClr>
                </a:solidFill>
                <a:latin typeface="Century Gothic" panose="020B0502020202020204" pitchFamily="34" charset="0"/>
                <a:cs typeface="+mn-cs"/>
              </a:rPr>
              <a:t> Performance is impacted by the need to rebalance the portfolio to replicate changes in the index constituent weightings and to adjust for stocks being promoted into – and being relegated from – the index. </a:t>
            </a:r>
          </a:p>
          <a:p>
            <a:pPr eaLnBrk="1" hangingPunct="1">
              <a:buFont typeface="Wingdings" pitchFamily="2" charset="2"/>
              <a:buChar char="§"/>
              <a:defRPr/>
            </a:pPr>
            <a:endParaRPr lang="en-GB" sz="1600" dirty="0">
              <a:solidFill>
                <a:schemeClr val="bg2">
                  <a:lumMod val="25000"/>
                </a:schemeClr>
              </a:solidFill>
              <a:latin typeface="Century Gothic" panose="020B0502020202020204" pitchFamily="34" charset="0"/>
              <a:cs typeface="+mn-cs"/>
            </a:endParaRPr>
          </a:p>
          <a:p>
            <a:pPr eaLnBrk="1" hangingPunct="1">
              <a:buFont typeface="Wingdings" pitchFamily="2" charset="2"/>
              <a:buChar char="§"/>
              <a:defRPr/>
            </a:pPr>
            <a:r>
              <a:rPr lang="en-GB" sz="1600" dirty="0">
                <a:solidFill>
                  <a:schemeClr val="bg2">
                    <a:lumMod val="25000"/>
                  </a:schemeClr>
                </a:solidFill>
                <a:latin typeface="Century Gothic" panose="020B0502020202020204" pitchFamily="34" charset="0"/>
                <a:cs typeface="+mn-cs"/>
              </a:rPr>
              <a:t> A passively managed Index-based portfolio will clearly follow the index down in bear markets.</a:t>
            </a:r>
          </a:p>
        </p:txBody>
      </p:sp>
      <p:cxnSp>
        <p:nvCxnSpPr>
          <p:cNvPr id="29" name="Straight Arrow Connector 28"/>
          <p:cNvCxnSpPr/>
          <p:nvPr/>
        </p:nvCxnSpPr>
        <p:spPr>
          <a:xfrm>
            <a:off x="5724525" y="4213225"/>
            <a:ext cx="7938" cy="584200"/>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fade">
                                      <p:cBhvr>
                                        <p:cTn id="18" dur="500"/>
                                        <p:tgtEl>
                                          <p:spTgt spid="204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fade">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3" grpId="0"/>
      <p:bldP spid="3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388" y="188913"/>
            <a:ext cx="6842125" cy="490537"/>
          </a:xfrm>
        </p:spPr>
        <p:txBody>
          <a:bodyPr/>
          <a:lstStyle/>
          <a:p>
            <a:r>
              <a:rPr altLang="en-US" smtClean="0"/>
              <a:t>Core-Satellite Management</a:t>
            </a:r>
          </a:p>
        </p:txBody>
      </p:sp>
      <p:sp>
        <p:nvSpPr>
          <p:cNvPr id="7" name="Rectangle 6"/>
          <p:cNvSpPr/>
          <p:nvPr/>
        </p:nvSpPr>
        <p:spPr>
          <a:xfrm>
            <a:off x="684213" y="1250950"/>
            <a:ext cx="2663825" cy="954088"/>
          </a:xfrm>
          <a:prstGeom prst="rect">
            <a:avLst/>
          </a:prstGeom>
          <a:noFill/>
        </p:spPr>
        <p:txBody>
          <a:bodyPr>
            <a:spAutoFit/>
          </a:bodyPr>
          <a:lstStyle/>
          <a:p>
            <a:pPr algn="ctr" eaLnBrk="1" hangingPunct="1">
              <a:defRPr/>
            </a:pPr>
            <a:r>
              <a:rPr lang="en-US" sz="2800" b="1" dirty="0">
                <a:solidFill>
                  <a:schemeClr val="accent3">
                    <a:lumMod val="50000"/>
                  </a:schemeClr>
                </a:solidFill>
                <a:latin typeface="Century Gothic" pitchFamily="34" charset="0"/>
                <a:cs typeface="Arial" charset="0"/>
              </a:rPr>
              <a:t>Passive Management</a:t>
            </a:r>
          </a:p>
        </p:txBody>
      </p:sp>
      <p:sp>
        <p:nvSpPr>
          <p:cNvPr id="14" name="Rectangle 13"/>
          <p:cNvSpPr/>
          <p:nvPr/>
        </p:nvSpPr>
        <p:spPr>
          <a:xfrm>
            <a:off x="5508104" y="1124744"/>
            <a:ext cx="2664296" cy="1077218"/>
          </a:xfrm>
          <a:prstGeom prst="rect">
            <a:avLst/>
          </a:prstGeom>
          <a:noFill/>
        </p:spPr>
        <p:txBody>
          <a:bodyPr>
            <a:spAutoFit/>
          </a:bodyPr>
          <a:lstStyle/>
          <a:p>
            <a:pPr algn="ctr" eaLnBrk="1" hangingPunct="1">
              <a:defRPr/>
            </a:pPr>
            <a:r>
              <a:rPr lang="en-US" sz="3200" b="1" dirty="0">
                <a:ln w="1905"/>
                <a:solidFill>
                  <a:srgbClr val="7030A0"/>
                </a:solidFill>
                <a:effectLst>
                  <a:innerShdw blurRad="69850" dist="43180" dir="5400000">
                    <a:srgbClr val="000000">
                      <a:alpha val="65000"/>
                    </a:srgbClr>
                  </a:innerShdw>
                </a:effectLst>
                <a:cs typeface="Arial" charset="0"/>
              </a:rPr>
              <a:t>Active Management</a:t>
            </a:r>
          </a:p>
        </p:txBody>
      </p:sp>
      <p:sp>
        <p:nvSpPr>
          <p:cNvPr id="15" name="Plus 14"/>
          <p:cNvSpPr/>
          <p:nvPr/>
        </p:nvSpPr>
        <p:spPr>
          <a:xfrm>
            <a:off x="3924300" y="1196975"/>
            <a:ext cx="935038" cy="7921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ight Brace 15"/>
          <p:cNvSpPr/>
          <p:nvPr/>
        </p:nvSpPr>
        <p:spPr>
          <a:xfrm rot="5400000">
            <a:off x="4104482" y="-1575594"/>
            <a:ext cx="647700" cy="7777163"/>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7" name="Rectangle 16"/>
          <p:cNvSpPr/>
          <p:nvPr/>
        </p:nvSpPr>
        <p:spPr>
          <a:xfrm>
            <a:off x="2555776" y="2852936"/>
            <a:ext cx="3816424" cy="1077218"/>
          </a:xfrm>
          <a:prstGeom prst="rect">
            <a:avLst/>
          </a:prstGeom>
          <a:noFill/>
        </p:spPr>
        <p:txBody>
          <a:bodyPr>
            <a:spAutoFit/>
          </a:bodyPr>
          <a:lstStyle/>
          <a:p>
            <a:pPr algn="ctr" eaLnBrk="1" hangingPunct="1">
              <a:defRPr/>
            </a:pPr>
            <a:r>
              <a:rPr lang="en-US" sz="3200" b="1" dirty="0">
                <a:ln w="1905"/>
                <a:solidFill>
                  <a:schemeClr val="accent6">
                    <a:lumMod val="75000"/>
                  </a:schemeClr>
                </a:solidFill>
                <a:effectLst>
                  <a:innerShdw blurRad="69850" dist="43180" dir="5400000">
                    <a:srgbClr val="000000">
                      <a:alpha val="65000"/>
                    </a:srgbClr>
                  </a:innerShdw>
                </a:effectLst>
                <a:cs typeface="Arial" charset="0"/>
              </a:rPr>
              <a:t>Core-satellite management</a:t>
            </a:r>
          </a:p>
        </p:txBody>
      </p:sp>
      <p:sp>
        <p:nvSpPr>
          <p:cNvPr id="18" name="Rectangle 17"/>
          <p:cNvSpPr/>
          <p:nvPr/>
        </p:nvSpPr>
        <p:spPr>
          <a:xfrm>
            <a:off x="395288" y="2852738"/>
            <a:ext cx="2736850" cy="266382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anose="020B0502020202020204" pitchFamily="34" charset="0"/>
              </a:rPr>
              <a:t>‘Core’ </a:t>
            </a:r>
          </a:p>
          <a:p>
            <a:pPr algn="ctr" eaLnBrk="1" hangingPunct="1">
              <a:defRPr/>
            </a:pPr>
            <a:r>
              <a:rPr lang="en-GB" dirty="0">
                <a:latin typeface="Century Gothic" panose="020B0502020202020204" pitchFamily="34" charset="0"/>
              </a:rPr>
              <a:t>is the name given to around 70-80% of the fund’s portfolio which is invested in </a:t>
            </a:r>
            <a:r>
              <a:rPr lang="en-GB" b="1" dirty="0">
                <a:latin typeface="Century Gothic" panose="020B0502020202020204" pitchFamily="34" charset="0"/>
              </a:rPr>
              <a:t>index tracking funds </a:t>
            </a:r>
            <a:r>
              <a:rPr lang="en-GB" dirty="0">
                <a:latin typeface="Century Gothic" panose="020B0502020202020204" pitchFamily="34" charset="0"/>
              </a:rPr>
              <a:t>to </a:t>
            </a:r>
            <a:r>
              <a:rPr lang="en-GB" b="1" dirty="0">
                <a:latin typeface="Century Gothic" panose="020B0502020202020204" pitchFamily="34" charset="0"/>
              </a:rPr>
              <a:t>minimise risk </a:t>
            </a:r>
            <a:r>
              <a:rPr lang="en-GB" dirty="0">
                <a:latin typeface="Century Gothic" panose="020B0502020202020204" pitchFamily="34" charset="0"/>
              </a:rPr>
              <a:t>of underperformance</a:t>
            </a:r>
          </a:p>
        </p:txBody>
      </p:sp>
      <p:sp>
        <p:nvSpPr>
          <p:cNvPr id="19" name="Rectangle 18"/>
          <p:cNvSpPr/>
          <p:nvPr/>
        </p:nvSpPr>
        <p:spPr>
          <a:xfrm>
            <a:off x="5795963" y="2781300"/>
            <a:ext cx="2736850" cy="27352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latin typeface="Century Gothic" panose="020B0502020202020204" pitchFamily="34" charset="0"/>
              </a:rPr>
              <a:t>‘Satellite’ </a:t>
            </a:r>
          </a:p>
          <a:p>
            <a:pPr algn="ctr" eaLnBrk="1" hangingPunct="1">
              <a:defRPr/>
            </a:pPr>
            <a:r>
              <a:rPr lang="en-GB" dirty="0">
                <a:latin typeface="Century Gothic" panose="020B0502020202020204" pitchFamily="34" charset="0"/>
              </a:rPr>
              <a:t>Is the name given to the remainder of the portfolio which is invested in specialist actively managed funds or individual securities</a:t>
            </a:r>
          </a:p>
        </p:txBody>
      </p:sp>
      <p:sp>
        <p:nvSpPr>
          <p:cNvPr id="20" name="Down Arrow 19"/>
          <p:cNvSpPr/>
          <p:nvPr/>
        </p:nvSpPr>
        <p:spPr>
          <a:xfrm>
            <a:off x="1619250" y="2205038"/>
            <a:ext cx="431800" cy="647700"/>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Down Arrow 20"/>
          <p:cNvSpPr/>
          <p:nvPr/>
        </p:nvSpPr>
        <p:spPr>
          <a:xfrm>
            <a:off x="6875463" y="2205038"/>
            <a:ext cx="433387" cy="57626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21516" name="Picture 2" descr="http://www.taofinancial.com/wp-content/uploads/2014/02/c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516563"/>
            <a:ext cx="122396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4" descr="http://selamall.com/file/2015/06/satell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589588"/>
            <a:ext cx="1873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1516"/>
                                        </p:tgtEl>
                                        <p:attrNameLst>
                                          <p:attrName>style.visibility</p:attrName>
                                        </p:attrNameLst>
                                      </p:cBhvr>
                                      <p:to>
                                        <p:strVal val="visible"/>
                                      </p:to>
                                    </p:set>
                                    <p:animEffect transition="in" filter="fade">
                                      <p:cBhvr>
                                        <p:cTn id="38" dur="500"/>
                                        <p:tgtEl>
                                          <p:spTgt spid="215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1517"/>
                                        </p:tgtEl>
                                        <p:attrNameLst>
                                          <p:attrName>style.visibility</p:attrName>
                                        </p:attrNameLst>
                                      </p:cBhvr>
                                      <p:to>
                                        <p:strVal val="visible"/>
                                      </p:to>
                                    </p:set>
                                    <p:animEffect transition="in" filter="fade">
                                      <p:cBhvr>
                                        <p:cTn id="49"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9388" y="188913"/>
            <a:ext cx="6842125" cy="490537"/>
          </a:xfrm>
        </p:spPr>
        <p:txBody>
          <a:bodyPr/>
          <a:lstStyle/>
          <a:p>
            <a:r>
              <a:rPr altLang="en-US" smtClean="0"/>
              <a:t>Range of Funds</a:t>
            </a:r>
          </a:p>
        </p:txBody>
      </p:sp>
      <p:sp>
        <p:nvSpPr>
          <p:cNvPr id="23555" name="TextBox 6"/>
          <p:cNvSpPr txBox="1">
            <a:spLocks noChangeArrowheads="1"/>
          </p:cNvSpPr>
          <p:nvPr/>
        </p:nvSpPr>
        <p:spPr bwMode="auto">
          <a:xfrm>
            <a:off x="179388" y="782638"/>
            <a:ext cx="87852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There are almost 2,500 UK domiciled authorised investment funds available to investors</a:t>
            </a:r>
          </a:p>
          <a:p>
            <a:pPr eaLnBrk="1" hangingPunct="1">
              <a:spcBef>
                <a:spcPct val="0"/>
              </a:spcBef>
              <a:buFontTx/>
              <a:buNone/>
            </a:pPr>
            <a:endParaRPr lang="en-GB" altLang="en-US" sz="1800"/>
          </a:p>
          <a:p>
            <a:pPr eaLnBrk="1" hangingPunct="1">
              <a:spcBef>
                <a:spcPct val="0"/>
              </a:spcBef>
              <a:buFontTx/>
              <a:buNone/>
            </a:pPr>
            <a:r>
              <a:rPr lang="en-GB" altLang="en-US" sz="1800"/>
              <a:t>There needs to be a way to classify them so that investors </a:t>
            </a:r>
            <a:r>
              <a:rPr lang="en-GB" altLang="en-US" sz="1800" b="1"/>
              <a:t>can compare funds with similar objectives.</a:t>
            </a:r>
          </a:p>
        </p:txBody>
      </p:sp>
      <p:sp>
        <p:nvSpPr>
          <p:cNvPr id="23556" name="Rectangle 7"/>
          <p:cNvSpPr>
            <a:spLocks noChangeArrowheads="1"/>
          </p:cNvSpPr>
          <p:nvPr/>
        </p:nvSpPr>
        <p:spPr bwMode="auto">
          <a:xfrm>
            <a:off x="179388" y="2349500"/>
            <a:ext cx="73453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GB" altLang="en-US" sz="1800"/>
              <a:t>Trade body, the </a:t>
            </a:r>
            <a:r>
              <a:rPr lang="en-GB" altLang="en-US" sz="1800" b="1"/>
              <a:t>Investment Association (IA) </a:t>
            </a:r>
            <a:r>
              <a:rPr lang="en-GB" altLang="en-US" sz="1800"/>
              <a:t>maintains a classification system, as does the </a:t>
            </a:r>
            <a:r>
              <a:rPr lang="en-GB" altLang="en-US" sz="1800" b="1"/>
              <a:t>Association of Investment Companies (AIC).</a:t>
            </a:r>
          </a:p>
          <a:p>
            <a:pPr eaLnBrk="1" hangingPunct="1">
              <a:spcBef>
                <a:spcPct val="0"/>
              </a:spcBef>
              <a:buFontTx/>
              <a:buNone/>
            </a:pPr>
            <a:endParaRPr lang="en-GB" altLang="en-US" sz="1800"/>
          </a:p>
          <a:p>
            <a:pPr eaLnBrk="1" hangingPunct="1">
              <a:spcBef>
                <a:spcPct val="0"/>
              </a:spcBef>
              <a:buFontTx/>
              <a:buNone/>
            </a:pPr>
            <a:r>
              <a:rPr lang="en-GB" altLang="en-US" sz="1800"/>
              <a:t>The IA classifies investment funds between </a:t>
            </a:r>
            <a:r>
              <a:rPr lang="en-GB" altLang="en-US" sz="1800" b="1"/>
              <a:t>over 30 sectors</a:t>
            </a:r>
            <a:r>
              <a:rPr lang="en-GB" altLang="en-US" sz="1800"/>
              <a:t>.  Within these, funds are categorised as:</a:t>
            </a:r>
          </a:p>
          <a:p>
            <a:pPr eaLnBrk="1" hangingPunct="1">
              <a:spcBef>
                <a:spcPct val="0"/>
              </a:spcBef>
              <a:buFontTx/>
              <a:buNone/>
            </a:pPr>
            <a:endParaRPr lang="en-GB" altLang="en-US" sz="1800"/>
          </a:p>
          <a:p>
            <a:pPr eaLnBrk="1" hangingPunct="1">
              <a:spcBef>
                <a:spcPct val="0"/>
              </a:spcBef>
              <a:buFont typeface="Wingdings" panose="05000000000000000000" pitchFamily="2" charset="2"/>
              <a:buChar char="§"/>
            </a:pPr>
            <a:r>
              <a:rPr lang="en-GB" altLang="en-US" sz="1800"/>
              <a:t> Providing </a:t>
            </a:r>
            <a:r>
              <a:rPr lang="en-GB" altLang="en-US" sz="1800" b="1">
                <a:solidFill>
                  <a:srgbClr val="009999"/>
                </a:solidFill>
              </a:rPr>
              <a:t>‘Income’ </a:t>
            </a:r>
            <a:r>
              <a:rPr lang="en-GB" altLang="en-US" sz="1800"/>
              <a:t>or</a:t>
            </a:r>
          </a:p>
          <a:p>
            <a:pPr eaLnBrk="1" hangingPunct="1">
              <a:spcBef>
                <a:spcPct val="0"/>
              </a:spcBef>
              <a:buFont typeface="Wingdings" panose="05000000000000000000" pitchFamily="2" charset="2"/>
              <a:buChar char="§"/>
            </a:pPr>
            <a:r>
              <a:rPr lang="en-GB" altLang="en-US" sz="1800"/>
              <a:t> Providing </a:t>
            </a:r>
            <a:r>
              <a:rPr lang="en-GB" altLang="en-US" sz="1800" b="1">
                <a:solidFill>
                  <a:srgbClr val="009999"/>
                </a:solidFill>
              </a:rPr>
              <a:t>‘growth’ </a:t>
            </a:r>
            <a:r>
              <a:rPr lang="en-GB" altLang="en-US" sz="1800"/>
              <a:t>or</a:t>
            </a:r>
          </a:p>
          <a:p>
            <a:pPr eaLnBrk="1" hangingPunct="1">
              <a:spcBef>
                <a:spcPct val="0"/>
              </a:spcBef>
              <a:buFont typeface="Wingdings" panose="05000000000000000000" pitchFamily="2" charset="2"/>
              <a:buChar char="§"/>
            </a:pPr>
            <a:r>
              <a:rPr lang="en-GB" altLang="en-US" sz="1800"/>
              <a:t> </a:t>
            </a:r>
            <a:r>
              <a:rPr lang="en-GB" altLang="en-US" sz="1800" b="1">
                <a:solidFill>
                  <a:srgbClr val="009999"/>
                </a:solidFill>
              </a:rPr>
              <a:t>‘Specialised’ </a:t>
            </a:r>
            <a:r>
              <a:rPr lang="en-GB" altLang="en-US" sz="1800"/>
              <a:t>funds if they fall outside the previous two</a:t>
            </a:r>
          </a:p>
          <a:p>
            <a:pPr eaLnBrk="1" hangingPunct="1">
              <a:spcBef>
                <a:spcPct val="0"/>
              </a:spcBef>
              <a:buFont typeface="Wingdings" panose="05000000000000000000" pitchFamily="2" charset="2"/>
              <a:buChar char="§"/>
            </a:pPr>
            <a:endParaRPr lang="en-GB" altLang="en-US" sz="1800"/>
          </a:p>
          <a:p>
            <a:pPr eaLnBrk="1" hangingPunct="1">
              <a:spcBef>
                <a:spcPct val="0"/>
              </a:spcBef>
              <a:buFontTx/>
              <a:buNone/>
            </a:pPr>
            <a:r>
              <a:rPr lang="en-GB" altLang="en-US" sz="1800"/>
              <a:t>Each of the sectors contains funds investing in </a:t>
            </a:r>
            <a:r>
              <a:rPr lang="en-GB" altLang="en-US" sz="1800" b="1"/>
              <a:t>similar asset categories </a:t>
            </a:r>
            <a:r>
              <a:rPr lang="en-GB" altLang="en-US" sz="1800"/>
              <a:t>in the same stock market or same geographical area e.g. UK gilts or UK Corporate Bonds</a:t>
            </a:r>
          </a:p>
        </p:txBody>
      </p:sp>
      <p:pic>
        <p:nvPicPr>
          <p:cNvPr id="23557" name="Picture 2" descr="http://www.clipartlord.com/wp-content/uploads/2013/10/glob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637">
            <a:off x="7385050" y="2455863"/>
            <a:ext cx="12557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s.thestreet.com/files/tsc/v2008/photos/all-pics/stock-market/traders/traders594-inside-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3933825"/>
            <a:ext cx="18192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500"/>
                                        <p:tgtEl>
                                          <p:spTgt spid="23556"/>
                                        </p:tgtEl>
                                      </p:cBhvr>
                                    </p:animEffect>
                                  </p:childTnLst>
                                </p:cTn>
                              </p:par>
                              <p:par>
                                <p:cTn id="13" presetID="10" presetClass="entr" presetSubtype="0" fill="hold" nodeType="with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fade">
                                      <p:cBhvr>
                                        <p:cTn id="15" dur="500"/>
                                        <p:tgtEl>
                                          <p:spTgt spid="23557"/>
                                        </p:tgtEl>
                                      </p:cBhvr>
                                    </p:animEffect>
                                  </p:childTnLst>
                                </p:cTn>
                              </p:par>
                              <p:par>
                                <p:cTn id="16" presetID="10" presetClass="entr" presetSubtype="0" fill="hold" nodeType="with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fade">
                                      <p:cBhvr>
                                        <p:cTn id="18"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13634</TotalTime>
  <Words>1381</Words>
  <Application>Microsoft Office PowerPoint</Application>
  <PresentationFormat>On-screen Show (4:3)</PresentationFormat>
  <Paragraphs>161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Wingdings</vt:lpstr>
      <vt:lpstr>Office Theme</vt:lpstr>
      <vt:lpstr>PowerPoint Presentation</vt:lpstr>
      <vt:lpstr>PowerPoint Presentation</vt:lpstr>
      <vt:lpstr>PowerPoint Presentation</vt:lpstr>
      <vt:lpstr>PowerPoint Presentation</vt:lpstr>
      <vt:lpstr>Investment Styles</vt:lpstr>
      <vt:lpstr>Active Management</vt:lpstr>
      <vt:lpstr>Passive Management</vt:lpstr>
      <vt:lpstr>Core-Satellite Management</vt:lpstr>
      <vt:lpstr>Range of Funds</vt:lpstr>
      <vt:lpstr>Range of Funds</vt:lpstr>
      <vt:lpstr>Authorised vs. Unauthorised Funds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Bolton</dc:creator>
  <cp:lastModifiedBy>Matthew Bolton</cp:lastModifiedBy>
  <cp:revision>1913</cp:revision>
  <cp:lastPrinted>2014-09-09T12:58:44Z</cp:lastPrinted>
  <dcterms:created xsi:type="dcterms:W3CDTF">2014-04-03T14:33:40Z</dcterms:created>
  <dcterms:modified xsi:type="dcterms:W3CDTF">2016-08-24T14:48:32Z</dcterms:modified>
</cp:coreProperties>
</file>