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95" r:id="rId3"/>
    <p:sldId id="396" r:id="rId4"/>
    <p:sldId id="397" r:id="rId5"/>
    <p:sldId id="398" r:id="rId6"/>
    <p:sldId id="406" r:id="rId7"/>
    <p:sldId id="407" r:id="rId8"/>
    <p:sldId id="403" r:id="rId9"/>
  </p:sldIdLst>
  <p:sldSz cx="9144000" cy="6858000" type="screen4x3"/>
  <p:notesSz cx="6724650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17"/>
    <a:srgbClr val="009999"/>
    <a:srgbClr val="006666"/>
    <a:srgbClr val="669900"/>
    <a:srgbClr val="644C00"/>
    <a:srgbClr val="B33598"/>
    <a:srgbClr val="63E430"/>
    <a:srgbClr val="3F7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85429" autoAdjust="0"/>
  </p:normalViewPr>
  <p:slideViewPr>
    <p:cSldViewPr>
      <p:cViewPr varScale="1">
        <p:scale>
          <a:sx n="99" d="100"/>
          <a:sy n="99" d="100"/>
        </p:scale>
        <p:origin x="17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BD97EA-6E16-4DD1-AB93-86C54E994785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1" tIns="45305" rIns="90611" bIns="4530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0611" tIns="45305" rIns="90611" bIns="453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0611" tIns="45305" rIns="90611" bIns="4530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wrap="square" lIns="90611" tIns="45305" rIns="90611" bIns="453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51F820-88B4-4D7A-9614-1B22F2AF11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556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B76E3A-00E3-446E-BE1A-61BD3B9C09CC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1898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16412-D31F-4711-8080-17E1D61429F1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3911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8F82A88-7831-413A-B80C-EA10C4E2D7C6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917457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F040A0C-B631-4EFF-B321-735BCBDEFA3B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3761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28DDA6-4CA5-4A79-811E-52F059F280A2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CDA7B64-CB89-4680-A76F-5DE3FD5E8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8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01D9C2-0440-4786-B18D-9619508FCA51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112D465-665A-4F9F-828C-4E01E70D55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2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E1DD12-84F7-42CF-8214-78CCADE5C79F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C9B192B-D982-4D80-B102-1CA7B4AD1B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93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964CF4-E344-435D-A6F0-FF35327A89E7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6F84C8-5180-445A-9EE9-366DB3196C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7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1AC8E9-0F54-4C23-AC6B-653F758C6475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78C9498-A648-4FE0-BBCD-0080F81A60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93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89D76C-D435-494A-B5C8-625C877830F1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A1EE8D4-5A65-4AA7-A614-D7D2F4D9F2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774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3A7411-A3F8-42EA-A6B3-27BE7AA9FDE7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03B394-F748-4923-BC57-ECFE4522E4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87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40597A-FF9B-4746-BB7A-438065E33DAD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A98383-8A34-48A9-8477-3D126BBD6F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9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538A39-ADBD-4BAA-9385-883147D6EB3C}" type="datetimeFigureOut">
              <a:rPr lang="en-GB"/>
              <a:pPr>
                <a:defRPr/>
              </a:pPr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A52CD1E-760D-4FE7-9C0A-D00E0F7936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3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188913"/>
            <a:ext cx="68421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11" descr="cis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38" y="190500"/>
            <a:ext cx="16891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775575" y="6237288"/>
            <a:ext cx="1368425" cy="492125"/>
          </a:xfrm>
          <a:prstGeom prst="rect">
            <a:avLst/>
          </a:prstGeom>
          <a:noFill/>
          <a:ln>
            <a:noFill/>
          </a:ln>
          <a:extLst/>
        </p:spPr>
        <p:txBody>
          <a:bodyPr lIns="91380" tIns="45691" rIns="91380" bIns="456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cisi.org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GB" sz="2800" b="1" kern="1200" dirty="0">
          <a:solidFill>
            <a:srgbClr val="006666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6666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07950" y="1700213"/>
            <a:ext cx="8928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>
            <a:spAutoFit/>
          </a:bodyPr>
          <a:lstStyle>
            <a:lvl1pPr defTabSz="9493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493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493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493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493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06666"/>
                </a:solidFill>
              </a:rPr>
              <a:t>CISI – Financial Products, Markets &amp; Services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9999"/>
                </a:solidFill>
              </a:rPr>
              <a:t>Topic – Derivatives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9999"/>
                </a:solidFill>
              </a:rPr>
              <a:t>(6.3 and 6.4)Options and terminology</a:t>
            </a:r>
          </a:p>
        </p:txBody>
      </p:sp>
      <p:sp>
        <p:nvSpPr>
          <p:cNvPr id="12291" name="AutoShape 2" descr="data:image/png;base64,iVBORw0KGgoAAAANSUhEUgAAAWMAAACOCAMAAADTsZk7AAAAyVBMVEX////tjAHtigDshADshwD//v/shgDsgwD///3riAD87t7zsmr2y6fvnUb53770vY3woj3648XxqVD4z673zaDytnT52LH64s7++vTujwD++O/xp1b99OvytHz40af99ej75872yJXxq2L76dT2xYLvmCzxpzrvlSD0vYDxn0H4z5XvlQD2yJnvmTL1wor87Nnxplrzt1/406L1vm/63rf77NHukyvwmxzyrUjxpzjysFXzs2T0v3nyrm30wpf40Jfxnyn52av52b8zzvEvAAATn0lEQVR4nO1dDXuayhKG3ZVdsCHBoxZEATUWTSOepknb0za3Tf7/j7ozuwuiwdRESdo+vH3OqXzs18vs7MzsQA2jQYMGDRo0aNCgQYMGDRo0aNCgQYMGDRo0aNCgQYMGDRo0aNCgQYMGDRo0aNCgwe8CYbQqzu1VEG4Tvi/y30fAw67Uh+P0eL+WkKmhOx4B5tmVN/T3LAgwopMgOOkfTPH0diThvdzAofMZNhm9QIvQhB+dMGoxhEU5T2+7zp5Fe5wQwnh2qFC84YzZtk1PX1S45Jh57yUa688oMQHElH+ZxKbs9NfFQBAchiWA5vhAkt9YBGuyXpBjaOiSQtdNa1hzQ9BST7ZkEpBheK6Kahbu1ck+FoX7uXswx/Lp2ns82mMiwN5zr9Y2kOI2RUEkfJZ1+5enHSpl2v53n9LGPZdPx+RvD1yt3rBX4biLMkLr5bgljDFHilma6FP+pUn34xhIjZWGIebBuuJ1OB7g4OuWY8OxiKTYl0dCmmEZJfYeugJZHXMbezk+VI2+EscGzllasz422nJw3NmY6qsZ3+Z4l3Hmdgg7cw/uxutwLKRCnu1pqz4XvjIMfm5NdeE+MN5aqFnENtHHsgJeSY59DrbMvOZGXC45njy3PHLcEq2DqX4ljl1Y4Nl+vsDzMVY2U/rgwjZrg3joua47jAf7Vz4YAuKqmegPAOUmtjn2Bwc9Nh8a3qej3xih83ys2Kk61Map1BUmTwzpG1fcAefi+16YMs4ppZyk/46dYnk03GyM6OKRMPyeRHsKV+JogmW4vexNDX23wNCImGaTRQpYTOZvB6qFDY4Hbi9cwtXxUKon2YuhrrlkAsTqFNSOt7jqIMN1I54vYG6mE8dw9D29ZC01eEcEp/rwm1MeSlpjaHMGfVqGvcg5sht0quSYmI6xS7kmkwAcXWmhSZ/OpqQ3yElecgtAqaMGysEfttE7TSam9mxMYrF5qeb+AjwdwtCYIRZN24k8u+bYn6cUmiMMnE3ZjirF0dVmtLPuZFefUq7whMpQAIXneWlKW4nAFY8zC++y0rX8wI8hFOUT+JW4iXwovYAym8lSjLLF+AmTdR+Otfts9neQ7FmKX0L0ncha4GjJPLGln0ccKaQul90kJxNkydQ1m4S28+ENQspMpJfImqAqOYUKjv/npTTvEXi5YLWrPimHktiddce6ikmmOG7LXhJ7JdpU95fdGkYqzwLfybqgMC6tDc+jH1g6JKAEifCTY4pylI+IWB3shpDmQ/mOOUYSYGWwYN5zqkIahAS+GvyJ6hRR64ZL1UNgSiRILsmER6oyf4mjsbgZBJSrpmm/xLGZ6vrkiKEic6pY6VN5mZU51qc0x7Z6LqtvVPYXakCOuyoOkt9lqCEi80tfqi4MCOATJ5QHgcm56nl6TEGOuZmD0RNt5254xcgxSFsnSkBfJyGVkokGj+ZYFd7gWMknWZ7BDNRPMFCVTSx0vLMYh7qKOjiiTY6xLQrPsjj85OvAiDp+hGOlyhb5xFRy7OcyZBWrGWgImG5Wls/aFYOZxVIXb/DdLODH5tgIWc4xhnbed/0Hcow8tOP8sKcFg6rDCo6xIkoyKYDOQq2pMmgEeoebG/GjeE4Z3+SYkcyLkyi1dAwQln3s0L4cg+SDsAAsi1i32F/NPY3yci05JBLnotTBMBgaVrpT7oyyY3LcMqa0xDF0hfa2zMU5tWYr/CGkC6KcFjMPVu2Q47HI+xyouQ9iI4mAn+9zpxE1utOxkzLHdr489qhW/pZ8vHtzDOI76d9Mb9zuglzC+ByuTy/XJWEITMZjsC0ZTJCTSeA6jgIWmeER9bGMoZZWNFSBPFS2lvYsVp82Y9gdxYYlxa9Sjk1ylg8AqreUeKJv7gdS16lLm8655piN5EW8EjKl+9Wk3l+OP003hqf7C0uCk3cJeklo4f5HqL9ByuWujhz3waxuQehFrQSwXtqPhNFGSpCtf+RRpa5QHKvqc9FGMfLl48RZ+8AS3/ZBhOHYulsp3rs3x+Zqq+ceN/OZpFuFp0fSQj1nbL3IVToIBwNrjYhtrlmWVo+05HRntxrWXgvdi2MYIlV14imfS9HM1dFjfh40Osm1kmPsr4/JZCvwYhgzqa1MFujFfAAPrxSjyGQ1LI38isEeBXKCrEJekmRpJuJSoynearf3NDn2tBxLjrXlyli4vWH4gOOWnNKFVtqHY6lZImMbkTYoQT0IfUzYtHgUmSXFitB07h3VmthGgmaUqQ1aCVrSwmuOxWqsb3mSHGsV7aeFY2KZiywx1vqvIibkc3W39T9jf11B3z4Ym1wF8MaJkqgzkOnF+rLUx6pxmob9WA24FqUx7TFaohimaKSmlm5PTO+7vcUnQnOb6kkc61O9teon4OTOxnFuKVbF3QIzdx/21xUVHIOkasdGeuYrNMH/WZMYlwZNbBqE0mCqKc1j0E05K5OslwXozSDqoFnHlAf1DDnWp5x1/dKLoxjJkMOp4vhMn8PA6yEcO1qxS+MB9S8x/dLk7NHykg80z2rae1LSBCpj3Z51qa4Yw7ZFlSZB656Zz+fYuCzVr+zxQNrelRz3VFMMgx2HcKxXT0IWOClhCZQzo4Cfrt0wJUS83qi9E9I8wMZmhnzaEWeyedsy2/+4N7f2ARxjNEbxWwzLmqJ0VXKs8wEO5jjRhWGlM97SzQARRmSXOoOh6BWfiOpA75HgktyttZX5rB0lq6OmkI6GPotjqM6byZmwJpnJ7bRqOVZr3umB+liIE+1szpX9sbkjAbI9JyrwVsww3jWOsLlTCWmnOXlb1kANTj5fu2so6/E59nFxSroTS8pKcqxiclUctzXHqLMO4liVRk/DH6SM0O7GVenSt83NTqX17aOqvQ1NC/OlslKLexd3MA7nWM7At71PtKQDQ6NaV5ypySsjI33r+RzDmp0qKaUeGt18kz+lFuIoNPPFj6icizqzwsRSe0bGmrW1QXkQxzl8r5fSPEqCyqLCB8FwkgzCIyV9nZG3GaOXRXrSMtE+SDXHytGA4m2YG2zXBrEThSzvFDs4Y+QxwOhGcpFjP6GZuY4Ard2nU3XmMI4Bfn9Bd3MMynDAZUHMpqnWxzratIccS/2Xx+V2pAXJGebMiQpFsYMzUR+DMHKO0YK51RwnxfWjcKxynsdqOU0rOJbRJBnsx/iyMO4q5FjRLt3ARzluwZ8JKzhOd7EnWY6XyinM6qNYVrxY68FbW6nmpLjjGBzna3aG052c+TJvk2zp47a0P/Tq4/Eyx7K0MgPz4PtjcgzkJUxvkhFrlxbQDq0vrTicuMcieRBgiA30gyi6YziKlkDmcGtG7+VyhTvxB+njwWaEaYrMWagf36iogb3OP47V09U7gb5a81ipZj3FuHJiHtcVhrHUYmzSePvSQKl/TYDafeXT44XgppzxMF5HJfD/C1v2vY9HkaLI/iY5xsv/HuBLJ5xtJCp7uHcmTamHctxTCmuh7w7Vnuh6W87Qe8ipqu9XHN9TJcew4rU2JXQiUyzWp+TeUzAwWseKWSSgEpk1zhtBLbmQ8qF32Yf68bN8oZjTAzgGFcvbJTma2Lj1PETbTRsJBcfXakUz81CzyxXHhZvbVRoaRQEPf8Wx2vSC+92tqJo4YZYKlyvEaFpYvSMueYnMPqZkPlVvJ/n9QBpBatcQ5LYnVSac6vtC+N5C7/4/j2MPHhCzeokSRh/rlpFq1Q+5IOkQLu7HY0teHvwzQkvGnmmmYul9ZWVhMsB+HGPWGalwLtAJJDyNhkrIkhTzP8xj5sBNufLUGQ/C0WgUEpUrYi1VIy0jTnXsD24I3/MixPxcjtHu5u8nWZZNpAObK4MOVR0JMtdLuh05W5iZzx542IOFzv4JelB4yVXkLo335Xgg21Z7t2UImSJCKF2Msmy0wK2a0ib2MTDEgeqUEduyVc6JbbUH+dCMJNWbjig1MOxvB9gVU5UlijshTKUfWQstuCLDOImM7cn0CvS1Fqv1fpdMMVJpMZaFr61IvkNMz845fsQHwZG0cWpYDwW0rZObsE/6MY4PJ7aMGNPLiswoOWzaWS9M0Lc4pFpdwJwKHVi3ADZXHC9s1T/NMVedLe2ze/rUT3kULSljRQwR2Jr7hd5bTViul+CPzdNuvkSofoB+WHBLSbusk88iUWyk6Hw3vkuOhbHient8m4G2yXVkXNbMl+7RY/S+O19aXL6qZlFKl9l0S9sL7zZQOZsTaH3Qky8r3iqTKeuECJB7NHljeRB2LvOirfxUqOMwIslOGJc5JpTOsk2pcrIFdgT+cBJGFVEZkczPTMwf5dxa9tzyHX31DuVoaFTGy/DcLE9K2sagf5tSLrvEzbBfU7zN96Lx6enpuOsOK1vwHbffT7ZGXVgieb7Eel4XtxT7rusywnf6V+Nx5FYk+0JH7sbjcX+6M+wFpRP3OnH8XUy0quxa2cvPj+RY+UOvfwkNr+qKt23ulld0UpR/yAO4KZ9OLbXz2Vrrl3JBdVfB9aZl/4jEVMfIy33bnm1569VyDDqPY2yjWgmUz9axYSqTF1tSr4mCw+1bCnb0IygoFZLHlljTL4yS1Ba53dvVCfUANhgXuqgQOwYq0DFQXRGi+hHtYqhlwGJtVXhvRZ9VZpQo+XwNnghwntjJcwrWGUb+8yGM+XJ+7aPz5C7AqrCes+FcU67F34MUv2MQzN6D1aTSbJ8MMTjs7Z+/HcL4pAOaMhdrn1dnH1Qx8Gt51+lvAcjfp/yNCYL7+U8rLLOtnbiR41/gk6QX4xQMnKAnRivBfb9ZOXFD8eNY4FtvtkWZSsd9Cl3otno3N6vXo1hU/fX4vTuPa8Tgsr1chqd939hpUO8A3Hpz7Xo3r2dWtIp3J/breUu7DaLqG1y/HySx3tXddfKKXdhEPLxJEte9vo5KePOmD/C8mzh+tHDdEDvc8seKgPD4dz+urur9eMgvOiF8x7uOuucfP3x593kD7zUChGni+7oWp8Hns7D3v27fc2rN1avuq2g9/cHG5+cXP5IXFIj19PZ9x70bf//w5b93Bf7777+fiBLFgYapQYitIqecc/NnOBpHyXAdONsVnTgenqSH8Wb34/fz81Vt/dlqMB++P5heX51/+FJAkvvuy5ev3759+/794uLiClRD5L3N0Qd90Z3P59++hSfLZRAQTsHbwhe/1UfkgsXtPJoW3+tTCv5FRvVL+D8+fPx48SBHoB7oiORw1b/4/uGrAvL74eP3ix937tSJ4728IOHHzmp6H2W9SbgMGJdv/uPWDn6qoded5t+4+D1Inn74+uHDlf9iikIMvSvQuhJA8Mfz8Z3nDLdcH7HWedsXjNb2OaB72s96/85MufciN/DM5SS7ry08/jSIq3dfvn49/nbTVitC79f40zvg9+NHyfH51fXqmK67P3TcbLQIOEemGaPkUzi/VzoQW289Z6k6ADqavfr68927D3V//kaPbJBcfP/4URJ8jt85rWuXa3h9OZqB6YFEW0B0p5uoDaGa8th3AuVWZJ8///x54ddsxcvafST4O3J8vt7GE8dUmK3yrpAwkmh0RpWehv+Wc/fJvu/BQLdjFqSfPycPNm5qgHN3fn6ODF9pfuW03bUR9TwU21ClOqf9+WcuX1EDMy9o/1P7jN3E8Bs3A7Pn1/Ji+ho44uTiHCk+v3vhIWp43Q6+uIcampN25OQdE0fL8dtE7geKMWUmTb36P3Ptez/A1D1/LYK1El7dt5f4EgzaHMFtFD+Q+CNCy2wUUPw+yfbO+dEbA4avfgDHVzd6C7q+xnZ3In8zzrmfL0y5ElKe9qLKz8QdqUlD9JfAsDVxjJr1BCx0d1fA8bV+LfvVsBak2JufBEqerUXPrSlcDgxzQujCUwZjnXCu74Bj7/fwBNZAnmVCGuPkZP5WebjPCKY9hEoV8TEHj9BlTSlYZfjeNXDs+bsydF4JKvs4ducLtQ7y4CR7qxOqjmFAO1lKCVH5i3WP23Gvr6/xGxn1B8Gehrw3YtgfpZzaoDattDPezr17Xt2e/Join/XrnLza5BVTjLDLafhbRGUeQPPsRBOTozxT2wR/UGxe3muVXsvPCkTYhpmxcHX+V41owWLnefjhyZf2Xp+FVbdDkWfbssjZpavZ128EPTYAMLDXN6y6SwscSou3p48UOQ6wTf8GOI5/Mx1RibyLyeUZeILqm4af5/1VcXm/3VsvCzi+mULzDzXV1uEcg+QmSXy1rfm7I9+mRV16eSb9QRv9wc5pf78v6vrJJUwD9NatdJ4YagbUPG5hDFbTJE8i+D2V8UPkKQdJN/yk/EEMQi9GYzf2dwQIhe8n3dEZw0iqTdlSErxZXW3wV6vpK/nNR4FY3fdOUkbzPSxzFo7m48ibDnNM3Wg8vz1JKZe7LxZNw+6LZqYIx1kd+7vVL4d8lserfu/fGeHqvRsbzDvcnZX5hPhBYfVPUaFTTpaT8bTWr7hVIHYc509QxDvQKtkSg/httzdZBBaSatlMgegNcZKe9MZerNc48YJ60Y/jP1eKK+EPhis3yrLRSL9QNRpl2ZX7YA/ypSBEHNcXz2pg4JTxn/RPUfw5EMULUEJ/r+DVsgpag8FfmV1bStEUxTbkKzmxQubh/40s/zYAs/yv1BS/E4Bj/w+22/4IqH+1+E/xn/9MiF2+fYOjQYiG47rREo3/UTsajl8Ajapo0KBBgwYNGjRo0KBBgwYNGjRo0KBBgwYNGjRo0OA18X+/z1qjniqtjQAAAABJRU5ErkJggg=="/>
          <p:cNvSpPr>
            <a:spLocks noChangeAspect="1" noChangeArrowheads="1"/>
          </p:cNvSpPr>
          <p:nvPr/>
        </p:nvSpPr>
        <p:spPr bwMode="auto">
          <a:xfrm>
            <a:off x="1143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Calibri" panose="020F0502020204030204" pitchFamily="34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7" t="21381" r="37970" b="39310"/>
          <a:stretch>
            <a:fillRect/>
          </a:stretch>
        </p:blipFill>
        <p:spPr bwMode="auto">
          <a:xfrm>
            <a:off x="5651500" y="3716338"/>
            <a:ext cx="291941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/>
          </p:cNvSpPr>
          <p:nvPr/>
        </p:nvSpPr>
        <p:spPr bwMode="auto">
          <a:xfrm>
            <a:off x="107950" y="188913"/>
            <a:ext cx="76327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6666"/>
                </a:solidFill>
              </a:rPr>
              <a:t>Options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7463" y="1700213"/>
            <a:ext cx="6426200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This form of derivative did not come about until 1973, after two US academics produced a pricing model which allowed them to be readily priced.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Standardised options contracts followed, along with the creation of the Chicago Board Options Exchange (CBOE).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This led to the introduction of options onto other exchanges e.g.  Liffe</a:t>
            </a:r>
          </a:p>
        </p:txBody>
      </p:sp>
      <p:pic>
        <p:nvPicPr>
          <p:cNvPr id="13316" name="Picture 2" descr="http://mw2.google.com/mw-panoramio/photos/medium/1393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2874963"/>
            <a:ext cx="248443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http://leaprate.com/wp-content/uploads/CBOE_1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1844675"/>
            <a:ext cx="157003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/>
          </p:cNvSpPr>
          <p:nvPr/>
        </p:nvSpPr>
        <p:spPr bwMode="auto">
          <a:xfrm>
            <a:off x="107950" y="188913"/>
            <a:ext cx="76327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6666"/>
                </a:solidFill>
              </a:rPr>
              <a:t>Options – Definition and functions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50825" y="2878138"/>
            <a:ext cx="1512888" cy="12001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/>
              <a:t>Option</a:t>
            </a:r>
          </a:p>
          <a:p>
            <a:pPr algn="ctr" eaLnBrk="1" hangingPunct="1">
              <a:defRPr/>
            </a:pPr>
            <a:r>
              <a:rPr lang="en-GB" sz="2000" b="1" dirty="0"/>
              <a:t>Contract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0437" y="1268760"/>
            <a:ext cx="11176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  <a:cs typeface="Arial" charset="0"/>
              </a:rPr>
              <a:t>Seller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7157" y="5301208"/>
            <a:ext cx="11608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  <a:cs typeface="Arial" charset="0"/>
              </a:rPr>
              <a:t>Buyer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587500" y="4724400"/>
            <a:ext cx="7448550" cy="1755775"/>
            <a:chOff x="1588050" y="4397623"/>
            <a:chExt cx="7448444" cy="1754326"/>
          </a:xfrm>
        </p:grpSpPr>
        <p:sp>
          <p:nvSpPr>
            <p:cNvPr id="14351" name="TextBox 22"/>
            <p:cNvSpPr txBox="1">
              <a:spLocks noChangeArrowheads="1"/>
            </p:cNvSpPr>
            <p:nvPr/>
          </p:nvSpPr>
          <p:spPr bwMode="auto">
            <a:xfrm>
              <a:off x="2467732" y="4397623"/>
              <a:ext cx="6568762" cy="17543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10A017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Known as the </a:t>
              </a:r>
              <a:r>
                <a:rPr lang="en-GB" altLang="en-US" sz="1800" b="1" u="sng">
                  <a:solidFill>
                    <a:srgbClr val="10A017"/>
                  </a:solidFill>
                </a:rPr>
                <a:t>holder</a:t>
              </a:r>
              <a:r>
                <a:rPr lang="en-GB" altLang="en-US" sz="1800"/>
                <a:t> of the option.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They buy the option in exchange for a </a:t>
              </a:r>
              <a:r>
                <a:rPr lang="en-GB" altLang="en-US" sz="1800" b="1"/>
                <a:t>‘premium’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1800" b="1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This is paid to the exchange who sends it on to the Writer at the </a:t>
              </a:r>
              <a:r>
                <a:rPr lang="en-GB" altLang="en-US" sz="1800" u="sng"/>
                <a:t>beginning of the option contract </a:t>
              </a:r>
              <a:r>
                <a:rPr lang="en-GB" altLang="en-US" sz="1800"/>
                <a:t>(non-refundable)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588050" y="5301751"/>
              <a:ext cx="879462" cy="0"/>
            </a:xfrm>
            <a:prstGeom prst="line">
              <a:avLst/>
            </a:prstGeom>
            <a:ln w="38100">
              <a:solidFill>
                <a:srgbClr val="10A01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530350" y="1052513"/>
            <a:ext cx="7505700" cy="923925"/>
            <a:chOff x="1530003" y="1228474"/>
            <a:chExt cx="7506490" cy="923330"/>
          </a:xfrm>
        </p:grpSpPr>
        <p:sp>
          <p:nvSpPr>
            <p:cNvPr id="14349" name="TextBox 15"/>
            <p:cNvSpPr txBox="1">
              <a:spLocks noChangeArrowheads="1"/>
            </p:cNvSpPr>
            <p:nvPr/>
          </p:nvSpPr>
          <p:spPr bwMode="auto">
            <a:xfrm>
              <a:off x="2467732" y="1228474"/>
              <a:ext cx="6568761" cy="923330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They grant the option to the buyer.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Also known as the </a:t>
              </a:r>
              <a:r>
                <a:rPr lang="en-GB" altLang="en-US" sz="1800" b="1" u="sng">
                  <a:solidFill>
                    <a:srgbClr val="C00000"/>
                  </a:solidFill>
                </a:rPr>
                <a:t>writer </a:t>
              </a:r>
              <a:r>
                <a:rPr lang="en-GB" altLang="en-US" sz="1800"/>
                <a:t>of the options.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They receive a </a:t>
              </a:r>
              <a:r>
                <a:rPr lang="en-GB" altLang="en-US" sz="1800" b="1"/>
                <a:t>‘premium</a:t>
              </a:r>
              <a:r>
                <a:rPr lang="en-GB" altLang="en-US" sz="1800"/>
                <a:t>’ in exchange for the option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530003" y="1690139"/>
              <a:ext cx="879568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587500" y="2852738"/>
            <a:ext cx="7448550" cy="1200150"/>
            <a:chOff x="1588051" y="2852936"/>
            <a:chExt cx="7448443" cy="1200329"/>
          </a:xfrm>
        </p:grpSpPr>
        <p:sp>
          <p:nvSpPr>
            <p:cNvPr id="14347" name="Rectangle 1"/>
            <p:cNvSpPr>
              <a:spLocks noChangeArrowheads="1"/>
            </p:cNvSpPr>
            <p:nvPr/>
          </p:nvSpPr>
          <p:spPr bwMode="auto">
            <a:xfrm>
              <a:off x="2467733" y="2852936"/>
              <a:ext cx="6568761" cy="1200329"/>
            </a:xfrm>
            <a:prstGeom prst="rect">
              <a:avLst/>
            </a:prstGeom>
            <a:noFill/>
            <a:ln w="25400">
              <a:solidFill>
                <a:srgbClr val="7030A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The </a:t>
              </a:r>
              <a:r>
                <a:rPr lang="en-GB" altLang="en-US" sz="1800" b="1" u="sng"/>
                <a:t>right but not the obligation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to buy or sell a </a:t>
              </a:r>
              <a:r>
                <a:rPr lang="en-GB" altLang="en-US" sz="1800" b="1">
                  <a:solidFill>
                    <a:srgbClr val="009999"/>
                  </a:solidFill>
                </a:rPr>
                <a:t>specified quantity</a:t>
              </a:r>
              <a:r>
                <a:rPr lang="en-GB" altLang="en-US" sz="1800"/>
                <a:t> of an underlying asset at a </a:t>
              </a:r>
              <a:r>
                <a:rPr lang="en-GB" altLang="en-US" sz="1800" b="1">
                  <a:solidFill>
                    <a:srgbClr val="009999"/>
                  </a:solidFill>
                </a:rPr>
                <a:t>pre-agreed exercise price</a:t>
              </a:r>
              <a:r>
                <a:rPr lang="en-GB" altLang="en-US" sz="1800"/>
                <a:t>, </a:t>
              </a:r>
              <a:r>
                <a:rPr lang="en-GB" altLang="en-US" sz="1800" b="1">
                  <a:solidFill>
                    <a:srgbClr val="009999"/>
                  </a:solidFill>
                </a:rPr>
                <a:t>on or before a pre-specified future date or between two specified dates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588051" y="3465802"/>
              <a:ext cx="879462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Down Arrow 25"/>
          <p:cNvSpPr/>
          <p:nvPr/>
        </p:nvSpPr>
        <p:spPr>
          <a:xfrm>
            <a:off x="869950" y="1792288"/>
            <a:ext cx="319088" cy="10604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3" name="Down Arrow 32"/>
          <p:cNvSpPr/>
          <p:nvPr/>
        </p:nvSpPr>
        <p:spPr>
          <a:xfrm flipH="1" flipV="1">
            <a:off x="828675" y="4076700"/>
            <a:ext cx="360363" cy="1290638"/>
          </a:xfrm>
          <a:prstGeom prst="down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07950" y="188913"/>
            <a:ext cx="76327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6666"/>
                </a:solidFill>
              </a:rPr>
              <a:t>Options – Definition and functions -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1013" y="2805113"/>
            <a:ext cx="1755775" cy="13970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/>
              <a:t>Option</a:t>
            </a:r>
          </a:p>
          <a:p>
            <a:pPr algn="ctr" eaLnBrk="1" hangingPunct="1">
              <a:defRPr/>
            </a:pPr>
            <a:r>
              <a:rPr lang="en-GB" sz="2000" b="1" dirty="0"/>
              <a:t>Contract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17488" y="717550"/>
            <a:ext cx="2338387" cy="1712913"/>
            <a:chOff x="323509" y="727427"/>
            <a:chExt cx="2339103" cy="1712625"/>
          </a:xfrm>
        </p:grpSpPr>
        <p:sp>
          <p:nvSpPr>
            <p:cNvPr id="13" name="Rectangle 12"/>
            <p:cNvSpPr/>
            <p:nvPr/>
          </p:nvSpPr>
          <p:spPr>
            <a:xfrm>
              <a:off x="323509" y="1916832"/>
              <a:ext cx="2339103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800" b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entury Gothic" panose="020B0502020202020204" pitchFamily="34" charset="0"/>
                  <a:cs typeface="Arial" charset="0"/>
                </a:rPr>
                <a:t>Seller - Bank</a:t>
              </a:r>
            </a:p>
          </p:txBody>
        </p:sp>
        <p:pic>
          <p:nvPicPr>
            <p:cNvPr id="15378" name="Picture 2" descr="http://www.ibom.biz/images/bank-building-ico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73" t="4240" r="7903" b="6570"/>
            <a:stretch>
              <a:fillRect/>
            </a:stretch>
          </p:blipFill>
          <p:spPr bwMode="auto">
            <a:xfrm>
              <a:off x="728683" y="727427"/>
              <a:ext cx="1473127" cy="127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9213" y="4705350"/>
            <a:ext cx="2870200" cy="1819275"/>
            <a:chOff x="-26815" y="4509120"/>
            <a:chExt cx="2869696" cy="1819364"/>
          </a:xfrm>
        </p:grpSpPr>
        <p:sp>
          <p:nvSpPr>
            <p:cNvPr id="11" name="Rectangle 10"/>
            <p:cNvSpPr/>
            <p:nvPr/>
          </p:nvSpPr>
          <p:spPr>
            <a:xfrm>
              <a:off x="-26815" y="5805264"/>
              <a:ext cx="2869696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800" b="1" dirty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entury Gothic" panose="020B0502020202020204" pitchFamily="34" charset="0"/>
                  <a:cs typeface="Arial" charset="0"/>
                </a:rPr>
                <a:t>Buyer - Investor</a:t>
              </a:r>
            </a:p>
          </p:txBody>
        </p:sp>
        <p:pic>
          <p:nvPicPr>
            <p:cNvPr id="15376" name="Picture 4" descr="http://1a2ecw2zxq7d4cwzr11tijc2.wpengine.netdna-cdn.com/wp-content/uploads/2010/11/investor1-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0" t="8788" r="4408" b="13307"/>
            <a:stretch>
              <a:fillRect/>
            </a:stretch>
          </p:blipFill>
          <p:spPr bwMode="auto">
            <a:xfrm>
              <a:off x="743408" y="4509120"/>
              <a:ext cx="1370475" cy="144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2627313" y="4581525"/>
            <a:ext cx="6337300" cy="1200150"/>
          </a:xfrm>
          <a:prstGeom prst="rect">
            <a:avLst/>
          </a:prstGeom>
          <a:noFill/>
          <a:ln w="38100">
            <a:solidFill>
              <a:srgbClr val="10A017"/>
            </a:solidFill>
            <a:prstDash val="sysDash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The investor: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Pays a premium to the bank for the option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Can decide to exercise the option (buy the shares)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Can decide to let the option lapse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095500" y="5157788"/>
            <a:ext cx="523875" cy="0"/>
          </a:xfrm>
          <a:prstGeom prst="line">
            <a:avLst/>
          </a:prstGeom>
          <a:ln w="38100">
            <a:solidFill>
              <a:srgbClr val="10A01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095500" y="1169988"/>
            <a:ext cx="6869113" cy="923925"/>
            <a:chOff x="2095144" y="1170025"/>
            <a:chExt cx="6869344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626975" y="1170025"/>
              <a:ext cx="6337513" cy="923330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sysDash"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GB" dirty="0">
                  <a:latin typeface="Century Gothic" panose="020B0502020202020204" pitchFamily="34" charset="0"/>
                  <a:cs typeface="Arial" charset="0"/>
                </a:rPr>
                <a:t>The bank writes an option: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GB" dirty="0">
                  <a:latin typeface="Century Gothic" panose="020B0502020202020204" pitchFamily="34" charset="0"/>
                  <a:cs typeface="Arial" charset="0"/>
                </a:rPr>
                <a:t>Purchase 1000 shares in ABC plc for £5 per share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GB" dirty="0">
                  <a:latin typeface="Century Gothic" panose="020B0502020202020204" pitchFamily="34" charset="0"/>
                  <a:cs typeface="Arial" charset="0"/>
                </a:rPr>
                <a:t>For 3-months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095144" y="1631690"/>
              <a:ext cx="52389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own Arrow 20"/>
          <p:cNvSpPr/>
          <p:nvPr/>
        </p:nvSpPr>
        <p:spPr>
          <a:xfrm flipH="1" flipV="1">
            <a:off x="1108075" y="4202113"/>
            <a:ext cx="369888" cy="503237"/>
          </a:xfrm>
          <a:prstGeom prst="down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Down Arrow 21"/>
          <p:cNvSpPr/>
          <p:nvPr/>
        </p:nvSpPr>
        <p:spPr>
          <a:xfrm>
            <a:off x="1187450" y="2322513"/>
            <a:ext cx="277813" cy="45878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9475" y="5897563"/>
            <a:ext cx="50403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9999"/>
                </a:solidFill>
              </a:rPr>
              <a:t>What choice should the investor make?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87675" y="6165850"/>
            <a:ext cx="608488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7030A0"/>
                </a:solidFill>
              </a:rPr>
              <a:t>Depends on the market price of the shares during the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107950" y="188913"/>
            <a:ext cx="76327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6666"/>
                </a:solidFill>
              </a:rPr>
              <a:t>Options – Definition, Functions and Terms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63938" y="3287713"/>
            <a:ext cx="1943100" cy="93662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000" b="1" dirty="0"/>
              <a:t>Option</a:t>
            </a:r>
          </a:p>
          <a:p>
            <a:pPr algn="ctr" eaLnBrk="1" hangingPunct="1">
              <a:defRPr/>
            </a:pPr>
            <a:r>
              <a:rPr lang="en-GB" sz="2000" b="1" dirty="0"/>
              <a:t>Contracts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3287886"/>
            <a:ext cx="2951449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Arial" charset="0"/>
              </a:rPr>
              <a:t>How are </a:t>
            </a:r>
          </a:p>
          <a:p>
            <a:pPr algn="ctr" eaLnBrk="1" hangingPunct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Arial" charset="0"/>
              </a:rPr>
              <a:t>they traded?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4625" y="5084763"/>
            <a:ext cx="3587750" cy="8620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9999"/>
                </a:solidFill>
              </a:rPr>
              <a:t>On an exchange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Standardised sizes e.g. 1000 shares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Standardised terms e.g. 3 months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9388" y="836613"/>
            <a:ext cx="3600450" cy="157003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9999"/>
                </a:solidFill>
              </a:rPr>
              <a:t>Over-the-counter (OTC)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Off exchange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Determined by two counterparties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When investors want to trade an option that is outside the standardised terms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01825" y="2420938"/>
            <a:ext cx="0" cy="7953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01825" y="4365625"/>
            <a:ext cx="0" cy="7191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 flipH="1" flipV="1">
            <a:off x="2843213" y="3756025"/>
            <a:ext cx="7207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507038" y="3686175"/>
            <a:ext cx="7207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23782" y="2780928"/>
            <a:ext cx="324070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Arial" charset="0"/>
              </a:rPr>
              <a:t>Are there </a:t>
            </a:r>
          </a:p>
          <a:p>
            <a:pPr algn="ctr" eaLnBrk="1" hangingPunct="1"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cs typeface="Arial" charset="0"/>
              </a:rPr>
              <a:t>different classes?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7175" y="887413"/>
            <a:ext cx="3600450" cy="13239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charset="0"/>
              </a:rPr>
              <a:t>A Call option</a:t>
            </a:r>
          </a:p>
          <a:p>
            <a:pPr algn="ctr" eaLnBrk="1" hangingPunct="1">
              <a:defRPr/>
            </a:pP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</a:t>
            </a:r>
            <a:r>
              <a:rPr lang="en-GB" sz="1600" b="1" u="sng" dirty="0">
                <a:solidFill>
                  <a:srgbClr val="10A017"/>
                </a:solidFill>
                <a:latin typeface="Century Gothic" panose="020B0502020202020204" pitchFamily="34" charset="0"/>
                <a:cs typeface="Arial" charset="0"/>
              </a:rPr>
              <a:t>buyer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 has the </a:t>
            </a:r>
            <a:r>
              <a:rPr lang="en-GB" sz="1600" b="1" u="sng" dirty="0">
                <a:latin typeface="Century Gothic" panose="020B0502020202020204" pitchFamily="34" charset="0"/>
                <a:cs typeface="Arial" charset="0"/>
              </a:rPr>
              <a:t>right to BUY 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asset at the exercise price.</a:t>
            </a:r>
          </a:p>
          <a:p>
            <a:pPr algn="ctr" eaLnBrk="1" hangingPunct="1">
              <a:defRPr/>
            </a:pP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</a:t>
            </a:r>
            <a:r>
              <a:rPr lang="en-GB" sz="1600" b="1" u="sng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seller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 is </a:t>
            </a:r>
            <a:r>
              <a:rPr lang="en-GB" sz="1600" b="1" u="sng" dirty="0">
                <a:latin typeface="Century Gothic" panose="020B0502020202020204" pitchFamily="34" charset="0"/>
                <a:cs typeface="Arial" charset="0"/>
              </a:rPr>
              <a:t>obliged to deliver 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if the buyer exercises the option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7175" y="4941888"/>
            <a:ext cx="3627438" cy="18145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charset="0"/>
              </a:rPr>
              <a:t>A Put option</a:t>
            </a:r>
          </a:p>
          <a:p>
            <a:pPr algn="ctr" eaLnBrk="1" hangingPunct="1">
              <a:defRPr/>
            </a:pP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</a:t>
            </a:r>
            <a:r>
              <a:rPr lang="en-GB" sz="1600" b="1" u="sng" dirty="0">
                <a:solidFill>
                  <a:srgbClr val="10A017"/>
                </a:solidFill>
                <a:latin typeface="Century Gothic" panose="020B0502020202020204" pitchFamily="34" charset="0"/>
                <a:cs typeface="Arial" charset="0"/>
              </a:rPr>
              <a:t>buyer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 has the </a:t>
            </a:r>
            <a:r>
              <a:rPr lang="en-GB" sz="1600" b="1" u="sng" dirty="0">
                <a:latin typeface="Century Gothic" panose="020B0502020202020204" pitchFamily="34" charset="0"/>
                <a:cs typeface="Arial" charset="0"/>
              </a:rPr>
              <a:t>right to SELL 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asset at the exercise price.</a:t>
            </a:r>
          </a:p>
          <a:p>
            <a:pPr algn="ctr" eaLnBrk="1" hangingPunct="1">
              <a:defRPr/>
            </a:pP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The </a:t>
            </a:r>
            <a:r>
              <a:rPr lang="en-GB" sz="1600" b="1" u="sng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seller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 is </a:t>
            </a:r>
            <a:r>
              <a:rPr lang="en-GB" sz="1600" b="1" u="sng" dirty="0">
                <a:latin typeface="Century Gothic" panose="020B0502020202020204" pitchFamily="34" charset="0"/>
                <a:cs typeface="Arial" charset="0"/>
              </a:rPr>
              <a:t>obliged to take delivery and pay the exercise price</a:t>
            </a:r>
            <a:r>
              <a:rPr lang="en-GB" sz="1600" u="sng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GB" sz="1600" dirty="0">
                <a:latin typeface="Century Gothic" panose="020B0502020202020204" pitchFamily="34" charset="0"/>
                <a:cs typeface="Arial" charset="0"/>
              </a:rPr>
              <a:t>if the buyer exercises the option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343775" y="2247900"/>
            <a:ext cx="0" cy="56991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43775" y="4273550"/>
            <a:ext cx="0" cy="59531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http://cdn2.hubspot.net/hub/312916/file-1096313632-jpg/callingall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1230313"/>
            <a:ext cx="104457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 descr="http://reachfinancialindependence.com/wp-content/uploads/2013/01/ID-100575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0" t="10080" r="18732" b="9280"/>
          <a:stretch>
            <a:fillRect/>
          </a:stretch>
        </p:blipFill>
        <p:spPr bwMode="auto">
          <a:xfrm>
            <a:off x="4111625" y="5345113"/>
            <a:ext cx="11652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6842125" cy="490538"/>
          </a:xfrm>
        </p:spPr>
        <p:txBody>
          <a:bodyPr/>
          <a:lstStyle/>
          <a:p>
            <a:r>
              <a:rPr altLang="en-US" smtClean="0"/>
              <a:t>Call Option - Example</a:t>
            </a:r>
          </a:p>
        </p:txBody>
      </p: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2432050" y="620713"/>
            <a:ext cx="2995613" cy="1871662"/>
            <a:chOff x="3147864" y="620688"/>
            <a:chExt cx="3328427" cy="1944216"/>
          </a:xfrm>
        </p:grpSpPr>
        <p:grpSp>
          <p:nvGrpSpPr>
            <p:cNvPr id="19473" name="Group 4"/>
            <p:cNvGrpSpPr>
              <a:grpSpLocks/>
            </p:cNvGrpSpPr>
            <p:nvPr/>
          </p:nvGrpSpPr>
          <p:grpSpPr bwMode="auto">
            <a:xfrm>
              <a:off x="3227883" y="1111498"/>
              <a:ext cx="2863153" cy="1453406"/>
              <a:chOff x="779611" y="1399530"/>
              <a:chExt cx="2863153" cy="1453406"/>
            </a:xfrm>
          </p:grpSpPr>
          <p:pic>
            <p:nvPicPr>
              <p:cNvPr id="19475" name="Picture 2" descr="http://cdn03.cdn.justjared.com/wp-content/uploads/headlines/2015/06/ben-affleck-pbs-finding-your-roots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11" y="1412776"/>
                <a:ext cx="1440160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76" name="Picture 4" descr="http://a5.files.biography.com/image/upload/c_fill,cs_srgb,dpr_1.0,g_face,h_300,q_80,w_300/MTE4MDAzNDEwNDkzOTk4NjA2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2604" y="1399530"/>
                <a:ext cx="1440160" cy="1440160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474" name="TextBox 7"/>
            <p:cNvSpPr txBox="1">
              <a:spLocks noChangeArrowheads="1"/>
            </p:cNvSpPr>
            <p:nvPr/>
          </p:nvSpPr>
          <p:spPr bwMode="auto">
            <a:xfrm>
              <a:off x="3147864" y="620688"/>
              <a:ext cx="3328427" cy="54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rgbClr val="10A017"/>
                  </a:solidFill>
                  <a:latin typeface="Calibri" panose="020F0502020204030204" pitchFamily="34" charset="0"/>
                </a:rPr>
                <a:t>The Script Writers</a:t>
              </a:r>
            </a:p>
          </p:txBody>
        </p:sp>
      </p:grpSp>
      <p:pic>
        <p:nvPicPr>
          <p:cNvPr id="19460" name="Picture 8" descr="http://dianabotsford.com/wp-content/uploads/2010/04/scriptic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114675"/>
            <a:ext cx="15970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-11113" y="3390900"/>
            <a:ext cx="29051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7030A0"/>
                </a:solidFill>
                <a:latin typeface="Calibri" panose="020F0502020204030204" pitchFamily="34" charset="0"/>
              </a:rPr>
              <a:t>“Good Will Hunting” Script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7030A0"/>
                </a:solidFill>
                <a:latin typeface="Calibri" panose="020F0502020204030204" pitchFamily="34" charset="0"/>
              </a:rPr>
              <a:t>(Underlying Asset)</a:t>
            </a:r>
          </a:p>
        </p:txBody>
      </p:sp>
      <p:sp>
        <p:nvSpPr>
          <p:cNvPr id="41991" name="TextBox 13"/>
          <p:cNvSpPr txBox="1">
            <a:spLocks noChangeArrowheads="1"/>
          </p:cNvSpPr>
          <p:nvPr/>
        </p:nvSpPr>
        <p:spPr bwMode="auto">
          <a:xfrm>
            <a:off x="34925" y="1344613"/>
            <a:ext cx="2376488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644C00"/>
                </a:solidFill>
                <a:latin typeface="Calibri" panose="020F0502020204030204" pitchFamily="34" charset="0"/>
              </a:rPr>
              <a:t>Option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644C00"/>
                </a:solidFill>
                <a:latin typeface="Calibri" panose="020F0502020204030204" pitchFamily="34" charset="0"/>
              </a:rPr>
              <a:t>Seller/Writer</a:t>
            </a:r>
          </a:p>
        </p:txBody>
      </p:sp>
      <p:sp>
        <p:nvSpPr>
          <p:cNvPr id="41992" name="TextBox 14"/>
          <p:cNvSpPr txBox="1">
            <a:spLocks noChangeArrowheads="1"/>
          </p:cNvSpPr>
          <p:nvPr/>
        </p:nvSpPr>
        <p:spPr bwMode="auto">
          <a:xfrm>
            <a:off x="12700" y="5557838"/>
            <a:ext cx="2255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Calibri" panose="020F0502020204030204" pitchFamily="34" charset="0"/>
              </a:rPr>
              <a:t>Option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Calibri" panose="020F0502020204030204" pitchFamily="34" charset="0"/>
              </a:rPr>
              <a:t>Buyer/Holder</a:t>
            </a:r>
          </a:p>
        </p:txBody>
      </p:sp>
      <p:grpSp>
        <p:nvGrpSpPr>
          <p:cNvPr id="19464" name="Group 6"/>
          <p:cNvGrpSpPr>
            <a:grpSpLocks/>
          </p:cNvGrpSpPr>
          <p:nvPr/>
        </p:nvGrpSpPr>
        <p:grpSpPr bwMode="auto">
          <a:xfrm>
            <a:off x="2268538" y="4899025"/>
            <a:ext cx="3179762" cy="1698625"/>
            <a:chOff x="2940061" y="4489956"/>
            <a:chExt cx="3180124" cy="1698458"/>
          </a:xfrm>
        </p:grpSpPr>
        <p:pic>
          <p:nvPicPr>
            <p:cNvPr id="19471" name="Picture 6" descr="http://vignette1.wikia.nocookie.net/logos2/images/c/cd/Castle_Rock_Entertainment_Logo_1996.jpg/revision/latest?cb=2014041122123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061" y="4941168"/>
              <a:ext cx="3023628" cy="1247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2" name="TextBox 3"/>
            <p:cNvSpPr txBox="1">
              <a:spLocks noChangeArrowheads="1"/>
            </p:cNvSpPr>
            <p:nvPr/>
          </p:nvSpPr>
          <p:spPr bwMode="auto">
            <a:xfrm>
              <a:off x="3275856" y="4489956"/>
              <a:ext cx="28443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chemeClr val="tx2"/>
                  </a:solidFill>
                  <a:latin typeface="Calibri" panose="020F0502020204030204" pitchFamily="34" charset="0"/>
                </a:rPr>
                <a:t>The Producers</a:t>
              </a:r>
            </a:p>
          </p:txBody>
        </p:sp>
      </p:grpSp>
      <p:sp>
        <p:nvSpPr>
          <p:cNvPr id="2" name="Down Arrow 1"/>
          <p:cNvSpPr/>
          <p:nvPr/>
        </p:nvSpPr>
        <p:spPr>
          <a:xfrm>
            <a:off x="3548063" y="2474913"/>
            <a:ext cx="5032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66" name="TextBox 2"/>
          <p:cNvSpPr txBox="1">
            <a:spLocks noChangeArrowheads="1"/>
          </p:cNvSpPr>
          <p:nvPr/>
        </p:nvSpPr>
        <p:spPr bwMode="auto">
          <a:xfrm>
            <a:off x="2411413" y="2489200"/>
            <a:ext cx="2800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Calibri" panose="020F0502020204030204" pitchFamily="34" charset="0"/>
              </a:rPr>
              <a:t>Own the rights to the script</a:t>
            </a:r>
          </a:p>
        </p:txBody>
      </p:sp>
      <p:sp>
        <p:nvSpPr>
          <p:cNvPr id="4" name="Curved Left Arrow 3"/>
          <p:cNvSpPr/>
          <p:nvPr/>
        </p:nvSpPr>
        <p:spPr>
          <a:xfrm>
            <a:off x="5095875" y="1143000"/>
            <a:ext cx="1631950" cy="5449888"/>
          </a:xfrm>
          <a:prstGeom prst="curvedLeft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6538" y="1916113"/>
            <a:ext cx="1849437" cy="3694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Ben and Matt write a 6-month call option for their script.  The option grants Castlerock the right to buy the script for £675,000 by the end of the period.  They will have to deliver if exercised.</a:t>
            </a:r>
          </a:p>
        </p:txBody>
      </p:sp>
      <p:sp>
        <p:nvSpPr>
          <p:cNvPr id="19" name="Curved Left Arrow 18"/>
          <p:cNvSpPr/>
          <p:nvPr/>
        </p:nvSpPr>
        <p:spPr>
          <a:xfrm rot="21366961" flipV="1">
            <a:off x="6154738" y="758825"/>
            <a:ext cx="2227262" cy="5626100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58050" y="2184400"/>
            <a:ext cx="1817688" cy="369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Castlerock buy the call option and pay a premium of £100K to Ben and Matt.  They now have the right to buy the script by the set date for the set amount and take delivery if they wish to exercise.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 animBg="1"/>
      <p:bldP spid="41992" grpId="0"/>
      <p:bldP spid="4" grpId="0" animBg="1"/>
      <p:bldP spid="5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6842125" cy="490538"/>
          </a:xfrm>
        </p:spPr>
        <p:txBody>
          <a:bodyPr/>
          <a:lstStyle/>
          <a:p>
            <a:r>
              <a:rPr altLang="en-US" smtClean="0"/>
              <a:t>Put Option - Example</a:t>
            </a:r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2432050" y="620713"/>
            <a:ext cx="2995613" cy="1871662"/>
            <a:chOff x="3147864" y="620688"/>
            <a:chExt cx="3328427" cy="1944216"/>
          </a:xfrm>
        </p:grpSpPr>
        <p:grpSp>
          <p:nvGrpSpPr>
            <p:cNvPr id="21521" name="Group 4"/>
            <p:cNvGrpSpPr>
              <a:grpSpLocks/>
            </p:cNvGrpSpPr>
            <p:nvPr/>
          </p:nvGrpSpPr>
          <p:grpSpPr bwMode="auto">
            <a:xfrm>
              <a:off x="3227883" y="1111498"/>
              <a:ext cx="2863153" cy="1453406"/>
              <a:chOff x="779611" y="1399530"/>
              <a:chExt cx="2863153" cy="1453406"/>
            </a:xfrm>
          </p:grpSpPr>
          <p:pic>
            <p:nvPicPr>
              <p:cNvPr id="21523" name="Picture 2" descr="http://cdn03.cdn.justjared.com/wp-content/uploads/headlines/2015/06/ben-affleck-pbs-finding-your-roots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611" y="1412776"/>
                <a:ext cx="1440160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24" name="Picture 4" descr="http://a5.files.biography.com/image/upload/c_fill,cs_srgb,dpr_1.0,g_face,h_300,q_80,w_300/MTE4MDAzNDEwNDkzOTk4NjA2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2604" y="1399530"/>
                <a:ext cx="1440160" cy="1440160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522" name="TextBox 7"/>
            <p:cNvSpPr txBox="1">
              <a:spLocks noChangeArrowheads="1"/>
            </p:cNvSpPr>
            <p:nvPr/>
          </p:nvSpPr>
          <p:spPr bwMode="auto">
            <a:xfrm>
              <a:off x="3147864" y="620688"/>
              <a:ext cx="3328427" cy="54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rgbClr val="10A017"/>
                  </a:solidFill>
                  <a:latin typeface="Calibri" panose="020F0502020204030204" pitchFamily="34" charset="0"/>
                </a:rPr>
                <a:t>The Script Writers</a:t>
              </a:r>
            </a:p>
          </p:txBody>
        </p:sp>
      </p:grpSp>
      <p:pic>
        <p:nvPicPr>
          <p:cNvPr id="21508" name="Picture 8" descr="http://dianabotsford.com/wp-content/uploads/2010/04/scriptic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114675"/>
            <a:ext cx="15970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-11113" y="3390900"/>
            <a:ext cx="29051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7030A0"/>
                </a:solidFill>
                <a:latin typeface="Calibri" panose="020F0502020204030204" pitchFamily="34" charset="0"/>
              </a:rPr>
              <a:t>“Good Will Hunting” Script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7030A0"/>
                </a:solidFill>
                <a:latin typeface="Calibri" panose="020F0502020204030204" pitchFamily="34" charset="0"/>
              </a:rPr>
              <a:t>(Underlying Asset)</a:t>
            </a:r>
          </a:p>
        </p:txBody>
      </p:sp>
      <p:sp>
        <p:nvSpPr>
          <p:cNvPr id="41991" name="TextBox 13"/>
          <p:cNvSpPr txBox="1">
            <a:spLocks noChangeArrowheads="1"/>
          </p:cNvSpPr>
          <p:nvPr/>
        </p:nvSpPr>
        <p:spPr bwMode="auto">
          <a:xfrm>
            <a:off x="127000" y="5622925"/>
            <a:ext cx="237648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644C00"/>
                </a:solidFill>
                <a:latin typeface="Calibri" panose="020F0502020204030204" pitchFamily="34" charset="0"/>
              </a:rPr>
              <a:t>Option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644C00"/>
                </a:solidFill>
                <a:latin typeface="Calibri" panose="020F0502020204030204" pitchFamily="34" charset="0"/>
              </a:rPr>
              <a:t>Seller/Writer</a:t>
            </a:r>
          </a:p>
        </p:txBody>
      </p:sp>
      <p:sp>
        <p:nvSpPr>
          <p:cNvPr id="41992" name="TextBox 14"/>
          <p:cNvSpPr txBox="1">
            <a:spLocks noChangeArrowheads="1"/>
          </p:cNvSpPr>
          <p:nvPr/>
        </p:nvSpPr>
        <p:spPr bwMode="auto">
          <a:xfrm>
            <a:off x="233363" y="1384300"/>
            <a:ext cx="225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Calibri" panose="020F0502020204030204" pitchFamily="34" charset="0"/>
              </a:rPr>
              <a:t>Option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70C0"/>
                </a:solidFill>
                <a:latin typeface="Calibri" panose="020F0502020204030204" pitchFamily="34" charset="0"/>
              </a:rPr>
              <a:t>Buyer/Holder</a:t>
            </a:r>
          </a:p>
        </p:txBody>
      </p:sp>
      <p:grpSp>
        <p:nvGrpSpPr>
          <p:cNvPr id="21512" name="Group 6"/>
          <p:cNvGrpSpPr>
            <a:grpSpLocks/>
          </p:cNvGrpSpPr>
          <p:nvPr/>
        </p:nvGrpSpPr>
        <p:grpSpPr bwMode="auto">
          <a:xfrm>
            <a:off x="2268538" y="4899025"/>
            <a:ext cx="3179762" cy="1698625"/>
            <a:chOff x="2940061" y="4489956"/>
            <a:chExt cx="3180124" cy="1698458"/>
          </a:xfrm>
        </p:grpSpPr>
        <p:pic>
          <p:nvPicPr>
            <p:cNvPr id="21519" name="Picture 6" descr="http://vignette1.wikia.nocookie.net/logos2/images/c/cd/Castle_Rock_Entertainment_Logo_1996.jpg/revision/latest?cb=2014041122123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061" y="4941168"/>
              <a:ext cx="3023628" cy="1247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0" name="TextBox 3"/>
            <p:cNvSpPr txBox="1">
              <a:spLocks noChangeArrowheads="1"/>
            </p:cNvSpPr>
            <p:nvPr/>
          </p:nvSpPr>
          <p:spPr bwMode="auto">
            <a:xfrm>
              <a:off x="3275856" y="4489956"/>
              <a:ext cx="28443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chemeClr val="tx2"/>
                  </a:solidFill>
                  <a:latin typeface="Calibri" panose="020F0502020204030204" pitchFamily="34" charset="0"/>
                </a:rPr>
                <a:t>The Producers</a:t>
              </a:r>
            </a:p>
          </p:txBody>
        </p:sp>
      </p:grpSp>
      <p:sp>
        <p:nvSpPr>
          <p:cNvPr id="2" name="Down Arrow 1"/>
          <p:cNvSpPr/>
          <p:nvPr/>
        </p:nvSpPr>
        <p:spPr>
          <a:xfrm>
            <a:off x="3548063" y="2474913"/>
            <a:ext cx="5032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14" name="TextBox 2"/>
          <p:cNvSpPr txBox="1">
            <a:spLocks noChangeArrowheads="1"/>
          </p:cNvSpPr>
          <p:nvPr/>
        </p:nvSpPr>
        <p:spPr bwMode="auto">
          <a:xfrm>
            <a:off x="2411413" y="2489200"/>
            <a:ext cx="2800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Calibri" panose="020F0502020204030204" pitchFamily="34" charset="0"/>
              </a:rPr>
              <a:t>Own the rights to the script</a:t>
            </a:r>
          </a:p>
        </p:txBody>
      </p:sp>
      <p:sp>
        <p:nvSpPr>
          <p:cNvPr id="4" name="Curved Left Arrow 3"/>
          <p:cNvSpPr/>
          <p:nvPr/>
        </p:nvSpPr>
        <p:spPr>
          <a:xfrm>
            <a:off x="6859588" y="1231900"/>
            <a:ext cx="1631950" cy="5448300"/>
          </a:xfrm>
          <a:prstGeom prst="curvedLeftArrow">
            <a:avLst/>
          </a:prstGeom>
          <a:solidFill>
            <a:srgbClr val="10A0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 flipV="1">
            <a:off x="5127625" y="1160463"/>
            <a:ext cx="1422400" cy="5346700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62825" y="1916113"/>
            <a:ext cx="1817688" cy="341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Ben and Matt buy the put option and pay a premium of £100K to Castlerock.  They now have the right to sell the script by the set date for the set amount if they wish to exercise.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57813" y="1916113"/>
            <a:ext cx="1951037" cy="3694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Castlerock write a 6-month put option for Ben and Matt’s script.  The option grants the scriptwriters the right to sell the script for £675,000 by the end of the period.  Castlerock will have to buy and take delivery if exercised.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  <p:bldP spid="41992" grpId="0"/>
      <p:bldP spid="4" grpId="0" animBg="1"/>
      <p:bldP spid="19" grpId="0" animBg="1"/>
      <p:bldP spid="20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z="2400" smtClean="0"/>
              <a:t>Options – Naked and Covered Positions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463" y="765175"/>
            <a:ext cx="8964612" cy="14763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We have seen that in a futures contract, the seller can hold a </a:t>
            </a:r>
            <a:r>
              <a:rPr lang="en-GB" b="1" dirty="0">
                <a:solidFill>
                  <a:srgbClr val="002060"/>
                </a:solidFill>
                <a:latin typeface="Century Gothic" panose="020B0502020202020204" pitchFamily="34" charset="0"/>
                <a:cs typeface="Arial" charset="0"/>
              </a:rPr>
              <a:t>‘COVERED’ </a:t>
            </a:r>
            <a:r>
              <a:rPr lang="en-GB" dirty="0">
                <a:latin typeface="Century Gothic" panose="020B0502020202020204" pitchFamily="34" charset="0"/>
                <a:cs typeface="Arial" charset="0"/>
              </a:rPr>
              <a:t>or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cs typeface="Arial" charset="0"/>
              </a:rPr>
              <a:t>‘NAKED’ </a:t>
            </a:r>
            <a:r>
              <a:rPr lang="en-GB" dirty="0">
                <a:latin typeface="Century Gothic" panose="020B0502020202020204" pitchFamily="34" charset="0"/>
                <a:cs typeface="Arial" charset="0"/>
              </a:rPr>
              <a:t>position depending on whether they hold the underlying asset needed for physical delivery.</a:t>
            </a:r>
            <a:endParaRPr lang="en-GB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defRPr/>
            </a:pPr>
            <a:endParaRPr lang="en-GB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A similar situation exists for an options contract: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4013" y="2805113"/>
            <a:ext cx="3905250" cy="849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Investor Jones writes the </a:t>
            </a:r>
            <a:r>
              <a:rPr lang="en-GB" altLang="en-US" sz="1600" b="1"/>
              <a:t>call option</a:t>
            </a:r>
            <a:r>
              <a:rPr lang="en-GB" altLang="en-US" sz="1600"/>
              <a:t>.  Investor Jones charges investor Smith a non-refundable premium of 20p</a:t>
            </a:r>
            <a:endParaRPr lang="en-US" altLang="en-US" sz="160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403350" y="2276475"/>
            <a:ext cx="6516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Shares in Beckenham Ventures Plc are trading at 125p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889500" y="2797175"/>
            <a:ext cx="4068763" cy="857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1600"/>
              <a:t>Investor Smith buys a 150p call option for three months</a:t>
            </a:r>
            <a:endParaRPr lang="en-US" altLang="en-US" sz="1600"/>
          </a:p>
        </p:txBody>
      </p:sp>
      <p:sp>
        <p:nvSpPr>
          <p:cNvPr id="8" name="Down Arrow 7"/>
          <p:cNvSpPr/>
          <p:nvPr/>
        </p:nvSpPr>
        <p:spPr>
          <a:xfrm rot="5400000" flipV="1">
            <a:off x="4395788" y="2914650"/>
            <a:ext cx="357188" cy="630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27450"/>
            <a:ext cx="4033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writer, Investor Jones hopes that Investor Smith </a:t>
            </a:r>
            <a:r>
              <a:rPr lang="en-GB" altLang="en-US" sz="1800" b="1">
                <a:solidFill>
                  <a:srgbClr val="C00000"/>
                </a:solidFill>
              </a:rPr>
              <a:t>does not exercise the option </a:t>
            </a:r>
            <a:r>
              <a:rPr lang="en-GB" altLang="en-US" sz="1800"/>
              <a:t>so he can simply </a:t>
            </a:r>
            <a:r>
              <a:rPr lang="en-GB" altLang="en-US" sz="1800" b="1">
                <a:solidFill>
                  <a:srgbClr val="10A017"/>
                </a:solidFill>
              </a:rPr>
              <a:t>pocket the 20p premium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70425" y="3719513"/>
            <a:ext cx="3924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If the share price</a:t>
            </a:r>
            <a:r>
              <a:rPr lang="en-GB" altLang="en-US" sz="1800" b="1"/>
              <a:t> starts to rise above 150p</a:t>
            </a:r>
            <a:r>
              <a:rPr lang="en-GB" altLang="en-US" sz="1800"/>
              <a:t>, then Investor Smith is likely to </a:t>
            </a:r>
            <a:r>
              <a:rPr lang="en-GB" altLang="en-US" sz="1800" b="1">
                <a:solidFill>
                  <a:srgbClr val="10A017"/>
                </a:solidFill>
              </a:rPr>
              <a:t>exercise the option </a:t>
            </a:r>
            <a:r>
              <a:rPr lang="en-GB" altLang="en-US" sz="1800"/>
              <a:t>and buy the shares at 150p </a:t>
            </a:r>
            <a:endParaRPr lang="en-GB" altLang="en-US" sz="1800" b="1">
              <a:solidFill>
                <a:srgbClr val="10A017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0800000">
            <a:off x="4843463" y="4919663"/>
            <a:ext cx="2249487" cy="13573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84763"/>
            <a:ext cx="46704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If he </a:t>
            </a:r>
            <a:r>
              <a:rPr lang="en-GB" b="1" dirty="0">
                <a:latin typeface="Century Gothic" panose="020B0502020202020204" pitchFamily="34" charset="0"/>
                <a:cs typeface="Arial" charset="0"/>
              </a:rPr>
              <a:t>already holds the shares</a:t>
            </a:r>
            <a:r>
              <a:rPr lang="en-GB" dirty="0">
                <a:latin typeface="Century Gothic" panose="020B0502020202020204" pitchFamily="34" charset="0"/>
                <a:cs typeface="Arial" charset="0"/>
              </a:rPr>
              <a:t>, his position is referred to as </a:t>
            </a:r>
            <a:r>
              <a:rPr lang="en-GB" b="1" dirty="0">
                <a:solidFill>
                  <a:srgbClr val="002060"/>
                </a:solidFill>
                <a:latin typeface="Century Gothic" panose="020B0502020202020204" pitchFamily="34" charset="0"/>
                <a:cs typeface="Arial" charset="0"/>
              </a:rPr>
              <a:t>‘COVERED’ </a:t>
            </a:r>
          </a:p>
          <a:p>
            <a:pPr algn="ctr" eaLnBrk="1" hangingPunct="1">
              <a:defRPr/>
            </a:pPr>
            <a:r>
              <a:rPr lang="en-GB" dirty="0">
                <a:latin typeface="Century Gothic" panose="020B0502020202020204" pitchFamily="34" charset="0"/>
                <a:cs typeface="Arial" charset="0"/>
              </a:rPr>
              <a:t>If he </a:t>
            </a:r>
            <a:r>
              <a:rPr lang="en-GB" b="1" dirty="0">
                <a:latin typeface="Century Gothic" panose="020B0502020202020204" pitchFamily="34" charset="0"/>
                <a:cs typeface="Arial" charset="0"/>
              </a:rPr>
              <a:t>does not hold the shares</a:t>
            </a:r>
            <a:r>
              <a:rPr lang="en-GB" dirty="0">
                <a:latin typeface="Century Gothic" panose="020B0502020202020204" pitchFamily="34" charset="0"/>
                <a:cs typeface="Arial" charset="0"/>
              </a:rPr>
              <a:t>, this poses a risk to Investor Jones  - his position is referred to as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cs typeface="Arial" charset="0"/>
              </a:rPr>
              <a:t>‘NAKED’ </a:t>
            </a:r>
            <a:r>
              <a:rPr lang="en-GB" dirty="0">
                <a:latin typeface="Century Gothic" panose="020B0502020202020204" pitchFamily="34" charset="0"/>
                <a:cs typeface="Arial" charset="0"/>
              </a:rPr>
              <a:t>and he will have to buy the shares in the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12482</TotalTime>
  <Words>807</Words>
  <Application>Microsoft Office PowerPoint</Application>
  <PresentationFormat>On-screen Show (4:3)</PresentationFormat>
  <Paragraphs>98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Call Option - Example</vt:lpstr>
      <vt:lpstr>Put Option - Example</vt:lpstr>
      <vt:lpstr>Options – Naked and Covered Positions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Bolton</dc:creator>
  <cp:lastModifiedBy>Matthew Bolton</cp:lastModifiedBy>
  <cp:revision>1734</cp:revision>
  <cp:lastPrinted>2014-09-09T12:58:44Z</cp:lastPrinted>
  <dcterms:created xsi:type="dcterms:W3CDTF">2014-04-03T14:33:40Z</dcterms:created>
  <dcterms:modified xsi:type="dcterms:W3CDTF">2016-08-23T13:37:50Z</dcterms:modified>
</cp:coreProperties>
</file>