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85" r:id="rId3"/>
    <p:sldId id="388" r:id="rId4"/>
    <p:sldId id="386" r:id="rId5"/>
    <p:sldId id="389" r:id="rId6"/>
    <p:sldId id="390" r:id="rId7"/>
    <p:sldId id="393" r:id="rId8"/>
    <p:sldId id="394" r:id="rId9"/>
  </p:sldIdLst>
  <p:sldSz cx="9144000" cy="6858000" type="screen4x3"/>
  <p:notesSz cx="6724650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017"/>
    <a:srgbClr val="009999"/>
    <a:srgbClr val="644C00"/>
    <a:srgbClr val="006666"/>
    <a:srgbClr val="669900"/>
    <a:srgbClr val="B33598"/>
    <a:srgbClr val="63E430"/>
    <a:srgbClr val="3F7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85429" autoAdjust="0"/>
  </p:normalViewPr>
  <p:slideViewPr>
    <p:cSldViewPr>
      <p:cViewPr varScale="1">
        <p:scale>
          <a:sx n="99" d="100"/>
          <a:sy n="99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0611" tIns="45305" rIns="90611" bIns="4530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0611" tIns="45305" rIns="90611" bIns="4530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12A7CF-F288-4329-A90B-F524FFCF9922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11" tIns="45305" rIns="90611" bIns="4530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91063"/>
            <a:ext cx="5378450" cy="4443412"/>
          </a:xfrm>
          <a:prstGeom prst="rect">
            <a:avLst/>
          </a:prstGeom>
        </p:spPr>
        <p:txBody>
          <a:bodyPr vert="horz" lIns="90611" tIns="45305" rIns="90611" bIns="4530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14650" cy="493713"/>
          </a:xfrm>
          <a:prstGeom prst="rect">
            <a:avLst/>
          </a:prstGeom>
        </p:spPr>
        <p:txBody>
          <a:bodyPr vert="horz" lIns="90611" tIns="45305" rIns="90611" bIns="4530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8950"/>
            <a:ext cx="2914650" cy="493713"/>
          </a:xfrm>
          <a:prstGeom prst="rect">
            <a:avLst/>
          </a:prstGeom>
        </p:spPr>
        <p:txBody>
          <a:bodyPr vert="horz" wrap="square" lIns="90611" tIns="45305" rIns="90611" bIns="453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CD1D81-D8BD-4A22-B5D6-7799662AA1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8905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3763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99032C-EB70-4FF8-9EE3-920E0597705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2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3763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FCAFF9-78C4-48CC-BED2-448A958FA962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8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3763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B2DABB-D308-44FC-97AD-1E760252759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4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3763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643763-B4AB-4A34-A29B-3839508E03F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8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3763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A50195-74D4-40B5-9DFB-A839D73F8624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51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B3C1B2-C453-462B-B225-74179EB1B555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82CE87C-866B-449E-B5A7-0DDBA6F79C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912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467229-8A3B-4E27-8494-2239526A208D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935D09C-ACDC-4C5B-8070-4925B70DF8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4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2C5FF5-3810-4FA2-9584-A588A5BFA801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BCF88AC-18D9-4C2F-A034-6943BB90C7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03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1DBBABA-9363-4D23-BC4E-E906E6D30A66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B2056F4-803A-4068-B2D4-943A7210E5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917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8C72B7-F11C-468A-B1E0-473471A6F02F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E75B0E1-6504-4009-991A-4122450873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106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EF5F10-EA40-4FD2-9781-BE368DC625A6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A38E428-B26B-4A90-B6A4-1C958FFF64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938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63BF31-5663-4E76-8B5A-B1CBCB5F35E6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06E79C2-778D-4DA3-B1E6-F774081FB5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161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70719E-BF1D-43C4-8CD8-B26E5FBD5888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E2DB572-D95E-400E-B097-002DDE04A0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288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B82C95-5CF4-4151-910F-C38878F24F98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86A5839-51B4-4DC2-A165-D555AD6245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778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188913"/>
            <a:ext cx="68421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11" descr="cis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190500"/>
            <a:ext cx="16891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775575" y="6237288"/>
            <a:ext cx="1368425" cy="492125"/>
          </a:xfrm>
          <a:prstGeom prst="rect">
            <a:avLst/>
          </a:prstGeom>
          <a:noFill/>
          <a:ln>
            <a:noFill/>
          </a:ln>
          <a:extLst/>
        </p:spPr>
        <p:txBody>
          <a:bodyPr lIns="91380" tIns="45691" rIns="91380" bIns="456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cisi.org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800" b="1" kern="1200" dirty="0">
          <a:solidFill>
            <a:srgbClr val="006666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07950" y="1700213"/>
            <a:ext cx="89281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1" rIns="91380" bIns="45691">
            <a:spAutoFit/>
          </a:bodyPr>
          <a:lstStyle>
            <a:lvl1pPr defTabSz="9493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493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493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493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493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6666"/>
                </a:solidFill>
              </a:rPr>
              <a:t>CISI – Financial Products, Markets &amp; Services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66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9999"/>
                </a:solidFill>
              </a:rPr>
              <a:t>Topic – Derivatives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9999"/>
                </a:solidFill>
              </a:rPr>
              <a:t>(6.1, 6.2 and 6.4)Uses of derivatives, Futures and Terminology</a:t>
            </a:r>
          </a:p>
        </p:txBody>
      </p:sp>
      <p:sp>
        <p:nvSpPr>
          <p:cNvPr id="12291" name="AutoShape 2" descr="data:image/png;base64,iVBORw0KGgoAAAANSUhEUgAAAWMAAACOCAMAAADTsZk7AAAAyVBMVEX////tjAHtigDshADshwD//v/shgDsgwD///3riAD87t7zsmr2y6fvnUb53770vY3woj3648XxqVD4z673zaDytnT52LH64s7++vTujwD++O/xp1b99OvytHz40af99ej75872yJXxq2L76dT2xYLvmCzxpzrvlSD0vYDxn0H4z5XvlQD2yJnvmTL1wor87Nnxplrzt1/406L1vm/63rf77NHukyvwmxzyrUjxpzjysFXzs2T0v3nyrm30wpf40Jfxnyn52av52b8zzvEvAAATn0lEQVR4nO1dDXuayhKG3ZVdsCHBoxZEATUWTSOepknb0za3Tf7/j7ozuwuiwdRESdo+vH3OqXzs18vs7MzsQA2jQYMGDRo0aNCgQYMGDRo0aNCgQYMGDRo0aNCgQYMGDRo0aNCgQYMGDRo0aNCgwe8CYbQqzu1VEG4Tvi/y30fAw67Uh+P0eL+WkKmhOx4B5tmVN/T3LAgwopMgOOkfTPH0diThvdzAofMZNhm9QIvQhB+dMGoxhEU5T2+7zp5Fe5wQwnh2qFC84YzZtk1PX1S45Jh57yUa688oMQHElH+ZxKbs9NfFQBAchiWA5vhAkt9YBGuyXpBjaOiSQtdNa1hzQ9BST7ZkEpBheK6Kahbu1ck+FoX7uXswx/Lp2ns82mMiwN5zr9Y2kOI2RUEkfJZ1+5enHSpl2v53n9LGPZdPx+RvD1yt3rBX4biLMkLr5bgljDFHilma6FP+pUn34xhIjZWGIebBuuJ1OB7g4OuWY8OxiKTYl0dCmmEZJfYeugJZHXMbezk+VI2+EscGzllasz422nJw3NmY6qsZ3+Z4l3Hmdgg7cw/uxutwLKRCnu1pqz4XvjIMfm5NdeE+MN5aqFnENtHHsgJeSY59DrbMvOZGXC45njy3PHLcEq2DqX4ljl1Y4Nl+vsDzMVY2U/rgwjZrg3joua47jAf7Vz4YAuKqmegPAOUmtjn2Bwc9Nh8a3qej3xih83ys2Kk61Map1BUmTwzpG1fcAefi+16YMs4ppZyk/46dYnk03GyM6OKRMPyeRHsKV+JogmW4vexNDX23wNCImGaTRQpYTOZvB6qFDY4Hbi9cwtXxUKon2YuhrrlkAsTqFNSOt7jqIMN1I54vYG6mE8dw9D29ZC01eEcEp/rwm1MeSlpjaHMGfVqGvcg5sht0quSYmI6xS7kmkwAcXWmhSZ/OpqQ3yElecgtAqaMGysEfttE7TSam9mxMYrF5qeb+AjwdwtCYIRZN24k8u+bYn6cUmiMMnE3ZjirF0dVmtLPuZFefUq7whMpQAIXneWlKW4nAFY8zC++y0rX8wI8hFOUT+JW4iXwovYAym8lSjLLF+AmTdR+Otfts9neQ7FmKX0L0ncha4GjJPLGln0ccKaQul90kJxNkydQ1m4S28+ENQspMpJfImqAqOYUKjv/npTTvEXi5YLWrPimHktiddce6ikmmOG7LXhJ7JdpU95fdGkYqzwLfybqgMC6tDc+jH1g6JKAEifCTY4pylI+IWB3shpDmQ/mOOUYSYGWwYN5zqkIahAS+GvyJ6hRR64ZL1UNgSiRILsmER6oyf4mjsbgZBJSrpmm/xLGZ6vrkiKEic6pY6VN5mZU51qc0x7Z6LqtvVPYXakCOuyoOkt9lqCEi80tfqi4MCOATJ5QHgcm56nl6TEGOuZmD0RNt5254xcgxSFsnSkBfJyGVkokGj+ZYFd7gWMknWZ7BDNRPMFCVTSx0vLMYh7qKOjiiTY6xLQrPsjj85OvAiDp+hGOlyhb5xFRy7OcyZBWrGWgImG5Wls/aFYOZxVIXb/DdLODH5tgIWc4xhnbed/0Hcow8tOP8sKcFg6rDCo6xIkoyKYDOQq2pMmgEeoebG/GjeE4Z3+SYkcyLkyi1dAwQln3s0L4cg+SDsAAsi1i32F/NPY3yci05JBLnotTBMBgaVrpT7oyyY3LcMqa0xDF0hfa2zMU5tWYr/CGkC6KcFjMPVu2Q47HI+xyouQ9iI4mAn+9zpxE1utOxkzLHdr489qhW/pZ8vHtzDOI76d9Mb9zuglzC+ByuTy/XJWEITMZjsC0ZTJCTSeA6jgIWmeER9bGMoZZWNFSBPFS2lvYsVp82Y9gdxYYlxa9Sjk1ylg8AqreUeKJv7gdS16lLm8655piN5EW8EjKl+9Wk3l+OP003hqf7C0uCk3cJeklo4f5HqL9ByuWujhz3waxuQehFrQSwXtqPhNFGSpCtf+RRpa5QHKvqc9FGMfLl48RZ+8AS3/ZBhOHYulsp3rs3x+Zqq+ceN/OZpFuFp0fSQj1nbL3IVToIBwNrjYhtrlmWVo+05HRntxrWXgvdi2MYIlV14imfS9HM1dFjfh40Osm1kmPsr4/JZCvwYhgzqa1MFujFfAAPrxSjyGQ1LI38isEeBXKCrEJekmRpJuJSoynearf3NDn2tBxLjrXlyli4vWH4gOOWnNKFVtqHY6lZImMbkTYoQT0IfUzYtHgUmSXFitB07h3VmthGgmaUqQ1aCVrSwmuOxWqsb3mSHGsV7aeFY2KZiywx1vqvIibkc3W39T9jf11B3z4Ym1wF8MaJkqgzkOnF+rLUx6pxmob9WA24FqUx7TFaohimaKSmlm5PTO+7vcUnQnOb6kkc61O9teon4OTOxnFuKVbF3QIzdx/21xUVHIOkasdGeuYrNMH/WZMYlwZNbBqE0mCqKc1j0E05K5OslwXozSDqoFnHlAf1DDnWp5x1/dKLoxjJkMOp4vhMn8PA6yEcO1qxS+MB9S8x/dLk7NHykg80z2rae1LSBCpj3Z51qa4Yw7ZFlSZB656Zz+fYuCzVr+zxQNrelRz3VFMMgx2HcKxXT0IWOClhCZQzo4Cfrt0wJUS83qi9E9I8wMZmhnzaEWeyedsy2/+4N7f2ARxjNEbxWwzLmqJ0VXKs8wEO5jjRhWGlM97SzQARRmSXOoOh6BWfiOpA75HgktyttZX5rB0lq6OmkI6GPotjqM6byZmwJpnJ7bRqOVZr3umB+liIE+1szpX9sbkjAbI9JyrwVsww3jWOsLlTCWmnOXlb1kANTj5fu2so6/E59nFxSroTS8pKcqxiclUctzXHqLMO4liVRk/DH6SM0O7GVenSt83NTqX17aOqvQ1NC/OlslKLexd3MA7nWM7At71PtKQDQ6NaV5ypySsjI33r+RzDmp0qKaUeGt18kz+lFuIoNPPFj6icizqzwsRSe0bGmrW1QXkQxzl8r5fSPEqCyqLCB8FwkgzCIyV9nZG3GaOXRXrSMtE+SDXHytGA4m2YG2zXBrEThSzvFDs4Y+QxwOhGcpFjP6GZuY4Ard2nU3XmMI4Bfn9Bd3MMynDAZUHMpqnWxzratIccS/2Xx+V2pAXJGebMiQpFsYMzUR+DMHKO0YK51RwnxfWjcKxynsdqOU0rOJbRJBnsx/iyMO4q5FjRLt3ARzluwZ8JKzhOd7EnWY6XyinM6qNYVrxY68FbW6nmpLjjGBzna3aG052c+TJvk2zp47a0P/Tq4/Eyx7K0MgPz4PtjcgzkJUxvkhFrlxbQDq0vrTicuMcieRBgiA30gyi6YziKlkDmcGtG7+VyhTvxB+njwWaEaYrMWagf36iogb3OP47V09U7gb5a81ipZj3FuHJiHtcVhrHUYmzSePvSQKl/TYDafeXT44XgppzxMF5HJfD/C1v2vY9HkaLI/iY5xsv/HuBLJ5xtJCp7uHcmTamHctxTCmuh7w7Vnuh6W87Qe8ipqu9XHN9TJcew4rU2JXQiUyzWp+TeUzAwWseKWSSgEpk1zhtBLbmQ8qF32Yf68bN8oZjTAzgGFcvbJTma2Lj1PETbTRsJBcfXakUz81CzyxXHhZvbVRoaRQEPf8Wx2vSC+92tqJo4YZYKlyvEaFpYvSMueYnMPqZkPlVvJ/n9QBpBatcQ5LYnVSac6vtC+N5C7/4/j2MPHhCzeokSRh/rlpFq1Q+5IOkQLu7HY0teHvwzQkvGnmmmYul9ZWVhMsB+HGPWGalwLtAJJDyNhkrIkhTzP8xj5sBNufLUGQ/C0WgUEpUrYi1VIy0jTnXsD24I3/MixPxcjtHu5u8nWZZNpAObK4MOVR0JMtdLuh05W5iZzx542IOFzv4JelB4yVXkLo335Xgg21Z7t2UImSJCKF2Msmy0wK2a0ib2MTDEgeqUEduyVc6JbbUH+dCMJNWbjig1MOxvB9gVU5UlijshTKUfWQstuCLDOImM7cn0CvS1Fqv1fpdMMVJpMZaFr61IvkNMz845fsQHwZG0cWpYDwW0rZObsE/6MY4PJ7aMGNPLiswoOWzaWS9M0Lc4pFpdwJwKHVi3ADZXHC9s1T/NMVedLe2ze/rUT3kULSljRQwR2Jr7hd5bTViul+CPzdNuvkSofoB+WHBLSbusk88iUWyk6Hw3vkuOhbHient8m4G2yXVkXNbMl+7RY/S+O19aXL6qZlFKl9l0S9sL7zZQOZsTaH3Qky8r3iqTKeuECJB7NHljeRB2LvOirfxUqOMwIslOGJc5JpTOsk2pcrIFdgT+cBJGFVEZkczPTMwf5dxa9tzyHX31DuVoaFTGy/DcLE9K2sagf5tSLrvEzbBfU7zN96Lx6enpuOsOK1vwHbffT7ZGXVgieb7Eel4XtxT7rusywnf6V+Nx5FYk+0JH7sbjcX+6M+wFpRP3OnH8XUy0quxa2cvPj+RY+UOvfwkNr+qKt23ulld0UpR/yAO4KZ9OLbXz2Vrrl3JBdVfB9aZl/4jEVMfIy33bnm1569VyDDqPY2yjWgmUz9axYSqTF1tSr4mCw+1bCnb0IygoFZLHlljTL4yS1Ba53dvVCfUANhgXuqgQOwYq0DFQXRGi+hHtYqhlwGJtVXhvRZ9VZpQo+XwNnghwntjJcwrWGUb+8yGM+XJ+7aPz5C7AqrCes+FcU67F34MUv2MQzN6D1aTSbJ8MMTjs7Z+/HcL4pAOaMhdrn1dnH1Qx8Gt51+lvAcjfp/yNCYL7+U8rLLOtnbiR41/gk6QX4xQMnKAnRivBfb9ZOXFD8eNY4FtvtkWZSsd9Cl3otno3N6vXo1hU/fX4vTuPa8Tgsr1chqd939hpUO8A3Hpz7Xo3r2dWtIp3J/breUu7DaLqG1y/HySx3tXddfKKXdhEPLxJEte9vo5KePOmD/C8mzh+tHDdEDvc8seKgPD4dz+urur9eMgvOiF8x7uOuucfP3x593kD7zUChGni+7oWp8Hns7D3v27fc2rN1avuq2g9/cHG5+cXP5IXFIj19PZ9x70bf//w5b93Bf7777+fiBLFgYapQYitIqecc/NnOBpHyXAdONsVnTgenqSH8Wb34/fz81Vt/dlqMB++P5heX51/+FJAkvvuy5ev3759+/794uLiClRD5L3N0Qd90Z3P59++hSfLZRAQTsHbwhe/1UfkgsXtPJoW3+tTCv5FRvVL+D8+fPx48SBHoB7oiORw1b/4/uGrAvL74eP3ix937tSJ4728IOHHzmp6H2W9SbgMGJdv/uPWDn6qoded5t+4+D1Inn74+uHDlf9iikIMvSvQuhJA8Mfz8Z3nDLdcH7HWedsXjNb2OaB72s96/85MufciN/DM5SS7ry08/jSIq3dfvn49/nbTVitC79f40zvg9+NHyfH51fXqmK67P3TcbLQIOEemGaPkUzi/VzoQW289Z6k6ADqavfr68927D3V//kaPbJBcfP/4URJ8jt85rWuXa3h9OZqB6YFEW0B0p5uoDaGa8th3AuVWZJ8///x54ddsxcvafST4O3J8vt7GE8dUmK3yrpAwkmh0RpWehv+Wc/fJvu/BQLdjFqSfPycPNm5qgHN3fn6ODF9pfuW03bUR9TwU21ClOqf9+WcuX1EDMy9o/1P7jN3E8Bs3A7Pn1/Ji+ho44uTiHCk+v3vhIWp43Q6+uIcampN25OQdE0fL8dtE7geKMWUmTb36P3Ptez/A1D1/LYK1El7dt5f4EgzaHMFtFD+Q+CNCy2wUUPw+yfbO+dEbA4avfgDHVzd6C7q+xnZ3In8zzrmfL0y5ElKe9qLKz8QdqUlD9JfAsDVxjJr1BCx0d1fA8bV+LfvVsBak2JufBEqerUXPrSlcDgxzQujCUwZjnXCu74Bj7/fwBNZAnmVCGuPkZP5WebjPCKY9hEoV8TEHj9BlTSlYZfjeNXDs+bsydF4JKvs4ducLtQ7y4CR7qxOqjmFAO1lKCVH5i3WP23Gvr6/xGxn1B8Gehrw3YtgfpZzaoDattDPezr17Xt2e/Join/XrnLza5BVTjLDLafhbRGUeQPPsRBOTozxT2wR/UGxe3muVXsvPCkTYhpmxcHX+V41owWLnefjhyZf2Xp+FVbdDkWfbssjZpavZ128EPTYAMLDXN6y6SwscSou3p48UOQ6wTf8GOI5/Mx1RibyLyeUZeILqm4af5/1VcXm/3VsvCzi+mULzDzXV1uEcg+QmSXy1rfm7I9+mRV16eSb9QRv9wc5pf78v6vrJJUwD9NatdJ4YagbUPG5hDFbTJE8i+D2V8UPkKQdJN/yk/EEMQi9GYzf2dwQIhe8n3dEZw0iqTdlSErxZXW3wV6vpK/nNR4FY3fdOUkbzPSxzFo7m48ibDnNM3Wg8vz1JKZe7LxZNw+6LZqYIx1kd+7vVL4d8lserfu/fGeHqvRsbzDvcnZX5hPhBYfVPUaFTTpaT8bTWr7hVIHYc509QxDvQKtkSg/httzdZBBaSatlMgegNcZKe9MZerNc48YJ60Y/jP1eKK+EPhis3yrLRSL9QNRpl2ZX7YA/ypSBEHNcXz2pg4JTxn/RPUfw5EMULUEJ/r+DVsgpag8FfmV1bStEUxTbkKzmxQubh/40s/zYAs/yv1BS/E4Bj/w+22/4IqH+1+E/xn/9MiF2+fYOjQYiG47rREo3/UTsajl8Ajapo0KBBgwYNGjRo0KBBgwYNGjRo0KBBgwYNGjRo0OA18X+/z1qjniqtjQAAAABJRU5ErkJggg==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t="21381" r="37970" b="39310"/>
          <a:stretch>
            <a:fillRect/>
          </a:stretch>
        </p:blipFill>
        <p:spPr bwMode="auto">
          <a:xfrm>
            <a:off x="5651500" y="3716338"/>
            <a:ext cx="2919413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41288" y="146050"/>
            <a:ext cx="7670800" cy="723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1510" tIns="40755" rIns="81510" bIns="4075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41148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61722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82296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defRPr/>
            </a:pPr>
            <a:endParaRPr lang="en-GB" sz="3600" kern="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en-GB" sz="3600" kern="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en-GB" sz="3600" kern="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en-GB" sz="3600" kern="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850" y="2708275"/>
            <a:ext cx="8496300" cy="2555875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000" b="1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A Derivative is……</a:t>
            </a:r>
          </a:p>
          <a:p>
            <a:pPr algn="ctr" eaLnBrk="1" hangingPunct="1">
              <a:defRPr/>
            </a:pPr>
            <a:r>
              <a:rPr lang="en-GB" sz="2000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A financial instrument where the value is </a:t>
            </a:r>
            <a:r>
              <a:rPr lang="en-GB" sz="2000" u="sng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derived</a:t>
            </a:r>
            <a:r>
              <a:rPr lang="en-GB" sz="2000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 from the price of an underlying asset.</a:t>
            </a:r>
          </a:p>
          <a:p>
            <a:pPr algn="ctr" eaLnBrk="1" hangingPunct="1">
              <a:defRPr/>
            </a:pPr>
            <a:endParaRPr lang="en-GB" sz="2000" dirty="0">
              <a:solidFill>
                <a:schemeClr val="accent1">
                  <a:lumMod val="2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sz="2000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The underlying asset could be </a:t>
            </a:r>
            <a:r>
              <a:rPr lang="en-GB" sz="2000" u="sng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financial or a commodity.</a:t>
            </a:r>
          </a:p>
          <a:p>
            <a:pPr algn="ctr" eaLnBrk="1" hangingPunct="1">
              <a:defRPr/>
            </a:pPr>
            <a:endParaRPr lang="en-GB" sz="2000" u="sng" dirty="0">
              <a:solidFill>
                <a:schemeClr val="accent1">
                  <a:lumMod val="2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sz="2000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They have been around hundreds of years – </a:t>
            </a:r>
            <a:r>
              <a:rPr lang="en-GB" sz="2000" u="sng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originating back to agricultural markets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50825" y="188913"/>
            <a:ext cx="68421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rPr>
              <a:t>What are Derivatives?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t="21381" r="37970" b="39310"/>
          <a:stretch>
            <a:fillRect/>
          </a:stretch>
        </p:blipFill>
        <p:spPr bwMode="auto">
          <a:xfrm>
            <a:off x="3348038" y="765175"/>
            <a:ext cx="2087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ttp://fartticles.com/wp-content/uploads/2015/03/air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2"/>
          <a:stretch>
            <a:fillRect/>
          </a:stretch>
        </p:blipFill>
        <p:spPr bwMode="auto">
          <a:xfrm>
            <a:off x="2051050" y="765175"/>
            <a:ext cx="17621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http://www.one7group.com/images/portfolio/oil_company_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6" r="10088"/>
          <a:stretch>
            <a:fillRect/>
          </a:stretch>
        </p:blipFill>
        <p:spPr bwMode="auto">
          <a:xfrm>
            <a:off x="5724525" y="620713"/>
            <a:ext cx="11509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51275" y="260350"/>
            <a:ext cx="1800225" cy="1296988"/>
            <a:chOff x="3419872" y="260648"/>
            <a:chExt cx="1800200" cy="1296144"/>
          </a:xfrm>
        </p:grpSpPr>
        <p:sp>
          <p:nvSpPr>
            <p:cNvPr id="6" name="Up Arrow 5"/>
            <p:cNvSpPr/>
            <p:nvPr/>
          </p:nvSpPr>
          <p:spPr>
            <a:xfrm rot="16200000">
              <a:off x="4139908" y="476628"/>
              <a:ext cx="360128" cy="1800200"/>
            </a:xfrm>
            <a:prstGeom prst="upArrow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7" name="Up Arrow 6"/>
            <p:cNvSpPr/>
            <p:nvPr/>
          </p:nvSpPr>
          <p:spPr>
            <a:xfrm rot="5400000">
              <a:off x="4139908" y="-27869"/>
              <a:ext cx="360128" cy="1800200"/>
            </a:xfrm>
            <a:prstGeom prst="upArrow">
              <a:avLst/>
            </a:prstGeom>
            <a:solidFill>
              <a:srgbClr val="00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5406" name="Rectangle 1"/>
            <p:cNvSpPr>
              <a:spLocks noChangeArrowheads="1"/>
            </p:cNvSpPr>
            <p:nvPr/>
          </p:nvSpPr>
          <p:spPr bwMode="auto">
            <a:xfrm>
              <a:off x="4067944" y="260648"/>
              <a:ext cx="3955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>
                  <a:solidFill>
                    <a:srgbClr val="0070C0"/>
                  </a:solidFill>
                  <a:latin typeface="Calibri" panose="020F0502020204030204" pitchFamily="34" charset="0"/>
                </a:rPr>
                <a:t>£</a:t>
              </a:r>
              <a:endParaRPr lang="en-GB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15407" name="TextBox 9"/>
            <p:cNvSpPr txBox="1">
              <a:spLocks noChangeArrowheads="1"/>
            </p:cNvSpPr>
            <p:nvPr/>
          </p:nvSpPr>
          <p:spPr bwMode="auto">
            <a:xfrm>
              <a:off x="3635896" y="971436"/>
              <a:ext cx="13681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10A017"/>
                  </a:solidFill>
                </a:rPr>
                <a:t>Jet Fuel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92150"/>
            <a:ext cx="2051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The airline has safeguarded against future rises in oil prices</a:t>
            </a:r>
          </a:p>
        </p:txBody>
      </p:sp>
      <p:pic>
        <p:nvPicPr>
          <p:cNvPr id="15366" name="Picture 11" descr="http://healthimpactnews.com/wp-content/uploads/sites/2/2013/08/farmer-turned-into-sold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4"/>
          <a:stretch>
            <a:fillRect/>
          </a:stretch>
        </p:blipFill>
        <p:spPr bwMode="auto">
          <a:xfrm>
            <a:off x="5940425" y="1700213"/>
            <a:ext cx="7191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 descr="http://www.enterprisetondelli.co.uk/images/stories/Micro-Brewery/8%20barrel%20brewer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00213"/>
            <a:ext cx="111601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48488" y="1682750"/>
            <a:ext cx="21955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The farmer has a guaranteed buyer and price for the hops and guards against falling hop prices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0" y="58738"/>
            <a:ext cx="68421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rPr>
              <a:t>What can be the underlying asset and why are derivatives used?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948488" y="476250"/>
            <a:ext cx="2195512" cy="1169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The oil company has a guaranteed buyer and price for the fuel and guards against oil prices falling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851275" y="1484313"/>
            <a:ext cx="1800225" cy="1296987"/>
            <a:chOff x="3419872" y="260648"/>
            <a:chExt cx="1800200" cy="1296144"/>
          </a:xfrm>
        </p:grpSpPr>
        <p:sp>
          <p:nvSpPr>
            <p:cNvPr id="28" name="Up Arrow 27"/>
            <p:cNvSpPr/>
            <p:nvPr/>
          </p:nvSpPr>
          <p:spPr>
            <a:xfrm rot="16200000">
              <a:off x="4139909" y="476628"/>
              <a:ext cx="360128" cy="1800200"/>
            </a:xfrm>
            <a:prstGeom prst="upArrow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9" name="Up Arrow 28"/>
            <p:cNvSpPr/>
            <p:nvPr/>
          </p:nvSpPr>
          <p:spPr>
            <a:xfrm rot="5400000">
              <a:off x="4139909" y="-27869"/>
              <a:ext cx="360128" cy="1800200"/>
            </a:xfrm>
            <a:prstGeom prst="upArrow">
              <a:avLst/>
            </a:prstGeom>
            <a:solidFill>
              <a:srgbClr val="00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5402" name="Rectangle 1"/>
            <p:cNvSpPr>
              <a:spLocks noChangeArrowheads="1"/>
            </p:cNvSpPr>
            <p:nvPr/>
          </p:nvSpPr>
          <p:spPr bwMode="auto">
            <a:xfrm>
              <a:off x="4067944" y="260648"/>
              <a:ext cx="3955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>
                  <a:solidFill>
                    <a:srgbClr val="0070C0"/>
                  </a:solidFill>
                  <a:latin typeface="Calibri" panose="020F0502020204030204" pitchFamily="34" charset="0"/>
                </a:rPr>
                <a:t>£</a:t>
              </a:r>
              <a:endParaRPr lang="en-GB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15403" name="TextBox 30"/>
            <p:cNvSpPr txBox="1">
              <a:spLocks noChangeArrowheads="1"/>
            </p:cNvSpPr>
            <p:nvPr/>
          </p:nvSpPr>
          <p:spPr bwMode="auto">
            <a:xfrm>
              <a:off x="3635896" y="971436"/>
              <a:ext cx="13681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10A017"/>
                  </a:solidFill>
                </a:rPr>
                <a:t>Hops</a:t>
              </a: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0" y="1773238"/>
            <a:ext cx="22685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The brewery has guaranteed hops  to produce beer and can guard against increasing hop prices</a:t>
            </a:r>
          </a:p>
        </p:txBody>
      </p:sp>
      <p:pic>
        <p:nvPicPr>
          <p:cNvPr id="15373" name="Picture 32" descr="http://oldport.com/wp-content/uploads/2014/12/Standard-02-MoreC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27"/>
          <a:stretch>
            <a:fillRect/>
          </a:stretch>
        </p:blipFill>
        <p:spPr bwMode="auto">
          <a:xfrm>
            <a:off x="2268538" y="3213100"/>
            <a:ext cx="1492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851275" y="2708275"/>
            <a:ext cx="1800225" cy="1296988"/>
            <a:chOff x="3419872" y="260648"/>
            <a:chExt cx="1800200" cy="1296144"/>
          </a:xfrm>
        </p:grpSpPr>
        <p:sp>
          <p:nvSpPr>
            <p:cNvPr id="35" name="Up Arrow 34"/>
            <p:cNvSpPr/>
            <p:nvPr/>
          </p:nvSpPr>
          <p:spPr>
            <a:xfrm rot="16200000">
              <a:off x="4139908" y="476628"/>
              <a:ext cx="360128" cy="1800200"/>
            </a:xfrm>
            <a:prstGeom prst="upArrow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6" name="Up Arrow 35"/>
            <p:cNvSpPr/>
            <p:nvPr/>
          </p:nvSpPr>
          <p:spPr>
            <a:xfrm rot="5400000">
              <a:off x="4139908" y="-27869"/>
              <a:ext cx="360128" cy="1800200"/>
            </a:xfrm>
            <a:prstGeom prst="upArrow">
              <a:avLst/>
            </a:prstGeom>
            <a:solidFill>
              <a:srgbClr val="00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5398" name="Rectangle 1"/>
            <p:cNvSpPr>
              <a:spLocks noChangeArrowheads="1"/>
            </p:cNvSpPr>
            <p:nvPr/>
          </p:nvSpPr>
          <p:spPr bwMode="auto">
            <a:xfrm>
              <a:off x="4067944" y="260648"/>
              <a:ext cx="3955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>
                  <a:solidFill>
                    <a:srgbClr val="0070C0"/>
                  </a:solidFill>
                  <a:latin typeface="Calibri" panose="020F0502020204030204" pitchFamily="34" charset="0"/>
                </a:rPr>
                <a:t>£</a:t>
              </a:r>
              <a:endParaRPr lang="en-GB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15399" name="TextBox 37"/>
            <p:cNvSpPr txBox="1">
              <a:spLocks noChangeArrowheads="1"/>
            </p:cNvSpPr>
            <p:nvPr/>
          </p:nvSpPr>
          <p:spPr bwMode="auto">
            <a:xfrm>
              <a:off x="3635896" y="971436"/>
              <a:ext cx="13681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10A017"/>
                  </a:solidFill>
                </a:rPr>
                <a:t>Wheat</a:t>
              </a:r>
            </a:p>
          </p:txBody>
        </p:sp>
      </p:grpSp>
      <p:pic>
        <p:nvPicPr>
          <p:cNvPr id="15375" name="Picture 38" descr="http://healthimpactnews.com/wp-content/uploads/sites/2/2013/08/farmer-turned-into-sold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4"/>
          <a:stretch>
            <a:fillRect/>
          </a:stretch>
        </p:blipFill>
        <p:spPr bwMode="auto">
          <a:xfrm>
            <a:off x="6011863" y="2924175"/>
            <a:ext cx="7207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948488" y="2852738"/>
            <a:ext cx="22320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The farmer has a guaranteed buyer and price for the wheat and guards against falling wheat prices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0" y="2997200"/>
            <a:ext cx="22685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The bakery  has guaranteed wheat to make products and can guard against increasing wheat prices</a:t>
            </a:r>
          </a:p>
        </p:txBody>
      </p:sp>
      <p:pic>
        <p:nvPicPr>
          <p:cNvPr id="15378" name="Picture 41" descr="http://www.ecolibrary.org/images/full_image/Mining_Old_copper_mine_tailings_Montana_DP12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26300" r="16284" b="8868"/>
          <a:stretch>
            <a:fillRect/>
          </a:stretch>
        </p:blipFill>
        <p:spPr bwMode="auto">
          <a:xfrm>
            <a:off x="5724525" y="4252913"/>
            <a:ext cx="1438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42" descr="http://www.ckelectronics.co.uk/images/MLarge/Manufacturing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92600"/>
            <a:ext cx="1257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3851275" y="3860800"/>
            <a:ext cx="1800225" cy="1296988"/>
            <a:chOff x="3419872" y="260648"/>
            <a:chExt cx="1800200" cy="1296144"/>
          </a:xfrm>
        </p:grpSpPr>
        <p:sp>
          <p:nvSpPr>
            <p:cNvPr id="45" name="Up Arrow 44"/>
            <p:cNvSpPr/>
            <p:nvPr/>
          </p:nvSpPr>
          <p:spPr>
            <a:xfrm rot="16200000">
              <a:off x="4139908" y="476628"/>
              <a:ext cx="360128" cy="1800200"/>
            </a:xfrm>
            <a:prstGeom prst="upArrow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46" name="Up Arrow 45"/>
            <p:cNvSpPr/>
            <p:nvPr/>
          </p:nvSpPr>
          <p:spPr>
            <a:xfrm rot="5400000">
              <a:off x="4139908" y="-27869"/>
              <a:ext cx="360128" cy="1800200"/>
            </a:xfrm>
            <a:prstGeom prst="upArrow">
              <a:avLst/>
            </a:prstGeom>
            <a:solidFill>
              <a:srgbClr val="00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5394" name="Rectangle 1"/>
            <p:cNvSpPr>
              <a:spLocks noChangeArrowheads="1"/>
            </p:cNvSpPr>
            <p:nvPr/>
          </p:nvSpPr>
          <p:spPr bwMode="auto">
            <a:xfrm>
              <a:off x="4067944" y="260648"/>
              <a:ext cx="3955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>
                  <a:solidFill>
                    <a:srgbClr val="0070C0"/>
                  </a:solidFill>
                  <a:latin typeface="Calibri" panose="020F0502020204030204" pitchFamily="34" charset="0"/>
                </a:rPr>
                <a:t>£</a:t>
              </a:r>
              <a:endParaRPr lang="en-GB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15395" name="TextBox 47"/>
            <p:cNvSpPr txBox="1">
              <a:spLocks noChangeArrowheads="1"/>
            </p:cNvSpPr>
            <p:nvPr/>
          </p:nvSpPr>
          <p:spPr bwMode="auto">
            <a:xfrm>
              <a:off x="3635896" y="971436"/>
              <a:ext cx="13681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10A017"/>
                  </a:solidFill>
                </a:rPr>
                <a:t>Copper</a:t>
              </a:r>
            </a:p>
          </p:txBody>
        </p: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092950" y="4005263"/>
            <a:ext cx="2051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The mining company has a guaranteed buyer and price for the copper and guards against falling copper prices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0" y="4292600"/>
            <a:ext cx="24844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The manufacturer has the raw materials to produce products and guards against rises in the price of copper</a:t>
            </a:r>
          </a:p>
        </p:txBody>
      </p:sp>
      <p:pic>
        <p:nvPicPr>
          <p:cNvPr id="15383" name="Picture 50" descr="http://www.intersystems.com/assets/global_investment-81b259736a9b1bdeab6e0bf36ae58e9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519738"/>
            <a:ext cx="15144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3851275" y="5084763"/>
            <a:ext cx="1800225" cy="1296987"/>
            <a:chOff x="3419872" y="260648"/>
            <a:chExt cx="1800200" cy="1296144"/>
          </a:xfrm>
        </p:grpSpPr>
        <p:sp>
          <p:nvSpPr>
            <p:cNvPr id="54" name="Up Arrow 53"/>
            <p:cNvSpPr/>
            <p:nvPr/>
          </p:nvSpPr>
          <p:spPr>
            <a:xfrm rot="16200000">
              <a:off x="4139909" y="476628"/>
              <a:ext cx="360128" cy="1800200"/>
            </a:xfrm>
            <a:prstGeom prst="upArrow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55" name="Up Arrow 54"/>
            <p:cNvSpPr/>
            <p:nvPr/>
          </p:nvSpPr>
          <p:spPr>
            <a:xfrm rot="5400000">
              <a:off x="4139909" y="-27869"/>
              <a:ext cx="360128" cy="1800200"/>
            </a:xfrm>
            <a:prstGeom prst="upArrow">
              <a:avLst/>
            </a:prstGeom>
            <a:solidFill>
              <a:srgbClr val="00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5390" name="Rectangle 1"/>
            <p:cNvSpPr>
              <a:spLocks noChangeArrowheads="1"/>
            </p:cNvSpPr>
            <p:nvPr/>
          </p:nvSpPr>
          <p:spPr bwMode="auto">
            <a:xfrm>
              <a:off x="4067944" y="260648"/>
              <a:ext cx="3955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>
                  <a:solidFill>
                    <a:srgbClr val="0070C0"/>
                  </a:solidFill>
                  <a:latin typeface="Calibri" panose="020F0502020204030204" pitchFamily="34" charset="0"/>
                </a:rPr>
                <a:t>£</a:t>
              </a:r>
              <a:endParaRPr lang="en-GB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15391" name="TextBox 56"/>
            <p:cNvSpPr txBox="1">
              <a:spLocks noChangeArrowheads="1"/>
            </p:cNvSpPr>
            <p:nvPr/>
          </p:nvSpPr>
          <p:spPr bwMode="auto">
            <a:xfrm>
              <a:off x="3491880" y="971436"/>
              <a:ext cx="17281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10A017"/>
                  </a:solidFill>
                </a:rPr>
                <a:t>Interest rates</a:t>
              </a:r>
            </a:p>
          </p:txBody>
        </p:sp>
      </p:grp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235825" y="5427663"/>
            <a:ext cx="1908175" cy="1385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The Investment bank will swap the type of interest rate offered on the company’s borrowings for a fee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0" y="5499100"/>
            <a:ext cx="2268538" cy="1169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The company will  guard against the risk of interest rate rises and an increase in the cost of borrowing</a:t>
            </a:r>
          </a:p>
        </p:txBody>
      </p:sp>
      <p:pic>
        <p:nvPicPr>
          <p:cNvPr id="15387" name="Picture 51" descr="http://news.bbcimg.co.uk/media/images/65640000/jpg/_65640490_6564048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589588"/>
            <a:ext cx="14224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8" grpId="0" build="allAtOnce"/>
      <p:bldP spid="20" grpId="0" build="allAtOnce" animBg="1"/>
      <p:bldP spid="32" grpId="0" build="allAtOnce"/>
      <p:bldP spid="40" grpId="0" build="allAtOnce"/>
      <p:bldP spid="41" grpId="0" build="allAtOnce"/>
      <p:bldP spid="49" grpId="0" build="allAtOnce"/>
      <p:bldP spid="50" grpId="0" build="allAtOnce"/>
      <p:bldP spid="58" grpId="0" build="allAtOnce" animBg="1"/>
      <p:bldP spid="5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41288" y="146050"/>
            <a:ext cx="7670800" cy="723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1510" tIns="40755" rIns="81510" bIns="4075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41148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61722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82296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defRPr/>
            </a:pPr>
            <a:endParaRPr lang="en-GB" sz="3600" kern="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en-GB" sz="3600" kern="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en-GB" sz="3600" kern="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en-GB" sz="3600" kern="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t="21381" r="37970" b="39310"/>
          <a:stretch>
            <a:fillRect/>
          </a:stretch>
        </p:blipFill>
        <p:spPr bwMode="auto">
          <a:xfrm>
            <a:off x="3059113" y="765175"/>
            <a:ext cx="2089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339975" y="3170238"/>
            <a:ext cx="4464050" cy="2308225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600" b="1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A Derivative is……</a:t>
            </a:r>
          </a:p>
          <a:p>
            <a:pPr algn="ctr" eaLnBrk="1" hangingPunct="1">
              <a:defRPr/>
            </a:pPr>
            <a:r>
              <a:rPr lang="en-GB" sz="1600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A financial instrument where the value is </a:t>
            </a:r>
            <a:r>
              <a:rPr lang="en-GB" sz="1600" u="sng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derived</a:t>
            </a:r>
            <a:r>
              <a:rPr lang="en-GB" sz="1600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 from the price of an underlying asset.</a:t>
            </a:r>
          </a:p>
          <a:p>
            <a:pPr algn="ctr" eaLnBrk="1" hangingPunct="1">
              <a:defRPr/>
            </a:pPr>
            <a:endParaRPr lang="en-GB" sz="1600" dirty="0">
              <a:solidFill>
                <a:schemeClr val="accent1">
                  <a:lumMod val="2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sz="1600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The underlying asset could be </a:t>
            </a:r>
            <a:r>
              <a:rPr lang="en-GB" sz="1600" u="sng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financial or a commodity.</a:t>
            </a:r>
          </a:p>
          <a:p>
            <a:pPr algn="ctr" eaLnBrk="1" hangingPunct="1">
              <a:defRPr/>
            </a:pPr>
            <a:r>
              <a:rPr lang="en-GB" sz="1600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They have been around hundreds of years – </a:t>
            </a:r>
            <a:r>
              <a:rPr lang="en-GB" sz="1600" u="sng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originating back to agricultural markets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04025" y="4221163"/>
            <a:ext cx="50482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835150" y="4221163"/>
            <a:ext cx="48101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950" y="3500438"/>
            <a:ext cx="1763713" cy="15700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  <a:cs typeface="Arial" charset="0"/>
              </a:rPr>
              <a:t>Financial Assets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  <a:cs typeface="Arial" charset="0"/>
              </a:rPr>
              <a:t>Bonds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  <a:cs typeface="Arial" charset="0"/>
              </a:rPr>
              <a:t>Shares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  <a:cs typeface="Arial" charset="0"/>
              </a:rPr>
              <a:t>Stock market indices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  <a:cs typeface="Arial" charset="0"/>
              </a:rPr>
              <a:t>Interest rates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40600" y="3573463"/>
            <a:ext cx="1552575" cy="1076325"/>
          </a:xfrm>
          <a:prstGeom prst="rect">
            <a:avLst/>
          </a:prstGeom>
          <a:noFill/>
          <a:ln>
            <a:solidFill>
              <a:srgbClr val="A6541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600" b="1" dirty="0">
                <a:solidFill>
                  <a:srgbClr val="A65416"/>
                </a:solidFill>
                <a:latin typeface="Century Gothic" panose="020B0502020202020204" pitchFamily="34" charset="0"/>
                <a:cs typeface="Arial" charset="0"/>
              </a:rPr>
              <a:t>Commodities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srgbClr val="A65416"/>
                </a:solidFill>
                <a:latin typeface="Century Gothic" panose="020B0502020202020204" pitchFamily="34" charset="0"/>
                <a:cs typeface="Arial" charset="0"/>
              </a:rPr>
              <a:t>Oil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srgbClr val="A65416"/>
                </a:solidFill>
                <a:latin typeface="Century Gothic" panose="020B0502020202020204" pitchFamily="34" charset="0"/>
                <a:cs typeface="Arial" charset="0"/>
              </a:rPr>
              <a:t>Silver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srgbClr val="A65416"/>
                </a:solidFill>
                <a:latin typeface="Century Gothic" panose="020B0502020202020204" pitchFamily="34" charset="0"/>
                <a:cs typeface="Arial" charset="0"/>
              </a:rPr>
              <a:t>Wheat</a:t>
            </a:r>
          </a:p>
        </p:txBody>
      </p:sp>
      <p:sp>
        <p:nvSpPr>
          <p:cNvPr id="15" name="Right Brace 14"/>
          <p:cNvSpPr/>
          <p:nvPr/>
        </p:nvSpPr>
        <p:spPr>
          <a:xfrm rot="5400000">
            <a:off x="4090988" y="1795463"/>
            <a:ext cx="476250" cy="7543800"/>
          </a:xfrm>
          <a:prstGeom prst="rightBrace">
            <a:avLst>
              <a:gd name="adj1" fmla="val 8333"/>
              <a:gd name="adj2" fmla="val 5015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68313" y="5762625"/>
            <a:ext cx="8045450" cy="8921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6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Trading of derivatives can take place:</a:t>
            </a:r>
          </a:p>
          <a:p>
            <a:pPr marL="285750" indent="-285750" algn="ctr" eaLnBrk="1" hangingPunct="1"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latin typeface="Century Gothic" pitchFamily="34" charset="0"/>
                <a:cs typeface="Arial" charset="0"/>
              </a:rPr>
              <a:t>Either directly between counterparts - known as </a:t>
            </a:r>
            <a:r>
              <a:rPr lang="en-GB" b="1" dirty="0">
                <a:solidFill>
                  <a:srgbClr val="00B050"/>
                </a:solidFill>
                <a:latin typeface="Century Gothic" pitchFamily="34" charset="0"/>
                <a:cs typeface="Arial" charset="0"/>
              </a:rPr>
              <a:t>over-the-counter (OTC)</a:t>
            </a:r>
          </a:p>
          <a:p>
            <a:pPr marL="285750" indent="-285750" algn="ctr" eaLnBrk="1" hangingPunct="1"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latin typeface="Century Gothic" pitchFamily="34" charset="0"/>
                <a:cs typeface="Arial" charset="0"/>
              </a:rPr>
              <a:t>Or, on an exchange - known as </a:t>
            </a:r>
            <a:r>
              <a:rPr lang="en-GB" b="1" dirty="0">
                <a:solidFill>
                  <a:srgbClr val="7030A0"/>
                </a:solidFill>
                <a:latin typeface="Century Gothic" pitchFamily="34" charset="0"/>
                <a:cs typeface="Arial" charset="0"/>
              </a:rPr>
              <a:t>exchange-traded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716463" y="1628775"/>
            <a:ext cx="719137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484438" y="1628775"/>
            <a:ext cx="7493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1763" y="981075"/>
            <a:ext cx="2352675" cy="1169988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Hedging</a:t>
            </a:r>
          </a:p>
          <a:p>
            <a:pPr eaLnBrk="1" hangingPunct="1"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Reduces the risk of adverse price movements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for the buyer and the seller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35600" y="836613"/>
            <a:ext cx="3529013" cy="1385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Speculating</a:t>
            </a:r>
          </a:p>
          <a:p>
            <a:pPr eaLnBrk="1" hangingPunct="1"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The motive of a party is to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make money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 – they have no interest in the underlying asset e.g. Banks</a:t>
            </a:r>
          </a:p>
          <a:p>
            <a:pPr eaLnBrk="1" hangingPunct="1"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Financial instruments are used to give exposure to price movements</a:t>
            </a:r>
            <a:endParaRPr lang="en-GB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36" name="Right Brace 35"/>
          <p:cNvSpPr/>
          <p:nvPr/>
        </p:nvSpPr>
        <p:spPr>
          <a:xfrm rot="16200000">
            <a:off x="3998120" y="-759619"/>
            <a:ext cx="519112" cy="7686675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46150" y="2641600"/>
            <a:ext cx="1177925" cy="338138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FUTURES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484438" y="2640013"/>
            <a:ext cx="1366837" cy="338137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FORWARDS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673600" y="2647950"/>
            <a:ext cx="1179513" cy="339725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OPTIONS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273800" y="2651125"/>
            <a:ext cx="1177925" cy="338138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SWAPS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50825" y="188913"/>
            <a:ext cx="68421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rPr>
              <a:t>Derivatives and their uses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 animBg="1"/>
      <p:bldP spid="15" grpId="0" animBg="1"/>
      <p:bldP spid="16" grpId="0" animBg="1"/>
      <p:bldP spid="41" grpId="0" animBg="1"/>
      <p:bldP spid="42" grpId="0" animBg="1"/>
      <p:bldP spid="36" grpId="0" animBg="1"/>
      <p:bldP spid="45" grpId="0" build="allAtOnce" animBg="1"/>
      <p:bldP spid="46" grpId="0" build="allAtOnce" animBg="1"/>
      <p:bldP spid="47" grpId="0" build="allAtOnce" animBg="1"/>
      <p:bldP spid="4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41288" y="146050"/>
            <a:ext cx="7670800" cy="723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1510" tIns="40755" rIns="81510" bIns="4075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41148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61722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82296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defRPr/>
            </a:pPr>
            <a:endParaRPr lang="en-GB" sz="3600" kern="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en-GB" sz="3600" kern="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en-GB" sz="3600" kern="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en-GB" sz="3600" kern="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07950" y="115888"/>
            <a:ext cx="68421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rPr>
              <a:t>Futures – A history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20713"/>
            <a:ext cx="6948488" cy="206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Derivatives have been around for hundreds of year, traced back to agricultural markets: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600"/>
              <a:t>  Farmers often needed a mechanism to guard against price fluctuations (From produce shortages and droughts)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600"/>
              <a:t> Farmers and merchants entered into forward contracts before the harvest period – this removed much of the risk previously faced.</a:t>
            </a:r>
          </a:p>
        </p:txBody>
      </p:sp>
      <p:pic>
        <p:nvPicPr>
          <p:cNvPr id="18437" name="Picture 2" descr="https://encrypted-tbn3.gstatic.com/images?q=tbn:ANd9GcTZJ-ivB-247SOSTsX_W9fqmeGb7iQ9Eb7pH2KCj1eQCN0CbkD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374775"/>
            <a:ext cx="20161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http://www.earthtimes.org/newsimage/un-report-backs-green-farming-future_1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103563"/>
            <a:ext cx="20161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http://eminimind.com/wp-content/uploads/2011/01/CBOT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665663"/>
            <a:ext cx="201612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http://www.connecttristates.com/uploadedImages/Shared/Weather/Agriculture/Other_Stories/cbot_logo.JPG?w=204&amp;h=153&amp;aspect=nostret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92825"/>
            <a:ext cx="21955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814638"/>
            <a:ext cx="6948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Because these they were very popular and led to the opening of the world’s first derivatives exchange, the </a:t>
            </a:r>
            <a:r>
              <a:rPr lang="en-GB" altLang="en-US" sz="1600" b="1"/>
              <a:t>Chicago Board of Trade (CBOT</a:t>
            </a:r>
            <a:r>
              <a:rPr lang="en-GB" altLang="en-US" sz="1600"/>
              <a:t>), in 1848.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754438"/>
            <a:ext cx="69484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The exchange introduced a </a:t>
            </a:r>
            <a:r>
              <a:rPr lang="en-GB" altLang="en-US" sz="1600" b="1"/>
              <a:t>futures contract.  </a:t>
            </a:r>
            <a:r>
              <a:rPr lang="en-GB" altLang="en-US" sz="1600"/>
              <a:t>They involved the purchase or sale of: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600"/>
              <a:t> A </a:t>
            </a:r>
            <a:r>
              <a:rPr lang="en-GB" altLang="en-US" sz="1600" b="1">
                <a:solidFill>
                  <a:srgbClr val="006666"/>
                </a:solidFill>
              </a:rPr>
              <a:t>standardised quantity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600" b="1"/>
              <a:t> </a:t>
            </a:r>
            <a:r>
              <a:rPr lang="en-GB" altLang="en-US" sz="1600"/>
              <a:t>and </a:t>
            </a:r>
            <a:r>
              <a:rPr lang="en-GB" altLang="en-US" sz="1600" b="1">
                <a:solidFill>
                  <a:srgbClr val="006666"/>
                </a:solidFill>
              </a:rPr>
              <a:t>quality</a:t>
            </a:r>
            <a:r>
              <a:rPr lang="en-GB" altLang="en-US" sz="1600"/>
              <a:t> of grain (such as 100 bushels of wheat containing no more than 5% moisture)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600"/>
              <a:t> for a </a:t>
            </a:r>
            <a:r>
              <a:rPr lang="en-GB" altLang="en-US" sz="1600" b="1">
                <a:solidFill>
                  <a:srgbClr val="006666"/>
                </a:solidFill>
              </a:rPr>
              <a:t>price agreed now </a:t>
            </a:r>
            <a:r>
              <a:rPr lang="en-GB" altLang="en-US" sz="1600"/>
              <a:t>and for </a:t>
            </a:r>
            <a:r>
              <a:rPr lang="en-GB" altLang="en-US" sz="1600" b="1">
                <a:solidFill>
                  <a:srgbClr val="006666"/>
                </a:solidFill>
              </a:rPr>
              <a:t>delivery on a stated future delivery date</a:t>
            </a:r>
            <a:r>
              <a:rPr lang="en-GB" altLang="en-US" sz="1600"/>
              <a:t>, such as three months later.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Unlike the forward contracts that preceded it, these futures contract are traded on the exchange, rather than over the counter.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6513" y="6402388"/>
            <a:ext cx="6948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1975 saw CBOT introduce the world’s first </a:t>
            </a:r>
            <a:r>
              <a:rPr lang="en-GB" altLang="en-US" sz="1600" b="1"/>
              <a:t>financial futures contract. </a:t>
            </a:r>
            <a:endParaRPr lang="en-GB" altLang="en-US" sz="16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allAtOnce"/>
      <p:bldP spid="10" grpId="0" build="allAtOnce"/>
      <p:bldP spid="1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4356100" y="4365625"/>
            <a:ext cx="0" cy="2762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55875" y="3716338"/>
            <a:ext cx="381635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141288" y="146050"/>
            <a:ext cx="7670800" cy="723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1510" tIns="40755" rIns="81510" bIns="4075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41148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61722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82296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defRPr/>
            </a:pPr>
            <a:endParaRPr lang="en-GB" sz="3600" kern="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en-GB" sz="3600" kern="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en-GB" sz="3600" kern="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en-GB" sz="3600" kern="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07950" y="115888"/>
            <a:ext cx="68421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rPr>
              <a:t>Futures – Features</a:t>
            </a:r>
          </a:p>
        </p:txBody>
      </p:sp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179388" y="569913"/>
            <a:ext cx="8856662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We have already seen examples of futures contracts in the last activity.</a:t>
            </a:r>
          </a:p>
        </p:txBody>
      </p:sp>
      <p:pic>
        <p:nvPicPr>
          <p:cNvPr id="20487" name="Picture 2" descr="http://www.ogilvy.co.uk/ogilvy-one/files/2012/04/British_Airways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t="26617" r="7126" b="23671"/>
          <a:stretch>
            <a:fillRect/>
          </a:stretch>
        </p:blipFill>
        <p:spPr bwMode="auto">
          <a:xfrm>
            <a:off x="515938" y="2940050"/>
            <a:ext cx="18113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 descr="http://pauldingjetcenter.com/img/shell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781300"/>
            <a:ext cx="17192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6" descr="http://upload.wikimedia.org/wikipedia/commons/thumb/c/c5/Shell_Refueller.JPG/1280px-Shell_Refuell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t="26976" b="33688"/>
          <a:stretch>
            <a:fillRect/>
          </a:stretch>
        </p:blipFill>
        <p:spPr bwMode="auto">
          <a:xfrm>
            <a:off x="6337300" y="3208338"/>
            <a:ext cx="2627313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8" descr="http://adam1cor.files.wordpress.com/2010/05/british-airway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6" b="50327"/>
          <a:stretch>
            <a:fillRect/>
          </a:stretch>
        </p:blipFill>
        <p:spPr bwMode="auto">
          <a:xfrm>
            <a:off x="293688" y="3284538"/>
            <a:ext cx="225583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55576" y="4077072"/>
            <a:ext cx="116089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  <a:cs typeface="Arial" charset="0"/>
              </a:rPr>
              <a:t>Buyer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72684" y="4121027"/>
            <a:ext cx="11176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  <a:cs typeface="Arial" charset="0"/>
              </a:rPr>
              <a:t>Seller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276600" y="3357563"/>
            <a:ext cx="2374900" cy="10080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b="1" dirty="0">
                <a:latin typeface="Century Gothic" pitchFamily="34" charset="0"/>
              </a:rPr>
              <a:t>1. Futures Contract</a:t>
            </a:r>
          </a:p>
          <a:p>
            <a:pPr algn="ctr" eaLnBrk="1" hangingPunct="1">
              <a:defRPr/>
            </a:pPr>
            <a:r>
              <a:rPr lang="en-GB" sz="1600" dirty="0">
                <a:latin typeface="Century Gothic" pitchFamily="34" charset="0"/>
              </a:rPr>
              <a:t>It is a Legally binding obligation between two parties 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187450" y="908050"/>
            <a:ext cx="6624638" cy="2016125"/>
            <a:chOff x="1187624" y="908720"/>
            <a:chExt cx="6624736" cy="2016225"/>
          </a:xfrm>
        </p:grpSpPr>
        <p:sp>
          <p:nvSpPr>
            <p:cNvPr id="29" name="Curved Down Arrow 28"/>
            <p:cNvSpPr/>
            <p:nvPr/>
          </p:nvSpPr>
          <p:spPr>
            <a:xfrm>
              <a:off x="1187624" y="1700922"/>
              <a:ext cx="6624736" cy="1224023"/>
            </a:xfrm>
            <a:prstGeom prst="curved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692456" y="908720"/>
              <a:ext cx="5327729" cy="14399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600" dirty="0">
                  <a:solidFill>
                    <a:schemeClr val="bg1"/>
                  </a:solidFill>
                  <a:latin typeface="Century Gothic" pitchFamily="34" charset="0"/>
                </a:rPr>
                <a:t>2. Agrees to pay a </a:t>
              </a:r>
              <a:r>
                <a:rPr lang="en-GB" sz="1600" b="1" dirty="0">
                  <a:solidFill>
                    <a:schemeClr val="bg1"/>
                  </a:solidFill>
                  <a:latin typeface="Century Gothic" pitchFamily="34" charset="0"/>
                </a:rPr>
                <a:t>pre-specified amount</a:t>
              </a:r>
              <a:r>
                <a:rPr lang="en-GB" sz="1600" dirty="0">
                  <a:solidFill>
                    <a:schemeClr val="bg1"/>
                  </a:solidFill>
                  <a:latin typeface="Century Gothic" pitchFamily="34" charset="0"/>
                </a:rPr>
                <a:t> for the delivery of a </a:t>
              </a:r>
              <a:r>
                <a:rPr lang="en-GB" sz="1600" b="1" dirty="0">
                  <a:solidFill>
                    <a:schemeClr val="bg1"/>
                  </a:solidFill>
                  <a:latin typeface="Century Gothic" pitchFamily="34" charset="0"/>
                </a:rPr>
                <a:t>pre-specified quantity</a:t>
              </a:r>
              <a:r>
                <a:rPr lang="en-GB" sz="1600" dirty="0">
                  <a:solidFill>
                    <a:schemeClr val="bg1"/>
                  </a:solidFill>
                  <a:latin typeface="Century Gothic" pitchFamily="34" charset="0"/>
                </a:rPr>
                <a:t> of an asset at a </a:t>
              </a:r>
              <a:r>
                <a:rPr lang="en-GB" sz="1600" b="1" dirty="0">
                  <a:solidFill>
                    <a:schemeClr val="bg1"/>
                  </a:solidFill>
                  <a:latin typeface="Century Gothic" pitchFamily="34" charset="0"/>
                </a:rPr>
                <a:t>pre-specified future date (XXX of Jet fuel at £xxx on 10.10.15)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042988" y="4613275"/>
            <a:ext cx="7129462" cy="2200275"/>
            <a:chOff x="1043608" y="4612893"/>
            <a:chExt cx="7128792" cy="2200483"/>
          </a:xfrm>
        </p:grpSpPr>
        <p:sp>
          <p:nvSpPr>
            <p:cNvPr id="32" name="Curved Up Arrow 31"/>
            <p:cNvSpPr/>
            <p:nvPr/>
          </p:nvSpPr>
          <p:spPr>
            <a:xfrm flipH="1">
              <a:off x="1043608" y="4612893"/>
              <a:ext cx="7128792" cy="1479690"/>
            </a:xfrm>
            <a:prstGeom prst="curvedUp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835696" y="5589298"/>
              <a:ext cx="5257306" cy="122407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600" dirty="0">
                  <a:solidFill>
                    <a:schemeClr val="bg1"/>
                  </a:solidFill>
                  <a:latin typeface="Century Gothic" pitchFamily="34" charset="0"/>
                </a:rPr>
                <a:t>3. Agrees to </a:t>
              </a:r>
              <a:r>
                <a:rPr lang="en-GB" sz="1600" b="1" dirty="0">
                  <a:solidFill>
                    <a:schemeClr val="bg1"/>
                  </a:solidFill>
                  <a:latin typeface="Century Gothic" pitchFamily="34" charset="0"/>
                </a:rPr>
                <a:t>deliver the asset (Jet fuel) at the future date</a:t>
              </a:r>
              <a:r>
                <a:rPr lang="en-GB" sz="1600" dirty="0">
                  <a:solidFill>
                    <a:schemeClr val="bg1"/>
                  </a:solidFill>
                  <a:latin typeface="Century Gothic" pitchFamily="34" charset="0"/>
                </a:rPr>
                <a:t>, in exchange </a:t>
              </a:r>
              <a:r>
                <a:rPr lang="en-GB" sz="1600" b="1" dirty="0">
                  <a:solidFill>
                    <a:schemeClr val="bg1"/>
                  </a:solidFill>
                  <a:latin typeface="Century Gothic" pitchFamily="34" charset="0"/>
                </a:rPr>
                <a:t>for the pre-specified amount of money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555875" y="4508500"/>
            <a:ext cx="3960813" cy="10080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atin typeface="Century Gothic" pitchFamily="34" charset="0"/>
              </a:rPr>
              <a:t>5. Standardised terms</a:t>
            </a:r>
          </a:p>
          <a:p>
            <a:pPr algn="ctr" eaLnBrk="1" hangingPunct="1">
              <a:defRPr/>
            </a:pPr>
            <a:r>
              <a:rPr lang="en-GB" sz="1600" dirty="0">
                <a:latin typeface="Century Gothic" pitchFamily="34" charset="0"/>
              </a:rPr>
              <a:t>Only the price is negotiable – quality, quantity, date and location is </a:t>
            </a:r>
            <a:r>
              <a:rPr lang="en-GB" sz="1600" b="1" u="sng" dirty="0">
                <a:latin typeface="Century Gothic" pitchFamily="34" charset="0"/>
              </a:rPr>
              <a:t>set by the exchange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700338" y="2420938"/>
            <a:ext cx="4057650" cy="874712"/>
            <a:chOff x="2699792" y="2420888"/>
            <a:chExt cx="4058367" cy="874208"/>
          </a:xfrm>
        </p:grpSpPr>
        <p:sp>
          <p:nvSpPr>
            <p:cNvPr id="36" name="Rectangle 35"/>
            <p:cNvSpPr/>
            <p:nvPr/>
          </p:nvSpPr>
          <p:spPr>
            <a:xfrm>
              <a:off x="3276156" y="2420888"/>
              <a:ext cx="2448358" cy="79170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b="1" dirty="0">
                  <a:latin typeface="Century Gothic" pitchFamily="34" charset="0"/>
                </a:rPr>
                <a:t>4. Exchange Traded</a:t>
              </a:r>
            </a:p>
            <a:p>
              <a:pPr algn="ctr" eaLnBrk="1" hangingPunct="1">
                <a:defRPr/>
              </a:pPr>
              <a:r>
                <a:rPr lang="en-GB" sz="1600" dirty="0">
                  <a:latin typeface="Century Gothic" pitchFamily="34" charset="0"/>
                </a:rPr>
                <a:t>e.g. </a:t>
              </a:r>
              <a:r>
                <a:rPr lang="en-GB" sz="1600" dirty="0" err="1">
                  <a:latin typeface="Century Gothic" pitchFamily="34" charset="0"/>
                </a:rPr>
                <a:t>NYSELiffe</a:t>
              </a:r>
              <a:r>
                <a:rPr lang="en-GB" sz="1600" dirty="0">
                  <a:latin typeface="Century Gothic" pitchFamily="34" charset="0"/>
                </a:rPr>
                <a:t> or</a:t>
              </a:r>
              <a:r>
                <a:rPr lang="en-GB" sz="1600" b="1" dirty="0">
                  <a:latin typeface="Century Gothic" pitchFamily="34" charset="0"/>
                </a:rPr>
                <a:t> </a:t>
              </a:r>
              <a:r>
                <a:rPr lang="en-GB" sz="1600" dirty="0">
                  <a:latin typeface="Century Gothic" pitchFamily="34" charset="0"/>
                </a:rPr>
                <a:t>ICE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355847" y="3068215"/>
              <a:ext cx="0" cy="22688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0" name="Picture 10" descr="http://www.rithmic.com/images/nyse_liffe_logo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4" t="19949" r="6859" b="13567"/>
            <a:stretch>
              <a:fillRect/>
            </a:stretch>
          </p:blipFill>
          <p:spPr bwMode="auto">
            <a:xfrm>
              <a:off x="5796136" y="2564904"/>
              <a:ext cx="962023" cy="33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12" descr="http://www.logoeps.net/wp-content/uploads/2013/07/ice-logo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2492896"/>
              <a:ext cx="455772" cy="580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6675" y="-142875"/>
            <a:ext cx="5218113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510" tIns="40755" rIns="81510" bIns="4075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41148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61722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822960" algn="ctr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defRPr/>
            </a:pPr>
            <a:r>
              <a:rPr lang="en-GB" sz="2800" b="1" dirty="0" smtClean="0">
                <a:solidFill>
                  <a:srgbClr val="006666"/>
                </a:solidFill>
                <a:latin typeface="Century Gothic" pitchFamily="34" charset="0"/>
              </a:rPr>
              <a:t>Futures - terminology</a:t>
            </a:r>
            <a:endParaRPr lang="en-GB" sz="3600" kern="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2531" name="AutoShape 13" descr="http://www.google.co.uk/url?sa=i&amp;source=images&amp;cd=&amp;docid=NPt_nUqDEwAT5M&amp;tbnid=bNfgPP3RotjS4M&amp;ved=0CAUQjBw&amp;url=http%3A%2F%2Fimg.thisismoney.co.uk%2Fi%2Fpix%2F2006%2F09%2FBanksLogos_203x150.jpg&amp;ei=mdEBU5mVF4eqhQfj4oGACw&amp;psig=AFQjCNHc7FzROp7ECEy8x9iuMgxjB-agzA&amp;ust=1392714521458244"/>
          <p:cNvSpPr>
            <a:spLocks noChangeAspect="1" noChangeArrowheads="1"/>
          </p:cNvSpPr>
          <p:nvPr/>
        </p:nvSpPr>
        <p:spPr bwMode="auto">
          <a:xfrm>
            <a:off x="63500" y="-163513"/>
            <a:ext cx="3048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pic>
        <p:nvPicPr>
          <p:cNvPr id="22532" name="Picture 2" descr="http://www.ogilvy.co.uk/ogilvy-one/files/2012/04/British_Airways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t="26617" r="7126" b="23671"/>
          <a:stretch>
            <a:fillRect/>
          </a:stretch>
        </p:blipFill>
        <p:spPr bwMode="auto">
          <a:xfrm>
            <a:off x="536575" y="2479675"/>
            <a:ext cx="181133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http://pauldingjetcenter.com/img/shell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3868738"/>
            <a:ext cx="21463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ttp://upload.wikimedia.org/wikipedia/commons/thumb/c/c5/Shell_Refueller.JPG/1280px-Shell_Refuell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t="26976" b="33688"/>
          <a:stretch>
            <a:fillRect/>
          </a:stretch>
        </p:blipFill>
        <p:spPr bwMode="auto">
          <a:xfrm>
            <a:off x="5961063" y="2962275"/>
            <a:ext cx="2627312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http://adam1cor.files.wordpress.com/2010/05/british-airway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6" b="50327"/>
          <a:stretch>
            <a:fillRect/>
          </a:stretch>
        </p:blipFill>
        <p:spPr bwMode="auto">
          <a:xfrm>
            <a:off x="314325" y="2938463"/>
            <a:ext cx="225583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132138" y="2962275"/>
            <a:ext cx="2303462" cy="9271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400" b="1" dirty="0"/>
              <a:t>Futures Contract</a:t>
            </a:r>
          </a:p>
          <a:p>
            <a:pPr algn="ctr" eaLnBrk="1" hangingPunct="1">
              <a:defRPr/>
            </a:pPr>
            <a:r>
              <a:rPr lang="en-GB" sz="1400" dirty="0"/>
              <a:t>Legally binding obligation between two parties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570163" y="3392488"/>
            <a:ext cx="5619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399088" y="3398838"/>
            <a:ext cx="5619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61541" y="3697868"/>
            <a:ext cx="116089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  <a:cs typeface="Arial" charset="0"/>
              </a:rPr>
              <a:t>Buyer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16154" y="2455498"/>
            <a:ext cx="11176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  <a:cs typeface="Arial" charset="0"/>
              </a:rPr>
              <a:t>Seller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441450" y="2305050"/>
            <a:ext cx="0" cy="3460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5900" y="836613"/>
            <a:ext cx="2635250" cy="1477962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Long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The buyer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Committed to buying the underlying asset at the pre-agreed price at a future date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6291263" y="2305050"/>
            <a:ext cx="0" cy="646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76600" y="852488"/>
            <a:ext cx="3014663" cy="1446212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Short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The seller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Committed to delivering the underlying asset in exchange for the pre-agreed price on the specified future date.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84213" y="4811713"/>
            <a:ext cx="2519362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43575" y="4814888"/>
            <a:ext cx="264477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03575" y="4167188"/>
            <a:ext cx="2540000" cy="2308225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Open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The initial trade.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The trade is ‘opened’ when it first enters a future.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Can be a buyer (Opening a long position) or a seller (Opening a short position)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532813" y="3868738"/>
            <a:ext cx="0" cy="1277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867400" y="5146675"/>
            <a:ext cx="3168650" cy="16621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Covered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The seller has the underlying asset that will be needed for the physical delivery to take place.  (Often the seller does not have ownership at the time)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8235950" y="2316163"/>
            <a:ext cx="0" cy="646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456363" y="852488"/>
            <a:ext cx="2724150" cy="14462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Naked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The seller of the future does not have the asset that will be needed if physical delivery of the commodity is required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738" y="5041900"/>
            <a:ext cx="3073400" cy="1662113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Close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Most physical assets don’t end up being delivered.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A closing sale is made by the buyer before delivery date.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If it is not closed, the buyer receives the asset.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36575" y="3697288"/>
            <a:ext cx="0" cy="13382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37" grpId="0" animBg="1"/>
      <p:bldP spid="43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flipH="1">
            <a:off x="3167063" y="1385888"/>
            <a:ext cx="61277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60900" y="1385888"/>
            <a:ext cx="60801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634288" cy="490537"/>
          </a:xfrm>
        </p:spPr>
        <p:txBody>
          <a:bodyPr/>
          <a:lstStyle/>
          <a:p>
            <a:r>
              <a:rPr altLang="en-US" sz="2400" smtClean="0"/>
              <a:t>Futures Terminology - Naked and Covered</a:t>
            </a:r>
          </a:p>
        </p:txBody>
      </p:sp>
      <p:pic>
        <p:nvPicPr>
          <p:cNvPr id="24581" name="Picture 6" descr="http://upload.wikimedia.org/wikipedia/commons/thumb/c/c5/Shell_Refueller.JPG/1280px-Shell_Refue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t="26976" b="33688"/>
          <a:stretch>
            <a:fillRect/>
          </a:stretch>
        </p:blipFill>
        <p:spPr bwMode="auto">
          <a:xfrm>
            <a:off x="3644900" y="1166813"/>
            <a:ext cx="12144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35896" y="1484784"/>
            <a:ext cx="11176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  <a:cs typeface="Arial" charset="0"/>
              </a:rPr>
              <a:t>Seller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765175"/>
            <a:ext cx="3051175" cy="18764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Naked Position</a:t>
            </a:r>
          </a:p>
          <a:p>
            <a:pPr algn="ctr" eaLnBrk="1" hangingPunct="1">
              <a:defRPr/>
            </a:pPr>
            <a:endParaRPr lang="en-GB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The seller of the future does not have the asset that will be needed if physical delivery of the commodity is required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.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4925" y="2636838"/>
            <a:ext cx="4238625" cy="1600200"/>
            <a:chOff x="35496" y="4113388"/>
            <a:chExt cx="4237682" cy="1600054"/>
          </a:xfrm>
        </p:grpSpPr>
        <p:pic>
          <p:nvPicPr>
            <p:cNvPr id="24593" name="Picture 4" descr="http://i00.i.aliimg.com/photo/v0/180308798/Aviation_kerosene_jet_fuel_colonial_grade_5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6" t="4401" r="20612" b="2364"/>
            <a:stretch>
              <a:fillRect/>
            </a:stretch>
          </p:blipFill>
          <p:spPr bwMode="auto">
            <a:xfrm>
              <a:off x="179512" y="4185396"/>
              <a:ext cx="797565" cy="1266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2" descr="http://www.clker.com/cliparts/b/U/E/8/C/s/wrong-x-h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401421"/>
              <a:ext cx="1044466" cy="894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5" name="Rectangle 7"/>
            <p:cNvSpPr>
              <a:spLocks noChangeArrowheads="1"/>
            </p:cNvSpPr>
            <p:nvPr/>
          </p:nvSpPr>
          <p:spPr bwMode="auto">
            <a:xfrm>
              <a:off x="1115615" y="4113388"/>
              <a:ext cx="3157563" cy="1600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C00000"/>
                  </a:solidFill>
                </a:rPr>
                <a:t>If the futures contract is </a:t>
              </a:r>
              <a:r>
                <a:rPr lang="en-GB" altLang="en-US" sz="1400" b="1">
                  <a:solidFill>
                    <a:srgbClr val="C00000"/>
                  </a:solidFill>
                </a:rPr>
                <a:t>not ‘closed out’, </a:t>
              </a:r>
              <a:r>
                <a:rPr lang="en-GB" altLang="en-US" sz="1400">
                  <a:solidFill>
                    <a:srgbClr val="C00000"/>
                  </a:solidFill>
                </a:rPr>
                <a:t>Shell would </a:t>
              </a:r>
              <a:r>
                <a:rPr lang="en-GB" altLang="en-US" sz="1400" b="1" u="sng">
                  <a:solidFill>
                    <a:srgbClr val="C00000"/>
                  </a:solidFill>
                </a:rPr>
                <a:t>need to fulfil the delivery </a:t>
              </a:r>
              <a:r>
                <a:rPr lang="en-GB" altLang="en-US" sz="1400">
                  <a:solidFill>
                    <a:srgbClr val="C00000"/>
                  </a:solidFill>
                </a:rPr>
                <a:t>of the specified quantity of jet fuel on the date specified at the specified price but would </a:t>
              </a:r>
              <a:r>
                <a:rPr lang="en-GB" altLang="en-US" sz="1400" b="1">
                  <a:solidFill>
                    <a:srgbClr val="C00000"/>
                  </a:solidFill>
                </a:rPr>
                <a:t>need to purchase the oil to fulfil the contract</a:t>
              </a:r>
              <a:r>
                <a:rPr lang="en-GB" altLang="en-US" sz="1400">
                  <a:solidFill>
                    <a:srgbClr val="C00000"/>
                  </a:solidFill>
                </a:rPr>
                <a:t>.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4211638" y="2692400"/>
            <a:ext cx="4808537" cy="1384300"/>
            <a:chOff x="4371081" y="2692610"/>
            <a:chExt cx="4808859" cy="1384829"/>
          </a:xfrm>
        </p:grpSpPr>
        <p:sp>
          <p:nvSpPr>
            <p:cNvPr id="24589" name="Rectangle 10"/>
            <p:cNvSpPr>
              <a:spLocks noChangeArrowheads="1"/>
            </p:cNvSpPr>
            <p:nvPr/>
          </p:nvSpPr>
          <p:spPr bwMode="auto">
            <a:xfrm>
              <a:off x="5507532" y="2692610"/>
              <a:ext cx="3672408" cy="1384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10A017"/>
                  </a:solidFill>
                </a:rPr>
                <a:t>If the futures contract is </a:t>
              </a:r>
              <a:r>
                <a:rPr lang="en-GB" altLang="en-US" sz="1400" b="1">
                  <a:solidFill>
                    <a:srgbClr val="10A017"/>
                  </a:solidFill>
                </a:rPr>
                <a:t>not ‘closed out’, </a:t>
              </a:r>
              <a:r>
                <a:rPr lang="en-GB" altLang="en-US" sz="1400">
                  <a:solidFill>
                    <a:srgbClr val="10A017"/>
                  </a:solidFill>
                </a:rPr>
                <a:t>Shell would </a:t>
              </a:r>
              <a:r>
                <a:rPr lang="en-GB" altLang="en-US" sz="1400" b="1" u="sng">
                  <a:solidFill>
                    <a:srgbClr val="10A017"/>
                  </a:solidFill>
                </a:rPr>
                <a:t>need to fulfil the delivery </a:t>
              </a:r>
              <a:r>
                <a:rPr lang="en-GB" altLang="en-US" sz="1400">
                  <a:solidFill>
                    <a:srgbClr val="10A017"/>
                  </a:solidFill>
                </a:rPr>
                <a:t>of the specified quantity of jet fuel on the date specified at the specified price.  If they are in this position, </a:t>
              </a:r>
              <a:r>
                <a:rPr lang="en-GB" altLang="en-US" sz="1400" b="1">
                  <a:solidFill>
                    <a:srgbClr val="10A017"/>
                  </a:solidFill>
                </a:rPr>
                <a:t>they already have the asset to fulfil the contract</a:t>
              </a:r>
              <a:r>
                <a:rPr lang="en-GB" altLang="en-US" sz="1400">
                  <a:solidFill>
                    <a:srgbClr val="10A017"/>
                  </a:solidFill>
                </a:rPr>
                <a:t>.</a:t>
              </a:r>
            </a:p>
          </p:txBody>
        </p:sp>
        <p:grpSp>
          <p:nvGrpSpPr>
            <p:cNvPr id="24590" name="Group 24"/>
            <p:cNvGrpSpPr>
              <a:grpSpLocks/>
            </p:cNvGrpSpPr>
            <p:nvPr/>
          </p:nvGrpSpPr>
          <p:grpSpPr bwMode="auto">
            <a:xfrm>
              <a:off x="4371081" y="2788484"/>
              <a:ext cx="1378556" cy="1266515"/>
              <a:chOff x="4371081" y="2788484"/>
              <a:chExt cx="1378556" cy="1266515"/>
            </a:xfrm>
          </p:grpSpPr>
          <p:pic>
            <p:nvPicPr>
              <p:cNvPr id="24591" name="Picture 4" descr="http://i00.i.aliimg.com/photo/v0/180308798/Aviation_kerosene_jet_fuel_colonial_grade_54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76" t="4401" r="20612" b="2364"/>
              <a:stretch>
                <a:fillRect/>
              </a:stretch>
            </p:blipFill>
            <p:spPr bwMode="auto">
              <a:xfrm>
                <a:off x="4661577" y="2788484"/>
                <a:ext cx="797565" cy="1266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2" name="Picture 6" descr="http://kaushikichakraborty.com/sites/all/modules/concert_booking/images/right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806" b="23318"/>
              <a:stretch>
                <a:fillRect/>
              </a:stretch>
            </p:blipFill>
            <p:spPr bwMode="auto">
              <a:xfrm>
                <a:off x="4371081" y="3043501"/>
                <a:ext cx="1378556" cy="756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4450" y="4292600"/>
            <a:ext cx="6904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9999"/>
                </a:solidFill>
              </a:rPr>
              <a:t>Why would a buyer ‘close out’ a futures contract?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7950" y="4581525"/>
            <a:ext cx="8891588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It goes back to the purpose of the futures contract and </a:t>
            </a:r>
            <a:r>
              <a:rPr lang="en-GB" altLang="en-US" sz="1600" b="1" u="sng"/>
              <a:t>who the buyer is</a:t>
            </a:r>
            <a:r>
              <a:rPr lang="en-GB" altLang="en-US" sz="16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In the case of the airline and oil company, the contract is </a:t>
            </a:r>
            <a:r>
              <a:rPr lang="en-GB" altLang="en-US" sz="1600" b="1" u="sng"/>
              <a:t>not likely </a:t>
            </a:r>
            <a:r>
              <a:rPr lang="en-GB" altLang="en-US" sz="1600"/>
              <a:t>to be ‘closed out’ as the airline has a genuine interest in the underlying asset (jet fuel) – they need it to do business.  Both parties are </a:t>
            </a:r>
            <a:r>
              <a:rPr lang="en-GB" altLang="en-US" sz="1600" b="1" u="sng"/>
              <a:t>hedging</a:t>
            </a:r>
            <a:r>
              <a:rPr lang="en-GB" altLang="en-US" sz="16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But the buyer could be a financial institution </a:t>
            </a:r>
            <a:r>
              <a:rPr lang="en-GB" altLang="en-US" sz="1600" b="1" u="sng"/>
              <a:t>speculating </a:t>
            </a:r>
            <a:r>
              <a:rPr lang="en-GB" altLang="en-US" sz="1600"/>
              <a:t>on the price of the underlying asset and have no interest in the asset itself, therefore do not want physical possession of it.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8913" y="765175"/>
            <a:ext cx="3778250" cy="18764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Covered Position</a:t>
            </a:r>
          </a:p>
          <a:p>
            <a:pPr algn="ctr" eaLnBrk="1" hangingPunct="1">
              <a:defRPr/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The seller has the underlying asset that will be needed for the physical delivery to take place.  (Often the seller does not have ownership at the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3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12631</TotalTime>
  <Words>1151</Words>
  <Application>Microsoft Office PowerPoint</Application>
  <PresentationFormat>On-screen Show (4:3)</PresentationFormat>
  <Paragraphs>137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Futures Terminology - Naked and Covered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Bolton</dc:creator>
  <cp:lastModifiedBy>Matthew Bolton</cp:lastModifiedBy>
  <cp:revision>1753</cp:revision>
  <cp:lastPrinted>2014-09-09T12:58:44Z</cp:lastPrinted>
  <dcterms:created xsi:type="dcterms:W3CDTF">2014-04-03T14:33:40Z</dcterms:created>
  <dcterms:modified xsi:type="dcterms:W3CDTF">2016-08-23T12:02:49Z</dcterms:modified>
</cp:coreProperties>
</file>