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83" r:id="rId3"/>
    <p:sldId id="395" r:id="rId4"/>
    <p:sldId id="422" r:id="rId5"/>
    <p:sldId id="423" r:id="rId6"/>
    <p:sldId id="424" r:id="rId7"/>
    <p:sldId id="425" r:id="rId8"/>
    <p:sldId id="428" r:id="rId9"/>
    <p:sldId id="429" r:id="rId10"/>
  </p:sldIdLst>
  <p:sldSz cx="9144000" cy="6858000" type="screen4x3"/>
  <p:notesSz cx="6724650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A017"/>
    <a:srgbClr val="009999"/>
    <a:srgbClr val="006666"/>
    <a:srgbClr val="00CC66"/>
    <a:srgbClr val="63E430"/>
    <a:srgbClr val="644C00"/>
    <a:srgbClr val="B33598"/>
    <a:srgbClr val="9BD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40" autoAdjust="0"/>
    <p:restoredTop sz="85258" autoAdjust="0"/>
  </p:normalViewPr>
  <p:slideViewPr>
    <p:cSldViewPr>
      <p:cViewPr varScale="1">
        <p:scale>
          <a:sx n="99" d="100"/>
          <a:sy n="99" d="100"/>
        </p:scale>
        <p:origin x="178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0611" tIns="45305" rIns="90611" bIns="4530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0611" tIns="45305" rIns="90611" bIns="4530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881A42-AB31-4B98-8679-FD4B14E775AA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1363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11" tIns="45305" rIns="90611" bIns="4530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91063"/>
            <a:ext cx="5378450" cy="4443412"/>
          </a:xfrm>
          <a:prstGeom prst="rect">
            <a:avLst/>
          </a:prstGeom>
        </p:spPr>
        <p:txBody>
          <a:bodyPr vert="horz" lIns="90611" tIns="45305" rIns="90611" bIns="4530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14650" cy="493713"/>
          </a:xfrm>
          <a:prstGeom prst="rect">
            <a:avLst/>
          </a:prstGeom>
        </p:spPr>
        <p:txBody>
          <a:bodyPr vert="horz" lIns="90611" tIns="45305" rIns="90611" bIns="4530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378950"/>
            <a:ext cx="2914650" cy="493713"/>
          </a:xfrm>
          <a:prstGeom prst="rect">
            <a:avLst/>
          </a:prstGeom>
        </p:spPr>
        <p:txBody>
          <a:bodyPr vert="horz" wrap="square" lIns="90611" tIns="45305" rIns="90611" bIns="453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20408D1-6347-4EE1-80AC-067C2C95AD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8457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1B4A1C-9CAD-42B7-A095-4993B4F041C9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544580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18DE1F-AEB7-4DD0-8989-DBEC3EB1F6CD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24819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218E46-4B1C-4627-BFF3-55C68C167E54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80179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F48EE6-67EF-4FC4-8263-DBB1F27EBBB4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7570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4DA254D-D29B-42B3-9B12-EB0C10EF8FB2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593E532-355F-4A8C-BEF3-BEA73374E2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089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CD1E9F-B88B-460A-9A6B-F0CE5F42C9C0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0EA9E99-9FD5-44FB-8018-9A14BA11F7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28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118D219-0D75-4341-9DD6-5A80FE41C51C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4A0D189-81D7-4FBD-9AA6-376531D1BE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288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37A586-B3EE-4D28-B106-07D330221612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A5B9D86-881A-4F7A-B557-13485E466B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964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D5ABA0B-6F21-4ECC-86CD-CC7E4EFB707B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EE5AA7B-058D-4D55-87A9-9804AEDF92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688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F6245C-316C-4A28-949F-9BF1416CB01D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680B91E-A0F0-415D-A73A-03BC46E9DC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713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BCC5EA8-FC78-412C-8F45-665FF07C7388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174BC64-B200-415E-94D4-0F2EBEB6DF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493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AB1589-CA62-4226-8AB2-748AA218FCB2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309FA60-A073-47B3-BBEF-57241E0047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157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16312F5-E68D-4FE2-BB42-FA2D513BE948}" type="datetimeFigureOut">
              <a:rPr lang="en-GB"/>
              <a:pPr>
                <a:defRPr/>
              </a:pPr>
              <a:t>23/08/2016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D0A0177-F471-4B9C-A80A-4399620DAA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503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188913"/>
            <a:ext cx="68421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28" name="Picture 11" descr="cis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190500"/>
            <a:ext cx="16891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775575" y="6237288"/>
            <a:ext cx="1368425" cy="492125"/>
          </a:xfrm>
          <a:prstGeom prst="rect">
            <a:avLst/>
          </a:prstGeom>
          <a:noFill/>
          <a:ln>
            <a:noFill/>
          </a:ln>
          <a:extLst/>
        </p:spPr>
        <p:txBody>
          <a:bodyPr lIns="91380" tIns="45691" rIns="91380" bIns="456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cisi.org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2800" b="1" kern="1200" dirty="0">
          <a:solidFill>
            <a:srgbClr val="006666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107950" y="1700213"/>
            <a:ext cx="8928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1" rIns="91380" bIns="45691">
            <a:spAutoFit/>
          </a:bodyPr>
          <a:lstStyle>
            <a:lvl1pPr defTabSz="9493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493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493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493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493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49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49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49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49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6666"/>
                </a:solidFill>
              </a:rPr>
              <a:t>CISI – Financial Products, Markets &amp; Services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66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9999"/>
                </a:solidFill>
              </a:rPr>
              <a:t>Topic – Bonds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9999"/>
                </a:solidFill>
              </a:rPr>
              <a:t>(5.4) Investing in bonds</a:t>
            </a:r>
          </a:p>
        </p:txBody>
      </p:sp>
      <p:sp>
        <p:nvSpPr>
          <p:cNvPr id="12291" name="AutoShape 2" descr="data:image/png;base64,iVBORw0KGgoAAAANSUhEUgAAAWMAAACOCAMAAADTsZk7AAAAyVBMVEX////tjAHtigDshADshwD//v/shgDsgwD///3riAD87t7zsmr2y6fvnUb53770vY3woj3648XxqVD4z673zaDytnT52LH64s7++vTujwD++O/xp1b99OvytHz40af99ej75872yJXxq2L76dT2xYLvmCzxpzrvlSD0vYDxn0H4z5XvlQD2yJnvmTL1wor87Nnxplrzt1/406L1vm/63rf77NHukyvwmxzyrUjxpzjysFXzs2T0v3nyrm30wpf40Jfxnyn52av52b8zzvEvAAATn0lEQVR4nO1dDXuayhKG3ZVdsCHBoxZEATUWTSOepknb0za3Tf7/j7ozuwuiwdRESdo+vH3OqXzs18vs7MzsQA2jQYMGDRo0aNCgQYMGDRo0aNCgQYMGDRo0aNCgQYMGDRo0aNCgQYMGDRo0aNCgwe8CYbQqzu1VEG4Tvi/y30fAw67Uh+P0eL+WkKmhOx4B5tmVN/T3LAgwopMgOOkfTPH0diThvdzAofMZNhm9QIvQhB+dMGoxhEU5T2+7zp5Fe5wQwnh2qFC84YzZtk1PX1S45Jh57yUa688oMQHElH+ZxKbs9NfFQBAchiWA5vhAkt9YBGuyXpBjaOiSQtdNa1hzQ9BST7ZkEpBheK6Kahbu1ck+FoX7uXswx/Lp2ns82mMiwN5zr9Y2kOI2RUEkfJZ1+5enHSpl2v53n9LGPZdPx+RvD1yt3rBX4biLMkLr5bgljDFHilma6FP+pUn34xhIjZWGIebBuuJ1OB7g4OuWY8OxiKTYl0dCmmEZJfYeugJZHXMbezk+VI2+EscGzllasz422nJw3NmY6qsZ3+Z4l3Hmdgg7cw/uxutwLKRCnu1pqz4XvjIMfm5NdeE+MN5aqFnENtHHsgJeSY59DrbMvOZGXC45njy3PHLcEq2DqX4ljl1Y4Nl+vsDzMVY2U/rgwjZrg3joua47jAf7Vz4YAuKqmegPAOUmtjn2Bwc9Nh8a3qej3xih83ys2Kk61Map1BUmTwzpG1fcAefi+16YMs4ppZyk/46dYnk03GyM6OKRMPyeRHsKV+JogmW4vexNDX23wNCImGaTRQpYTOZvB6qFDY4Hbi9cwtXxUKon2YuhrrlkAsTqFNSOt7jqIMN1I54vYG6mE8dw9D29ZC01eEcEp/rwm1MeSlpjaHMGfVqGvcg5sht0quSYmI6xS7kmkwAcXWmhSZ/OpqQ3yElecgtAqaMGysEfttE7TSam9mxMYrF5qeb+AjwdwtCYIRZN24k8u+bYn6cUmiMMnE3ZjirF0dVmtLPuZFefUq7whMpQAIXneWlKW4nAFY8zC++y0rX8wI8hFOUT+JW4iXwovYAym8lSjLLF+AmTdR+Otfts9neQ7FmKX0L0ncha4GjJPLGln0ccKaQul90kJxNkydQ1m4S28+ENQspMpJfImqAqOYUKjv/npTTvEXi5YLWrPimHktiddce6ikmmOG7LXhJ7JdpU95fdGkYqzwLfybqgMC6tDc+jH1g6JKAEifCTY4pylI+IWB3shpDmQ/mOOUYSYGWwYN5zqkIahAS+GvyJ6hRR64ZL1UNgSiRILsmER6oyf4mjsbgZBJSrpmm/xLGZ6vrkiKEic6pY6VN5mZU51qc0x7Z6LqtvVPYXakCOuyoOkt9lqCEi80tfqi4MCOATJ5QHgcm56nl6TEGOuZmD0RNt5254xcgxSFsnSkBfJyGVkokGj+ZYFd7gWMknWZ7BDNRPMFCVTSx0vLMYh7qKOjiiTY6xLQrPsjj85OvAiDp+hGOlyhb5xFRy7OcyZBWrGWgImG5Wls/aFYOZxVIXb/DdLODH5tgIWc4xhnbed/0Hcow8tOP8sKcFg6rDCo6xIkoyKYDOQq2pMmgEeoebG/GjeE4Z3+SYkcyLkyi1dAwQln3s0L4cg+SDsAAsi1i32F/NPY3yci05JBLnotTBMBgaVrpT7oyyY3LcMqa0xDF0hfa2zMU5tWYr/CGkC6KcFjMPVu2Q47HI+xyouQ9iI4mAn+9zpxE1utOxkzLHdr489qhW/pZ8vHtzDOI76d9Mb9zuglzC+ByuTy/XJWEITMZjsC0ZTJCTSeA6jgIWmeER9bGMoZZWNFSBPFS2lvYsVp82Y9gdxYYlxa9Sjk1ylg8AqreUeKJv7gdS16lLm8655piN5EW8EjKl+9Wk3l+OP003hqf7C0uCk3cJeklo4f5HqL9ByuWujhz3waxuQehFrQSwXtqPhNFGSpCtf+RRpa5QHKvqc9FGMfLl48RZ+8AS3/ZBhOHYulsp3rs3x+Zqq+ceN/OZpFuFp0fSQj1nbL3IVToIBwNrjYhtrlmWVo+05HRntxrWXgvdi2MYIlV14imfS9HM1dFjfh40Osm1kmPsr4/JZCvwYhgzqa1MFujFfAAPrxSjyGQ1LI38isEeBXKCrEJekmRpJuJSoynearf3NDn2tBxLjrXlyli4vWH4gOOWnNKFVtqHY6lZImMbkTYoQT0IfUzYtHgUmSXFitB07h3VmthGgmaUqQ1aCVrSwmuOxWqsb3mSHGsV7aeFY2KZiywx1vqvIibkc3W39T9jf11B3z4Ym1wF8MaJkqgzkOnF+rLUx6pxmob9WA24FqUx7TFaohimaKSmlm5PTO+7vcUnQnOb6kkc61O9teon4OTOxnFuKVbF3QIzdx/21xUVHIOkasdGeuYrNMH/WZMYlwZNbBqE0mCqKc1j0E05K5OslwXozSDqoFnHlAf1DDnWp5x1/dKLoxjJkMOp4vhMn8PA6yEcO1qxS+MB9S8x/dLk7NHykg80z2rae1LSBCpj3Z51qa4Yw7ZFlSZB656Zz+fYuCzVr+zxQNrelRz3VFMMgx2HcKxXT0IWOClhCZQzo4Cfrt0wJUS83qi9E9I8wMZmhnzaEWeyedsy2/+4N7f2ARxjNEbxWwzLmqJ0VXKs8wEO5jjRhWGlM97SzQARRmSXOoOh6BWfiOpA75HgktyttZX5rB0lq6OmkI6GPotjqM6byZmwJpnJ7bRqOVZr3umB+liIE+1szpX9sbkjAbI9JyrwVsww3jWOsLlTCWmnOXlb1kANTj5fu2so6/E59nFxSroTS8pKcqxiclUctzXHqLMO4liVRk/DH6SM0O7GVenSt83NTqX17aOqvQ1NC/OlslKLexd3MA7nWM7At71PtKQDQ6NaV5ypySsjI33r+RzDmp0qKaUeGt18kz+lFuIoNPPFj6icizqzwsRSe0bGmrW1QXkQxzl8r5fSPEqCyqLCB8FwkgzCIyV9nZG3GaOXRXrSMtE+SDXHytGA4m2YG2zXBrEThSzvFDs4Y+QxwOhGcpFjP6GZuY4Ard2nU3XmMI4Bfn9Bd3MMynDAZUHMpqnWxzratIccS/2Xx+V2pAXJGebMiQpFsYMzUR+DMHKO0YK51RwnxfWjcKxynsdqOU0rOJbRJBnsx/iyMO4q5FjRLt3ARzluwZ8JKzhOd7EnWY6XyinM6qNYVrxY68FbW6nmpLjjGBzna3aG052c+TJvk2zp47a0P/Tq4/Eyx7K0MgPz4PtjcgzkJUxvkhFrlxbQDq0vrTicuMcieRBgiA30gyi6YziKlkDmcGtG7+VyhTvxB+njwWaEaYrMWagf36iogb3OP47V09U7gb5a81ipZj3FuHJiHtcVhrHUYmzSePvSQKl/TYDafeXT44XgppzxMF5HJfD/C1v2vY9HkaLI/iY5xsv/HuBLJ5xtJCp7uHcmTamHctxTCmuh7w7Vnuh6W87Qe8ipqu9XHN9TJcew4rU2JXQiUyzWp+TeUzAwWseKWSSgEpk1zhtBLbmQ8qF32Yf68bN8oZjTAzgGFcvbJTma2Lj1PETbTRsJBcfXakUz81CzyxXHhZvbVRoaRQEPf8Wx2vSC+92tqJo4YZYKlyvEaFpYvSMueYnMPqZkPlVvJ/n9QBpBatcQ5LYnVSac6vtC+N5C7/4/j2MPHhCzeokSRh/rlpFq1Q+5IOkQLu7HY0teHvwzQkvGnmmmYul9ZWVhMsB+HGPWGalwLtAJJDyNhkrIkhTzP8xj5sBNufLUGQ/C0WgUEpUrYi1VIy0jTnXsD24I3/MixPxcjtHu5u8nWZZNpAObK4MOVR0JMtdLuh05W5iZzx542IOFzv4JelB4yVXkLo335Xgg21Z7t2UImSJCKF2Msmy0wK2a0ib2MTDEgeqUEduyVc6JbbUH+dCMJNWbjig1MOxvB9gVU5UlijshTKUfWQstuCLDOImM7cn0CvS1Fqv1fpdMMVJpMZaFr61IvkNMz845fsQHwZG0cWpYDwW0rZObsE/6MY4PJ7aMGNPLiswoOWzaWS9M0Lc4pFpdwJwKHVi3ADZXHC9s1T/NMVedLe2ze/rUT3kULSljRQwR2Jr7hd5bTViul+CPzdNuvkSofoB+WHBLSbusk88iUWyk6Hw3vkuOhbHient8m4G2yXVkXNbMl+7RY/S+O19aXL6qZlFKl9l0S9sL7zZQOZsTaH3Qky8r3iqTKeuECJB7NHljeRB2LvOirfxUqOMwIslOGJc5JpTOsk2pcrIFdgT+cBJGFVEZkczPTMwf5dxa9tzyHX31DuVoaFTGy/DcLE9K2sagf5tSLrvEzbBfU7zN96Lx6enpuOsOK1vwHbffT7ZGXVgieb7Eel4XtxT7rusywnf6V+Nx5FYk+0JH7sbjcX+6M+wFpRP3OnH8XUy0quxa2cvPj+RY+UOvfwkNr+qKt23ulld0UpR/yAO4KZ9OLbXz2Vrrl3JBdVfB9aZl/4jEVMfIy33bnm1569VyDDqPY2yjWgmUz9axYSqTF1tSr4mCw+1bCnb0IygoFZLHlljTL4yS1Ba53dvVCfUANhgXuqgQOwYq0DFQXRGi+hHtYqhlwGJtVXhvRZ9VZpQo+XwNnghwntjJcwrWGUb+8yGM+XJ+7aPz5C7AqrCes+FcU67F34MUv2MQzN6D1aTSbJ8MMTjs7Z+/HcL4pAOaMhdrn1dnH1Qx8Gt51+lvAcjfp/yNCYL7+U8rLLOtnbiR41/gk6QX4xQMnKAnRivBfb9ZOXFD8eNY4FtvtkWZSsd9Cl3otno3N6vXo1hU/fX4vTuPa8Tgsr1chqd939hpUO8A3Hpz7Xo3r2dWtIp3J/breUu7DaLqG1y/HySx3tXddfKKXdhEPLxJEte9vo5KePOmD/C8mzh+tHDdEDvc8seKgPD4dz+urur9eMgvOiF8x7uOuucfP3x593kD7zUChGni+7oWp8Hns7D3v27fc2rN1avuq2g9/cHG5+cXP5IXFIj19PZ9x70bf//w5b93Bf7777+fiBLFgYapQYitIqecc/NnOBpHyXAdONsVnTgenqSH8Wb34/fz81Vt/dlqMB++P5heX51/+FJAkvvuy5ev3759+/794uLiClRD5L3N0Qd90Z3P59++hSfLZRAQTsHbwhe/1UfkgsXtPJoW3+tTCv5FRvVL+D8+fPx48SBHoB7oiORw1b/4/uGrAvL74eP3ix937tSJ4728IOHHzmp6H2W9SbgMGJdv/uPWDn6qoded5t+4+D1Inn74+uHDlf9iikIMvSvQuhJA8Mfz8Z3nDLdcH7HWedsXjNb2OaB72s96/85MufciN/DM5SS7ry08/jSIq3dfvn49/nbTVitC79f40zvg9+NHyfH51fXqmK67P3TcbLQIOEemGaPkUzi/VzoQW289Z6k6ADqavfr68927D3V//kaPbJBcfP/4URJ8jt85rWuXa3h9OZqB6YFEW0B0p5uoDaGa8th3AuVWZJ8///x54ddsxcvafST4O3J8vt7GE8dUmK3yrpAwkmh0RpWehv+Wc/fJvu/BQLdjFqSfPycPNm5qgHN3fn6ODF9pfuW03bUR9TwU21ClOqf9+WcuX1EDMy9o/1P7jN3E8Bs3A7Pn1/Ji+ho44uTiHCk+v3vhIWp43Q6+uIcampN25OQdE0fL8dtE7geKMWUmTb36P3Ptez/A1D1/LYK1El7dt5f4EgzaHMFtFD+Q+CNCy2wUUPw+yfbO+dEbA4avfgDHVzd6C7q+xnZ3In8zzrmfL0y5ElKe9qLKz8QdqUlD9JfAsDVxjJr1BCx0d1fA8bV+LfvVsBak2JufBEqerUXPrSlcDgxzQujCUwZjnXCu74Bj7/fwBNZAnmVCGuPkZP5WebjPCKY9hEoV8TEHj9BlTSlYZfjeNXDs+bsydF4JKvs4ducLtQ7y4CR7qxOqjmFAO1lKCVH5i3WP23Gvr6/xGxn1B8Gehrw3YtgfpZzaoDattDPezr17Xt2e/Join/XrnLza5BVTjLDLafhbRGUeQPPsRBOTozxT2wR/UGxe3muVXsvPCkTYhpmxcHX+V41owWLnefjhyZf2Xp+FVbdDkWfbssjZpavZ128EPTYAMLDXN6y6SwscSou3p48UOQ6wTf8GOI5/Mx1RibyLyeUZeILqm4af5/1VcXm/3VsvCzi+mULzDzXV1uEcg+QmSXy1rfm7I9+mRV16eSb9QRv9wc5pf78v6vrJJUwD9NatdJ4YagbUPG5hDFbTJE8i+D2V8UPkKQdJN/yk/EEMQi9GYzf2dwQIhe8n3dEZw0iqTdlSErxZXW3wV6vpK/nNR4FY3fdOUkbzPSxzFo7m48ibDnNM3Wg8vz1JKZe7LxZNw+6LZqYIx1kd+7vVL4d8lserfu/fGeHqvRsbzDvcnZX5hPhBYfVPUaFTTpaT8bTWr7hVIHYc509QxDvQKtkSg/httzdZBBaSatlMgegNcZKe9MZerNc48YJ60Y/jP1eKK+EPhis3yrLRSL9QNRpl2ZX7YA/ypSBEHNcXz2pg4JTxn/RPUfw5EMULUEJ/r+DVsgpag8FfmV1bStEUxTbkKzmxQubh/40s/zYAs/yv1BS/E4Bj/w+22/4IqH+1+E/xn/9MiF2+fYOjQYiG47rREo3/UTsajl8Ajapo0KBBgwYNGjRo0KBBgwYNGjRo0KBBgwYNGjRo0OA18X+/z1qjniqtjQAAAABJRU5ErkJggg==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</p:txBody>
      </p:sp>
      <p:pic>
        <p:nvPicPr>
          <p:cNvPr id="12292" name="Picture 6" descr="http://www.aafr.org/images/ladd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16338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Investing in bonds - advantages</a:t>
            </a:r>
            <a:endParaRPr/>
          </a:p>
        </p:txBody>
      </p:sp>
      <p:sp>
        <p:nvSpPr>
          <p:cNvPr id="9" name="Oval 8"/>
          <p:cNvSpPr/>
          <p:nvPr/>
        </p:nvSpPr>
        <p:spPr>
          <a:xfrm>
            <a:off x="3384550" y="2781300"/>
            <a:ext cx="2447925" cy="1008063"/>
          </a:xfrm>
          <a:prstGeom prst="ellipse">
            <a:avLst/>
          </a:prstGeom>
          <a:solidFill>
            <a:srgbClr val="10A0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latin typeface="Century Gothic" pitchFamily="34" charset="0"/>
              </a:rPr>
              <a:t>Advantages of investing in bonds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08288" y="908050"/>
            <a:ext cx="3168650" cy="865188"/>
          </a:xfrm>
          <a:prstGeom prst="rect">
            <a:avLst/>
          </a:prstGeom>
          <a:noFill/>
          <a:ln w="9525">
            <a:solidFill>
              <a:srgbClr val="00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 </a:t>
            </a:r>
            <a:r>
              <a:rPr lang="en-GB" altLang="en-US" sz="1600" b="1"/>
              <a:t>regular and certain flow of income </a:t>
            </a:r>
            <a:r>
              <a:rPr lang="en-GB" altLang="en-US" sz="1600"/>
              <a:t>(bonds with a fixed coupon)</a:t>
            </a:r>
          </a:p>
        </p:txBody>
      </p:sp>
      <p:pic>
        <p:nvPicPr>
          <p:cNvPr id="15369" name="Picture 9" descr="http://www.certainair.com/ESW/Images/certain_air_logo_only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836613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53200" y="2852738"/>
            <a:ext cx="2411413" cy="831850"/>
          </a:xfrm>
          <a:prstGeom prst="rect">
            <a:avLst/>
          </a:prstGeom>
          <a:noFill/>
          <a:ln w="9525">
            <a:solidFill>
              <a:srgbClr val="00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For many bonds (not all!) they have a </a:t>
            </a:r>
            <a:r>
              <a:rPr lang="en-GB" altLang="en-US" sz="1600" b="1"/>
              <a:t>fixed maturity</a:t>
            </a:r>
            <a:r>
              <a:rPr lang="en-GB" altLang="en-US" sz="1600"/>
              <a:t> date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68650" y="4652963"/>
            <a:ext cx="3168650" cy="831850"/>
          </a:xfrm>
          <a:prstGeom prst="rect">
            <a:avLst/>
          </a:prstGeom>
          <a:noFill/>
          <a:ln w="9525">
            <a:solidFill>
              <a:srgbClr val="00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 </a:t>
            </a:r>
            <a:r>
              <a:rPr lang="en-GB" altLang="en-US" sz="1600" b="1"/>
              <a:t>range of income yields</a:t>
            </a:r>
            <a:r>
              <a:rPr lang="en-GB" altLang="en-US" sz="1600"/>
              <a:t> to suit different investment and tax situations</a:t>
            </a:r>
          </a:p>
        </p:txBody>
      </p:sp>
      <p:pic>
        <p:nvPicPr>
          <p:cNvPr id="13" name="Picture 4" descr="http://www.biopharmcatalyst.com/wp-content/uploads/2012/11/Calenda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2060575"/>
            <a:ext cx="1081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3.bp.blogspot.com/-h7F3Ly0bTgs/T0vajsJolrI/AAAAAAAAAus/XCCydV4WzGo/s1600/pound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t="8559" r="18732" b="8711"/>
          <a:stretch>
            <a:fillRect/>
          </a:stretch>
        </p:blipFill>
        <p:spPr bwMode="auto">
          <a:xfrm>
            <a:off x="4211638" y="5589588"/>
            <a:ext cx="108108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4463" y="2852738"/>
            <a:ext cx="2484437" cy="831850"/>
          </a:xfrm>
          <a:prstGeom prst="rect">
            <a:avLst/>
          </a:prstGeom>
          <a:noFill/>
          <a:ln w="9525">
            <a:solidFill>
              <a:srgbClr val="00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/>
              <a:t>Relative security </a:t>
            </a:r>
            <a:r>
              <a:rPr lang="en-GB" altLang="en-US" sz="1600"/>
              <a:t>of capital for more highly rated bonds</a:t>
            </a:r>
          </a:p>
        </p:txBody>
      </p:sp>
      <p:pic>
        <p:nvPicPr>
          <p:cNvPr id="17" name="Picture 16" descr="http://www.clipartheaven.com/clipart/business_&amp;_office/cartoons_(n_-_z)/office_building_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9604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http://1.bp.blogspot.com/-i40MxVnEzZ4/U2EYWTga1CI/AAAAAAAAAPw/uWWZdKz051Q/s1600/security-guard-pictur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3789363"/>
            <a:ext cx="1006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V="1">
            <a:off x="4608513" y="1844675"/>
            <a:ext cx="0" cy="936625"/>
          </a:xfrm>
          <a:prstGeom prst="straightConnector1">
            <a:avLst/>
          </a:prstGeom>
          <a:ln w="38100">
            <a:solidFill>
              <a:srgbClr val="10A0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832475" y="3284538"/>
            <a:ext cx="712788" cy="4762"/>
          </a:xfrm>
          <a:prstGeom prst="straightConnector1">
            <a:avLst/>
          </a:prstGeom>
          <a:ln w="38100">
            <a:solidFill>
              <a:srgbClr val="10A0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608513" y="3789363"/>
            <a:ext cx="0" cy="863600"/>
          </a:xfrm>
          <a:prstGeom prst="straightConnector1">
            <a:avLst/>
          </a:prstGeom>
          <a:ln w="38100">
            <a:solidFill>
              <a:srgbClr val="10A0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9" idx="2"/>
            <a:endCxn id="16" idx="3"/>
          </p:cNvCxnSpPr>
          <p:nvPr/>
        </p:nvCxnSpPr>
        <p:spPr>
          <a:xfrm flipH="1" flipV="1">
            <a:off x="2628900" y="3268663"/>
            <a:ext cx="755650" cy="15875"/>
          </a:xfrm>
          <a:prstGeom prst="straightConnector1">
            <a:avLst/>
          </a:prstGeom>
          <a:ln w="38100">
            <a:solidFill>
              <a:srgbClr val="10A0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79388" y="58738"/>
            <a:ext cx="6842125" cy="490537"/>
          </a:xfrm>
        </p:spPr>
        <p:txBody>
          <a:bodyPr/>
          <a:lstStyle/>
          <a:p>
            <a:pPr eaLnBrk="1" hangingPunct="1"/>
            <a:r>
              <a:rPr altLang="en-US" sz="2400" smtClean="0"/>
              <a:t>Investing in bonds – Disadvantages/Risks</a:t>
            </a:r>
          </a:p>
        </p:txBody>
      </p:sp>
      <p:sp>
        <p:nvSpPr>
          <p:cNvPr id="8" name="Oval 7"/>
          <p:cNvSpPr/>
          <p:nvPr/>
        </p:nvSpPr>
        <p:spPr>
          <a:xfrm>
            <a:off x="3492500" y="2852738"/>
            <a:ext cx="2374900" cy="115252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b="1" dirty="0">
                <a:latin typeface="Century Gothic" pitchFamily="34" charset="0"/>
              </a:rPr>
              <a:t>Disadvantages and risks of investing in bonds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7013" y="815975"/>
            <a:ext cx="3529012" cy="10779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/>
              <a:t>Inflation risk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If inflation rises, the ‘real’ value of the bond’s coupon and redemption payment are eroded</a:t>
            </a:r>
          </a:p>
        </p:txBody>
      </p:sp>
      <p:pic>
        <p:nvPicPr>
          <p:cNvPr id="16391" name="Picture 7" descr="http://blog.smartypig.com/wp-content/uploads/2011/10/iStock_000009213451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9" t="4623" r="7304"/>
          <a:stretch>
            <a:fillRect/>
          </a:stretch>
        </p:blipFill>
        <p:spPr bwMode="auto">
          <a:xfrm>
            <a:off x="3779838" y="692150"/>
            <a:ext cx="8397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78613" y="2859088"/>
            <a:ext cx="2357437" cy="15700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/>
              <a:t>Default risk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There is a possibility that the issuer will not be able to pay the coupon or capital back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05438" y="693738"/>
            <a:ext cx="3455987" cy="1322387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/>
              <a:t>Price risk/Market risk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Fluctuations in interest rates cause bond prices to change accordingly when they are traded</a:t>
            </a: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8" t="52600" r="9967" b="24719"/>
          <a:stretch>
            <a:fillRect/>
          </a:stretch>
        </p:blipFill>
        <p:spPr bwMode="auto">
          <a:xfrm>
            <a:off x="5148263" y="2179638"/>
            <a:ext cx="13858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http://wwwcdn.channel5.com/assets/images/000/055/829/large_size_Cantpaydebate_640x360.jpg?13941094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5" r="24892"/>
          <a:stretch>
            <a:fillRect/>
          </a:stretch>
        </p:blipFill>
        <p:spPr bwMode="auto">
          <a:xfrm>
            <a:off x="5957888" y="3448050"/>
            <a:ext cx="6302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19475" y="5661025"/>
            <a:ext cx="5616575" cy="1077913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/>
              <a:t>Seniority Risk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Some bonds may rank behind more recently issued bonds in terms of being repaid if the issuer is unable to pay the bond back (company may go into liquidation)</a:t>
            </a:r>
          </a:p>
        </p:txBody>
      </p:sp>
      <p:pic>
        <p:nvPicPr>
          <p:cNvPr id="16396" name="Picture 12" descr="http://images.huffingtonpost.com/2014-06-12-pharmacyschoolranking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4" b="11060"/>
          <a:stretch>
            <a:fillRect/>
          </a:stretch>
        </p:blipFill>
        <p:spPr bwMode="auto">
          <a:xfrm>
            <a:off x="4781550" y="4049713"/>
            <a:ext cx="8445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0975" y="2255838"/>
            <a:ext cx="2879725" cy="15716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/>
              <a:t>Liquidity Risk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The ease with which a security can be converted into cash. Some bonds are more easily sold at a fair market price than others.</a:t>
            </a:r>
            <a:endParaRPr lang="en-GB" altLang="en-US" sz="1600" b="1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44463" y="4221163"/>
            <a:ext cx="2952750" cy="18161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/>
              <a:t>Exchange rate risk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Bonds denominated in a currency different from that of the investor’s home currency are potentially subject to adverse exchange rate movements.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635375" y="1893888"/>
            <a:ext cx="720725" cy="95885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643438" y="1557338"/>
            <a:ext cx="720725" cy="136683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3059113" y="2924175"/>
            <a:ext cx="504825" cy="28892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867400" y="3451225"/>
            <a:ext cx="811213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3097213" y="3644900"/>
            <a:ext cx="466725" cy="74136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416425" y="4005263"/>
            <a:ext cx="731838" cy="165576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6" name="AutoShape 14" descr="https://spainforpleasure.files.wordpress.com/2013/05/currency-and-foreign-exchange-in-israel-change-place-1024x689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</p:txBody>
      </p:sp>
      <p:sp>
        <p:nvSpPr>
          <p:cNvPr id="19477" name="AutoShape 16" descr="https://spainforpleasure.files.wordpress.com/2013/05/currency-and-foreign-exchange-in-israel-change-place-1024x689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</p:txBody>
      </p:sp>
      <p:pic>
        <p:nvPicPr>
          <p:cNvPr id="16402" name="Picture 18" descr="http://i.telegraph.co.uk/multimedia/archive/02626/Best_Exchange_Rate_2626535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r="11253"/>
          <a:stretch>
            <a:fillRect/>
          </a:stretch>
        </p:blipFill>
        <p:spPr bwMode="auto">
          <a:xfrm>
            <a:off x="3321050" y="4076700"/>
            <a:ext cx="7985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0" descr="http://www2.calypso.com/wp-content/uploads/unleashing_contingent_liquidit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6667"/>
          <a:stretch>
            <a:fillRect/>
          </a:stretch>
        </p:blipFill>
        <p:spPr bwMode="auto">
          <a:xfrm rot="3748571">
            <a:off x="3132932" y="2399506"/>
            <a:ext cx="8620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7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/>
              <a:t>Price Risk/Market Risk – A closer look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07950" y="765175"/>
            <a:ext cx="89646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There is an inverse relationship between interest rates and bond prices: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8" t="52600" r="9967" b="24719"/>
          <a:stretch>
            <a:fillRect/>
          </a:stretch>
        </p:blipFill>
        <p:spPr bwMode="auto">
          <a:xfrm>
            <a:off x="6084888" y="1268413"/>
            <a:ext cx="302418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5" t="43359" r="49867" b="26401"/>
          <a:stretch>
            <a:fillRect/>
          </a:stretch>
        </p:blipFill>
        <p:spPr bwMode="auto">
          <a:xfrm>
            <a:off x="323850" y="2781300"/>
            <a:ext cx="36957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6" t="25639" r="9052" b="44119"/>
          <a:stretch>
            <a:fillRect/>
          </a:stretch>
        </p:blipFill>
        <p:spPr bwMode="auto">
          <a:xfrm>
            <a:off x="4643438" y="2781300"/>
            <a:ext cx="38893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8" t="52600" r="27843" b="24719"/>
          <a:stretch>
            <a:fillRect/>
          </a:stretch>
        </p:blipFill>
        <p:spPr bwMode="auto">
          <a:xfrm>
            <a:off x="250825" y="5300663"/>
            <a:ext cx="14414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2" t="52600" r="9967" b="24719"/>
          <a:stretch>
            <a:fillRect/>
          </a:stretch>
        </p:blipFill>
        <p:spPr bwMode="auto">
          <a:xfrm>
            <a:off x="4643438" y="5340350"/>
            <a:ext cx="14414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19250" y="5013325"/>
            <a:ext cx="31686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09999"/>
                </a:solidFill>
              </a:rPr>
              <a:t>Why?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Its </a:t>
            </a:r>
            <a:r>
              <a:rPr lang="en-GB" altLang="en-US" sz="1600" b="1">
                <a:solidFill>
                  <a:srgbClr val="C00000"/>
                </a:solidFill>
              </a:rPr>
              <a:t>5% coupon is no longer attractive</a:t>
            </a:r>
            <a:r>
              <a:rPr lang="en-GB" altLang="en-US" sz="1600"/>
              <a:t>, so its </a:t>
            </a:r>
            <a:r>
              <a:rPr lang="en-GB" altLang="en-US" sz="1600" b="1"/>
              <a:t>resale price will fall</a:t>
            </a:r>
            <a:r>
              <a:rPr lang="en-GB" altLang="en-US" sz="1600"/>
              <a:t> to compensate and make the return the bond offers more competitive.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156325" y="5013325"/>
            <a:ext cx="2987675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09999"/>
                </a:solidFill>
              </a:rPr>
              <a:t>Why?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10A017"/>
                </a:solidFill>
              </a:rPr>
              <a:t>Its 5% coupon is very attractive</a:t>
            </a:r>
            <a:r>
              <a:rPr lang="en-GB" altLang="en-US" sz="1600"/>
              <a:t>, so its </a:t>
            </a:r>
            <a:r>
              <a:rPr lang="en-GB" altLang="en-US" sz="1600" b="1"/>
              <a:t>resale price will rise</a:t>
            </a:r>
            <a:r>
              <a:rPr lang="en-GB" altLang="en-US" sz="1600"/>
              <a:t> to compensate and make the return it offers fall to more realistic levels.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9388" y="1484313"/>
            <a:ext cx="5832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If </a:t>
            </a:r>
            <a:r>
              <a:rPr lang="en-GB" altLang="en-US" sz="1800" b="1">
                <a:solidFill>
                  <a:srgbClr val="10A017"/>
                </a:solidFill>
              </a:rPr>
              <a:t>interest rates increase</a:t>
            </a:r>
            <a:r>
              <a:rPr lang="en-GB" altLang="en-US" sz="1800"/>
              <a:t>, </a:t>
            </a:r>
            <a:r>
              <a:rPr lang="en-GB" altLang="en-US" sz="1800" b="1">
                <a:solidFill>
                  <a:srgbClr val="C00000"/>
                </a:solidFill>
              </a:rPr>
              <a:t>bond prices will decrease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If </a:t>
            </a:r>
            <a:r>
              <a:rPr lang="en-GB" altLang="en-US" sz="1800" b="1">
                <a:solidFill>
                  <a:srgbClr val="C00000"/>
                </a:solidFill>
              </a:rPr>
              <a:t>interest rates decrease</a:t>
            </a:r>
            <a:r>
              <a:rPr lang="en-GB" altLang="en-US" sz="1800"/>
              <a:t>, </a:t>
            </a:r>
            <a:r>
              <a:rPr lang="en-GB" altLang="en-US" sz="1800" b="1">
                <a:solidFill>
                  <a:srgbClr val="10A017"/>
                </a:solidFill>
              </a:rPr>
              <a:t>bond prices will increase</a:t>
            </a:r>
            <a:endParaRPr lang="en-GB" altLang="en-US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build="allAtOnce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468313" y="1196975"/>
            <a:ext cx="77041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Highly rated government bonds </a:t>
            </a:r>
            <a:r>
              <a:rPr lang="en-GB" altLang="en-US" sz="1800"/>
              <a:t>are said to have </a:t>
            </a:r>
            <a:r>
              <a:rPr lang="en-GB" altLang="en-US" sz="1800" b="1">
                <a:solidFill>
                  <a:srgbClr val="009999"/>
                </a:solidFill>
              </a:rPr>
              <a:t>only price risk</a:t>
            </a:r>
            <a:r>
              <a:rPr lang="en-GB" altLang="en-US" sz="1800"/>
              <a:t>, as there is </a:t>
            </a:r>
            <a:r>
              <a:rPr lang="en-GB" altLang="en-US" sz="1800" b="1">
                <a:solidFill>
                  <a:srgbClr val="009999"/>
                </a:solidFill>
              </a:rPr>
              <a:t>little or no risk that the government will fail to pay </a:t>
            </a:r>
            <a:r>
              <a:rPr lang="en-GB" altLang="en-US" sz="1800"/>
              <a:t>the coupons or repay the capital on the bonds.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03225" y="341313"/>
            <a:ext cx="68421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2800" b="1" dirty="0">
                <a:solidFill>
                  <a:srgbClr val="006666"/>
                </a:solidFill>
                <a:latin typeface="Century Gothic" pitchFamily="34" charset="0"/>
                <a:ea typeface="+mj-ea"/>
                <a:cs typeface="+mj-cs"/>
              </a:rPr>
              <a:t>Price Risk/Market Risk – A closer look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8313" y="2349500"/>
            <a:ext cx="80645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However, recent turmoil in government bond markets has resulted from fears that certain European governments (such as </a:t>
            </a:r>
            <a:r>
              <a:rPr lang="en-GB" altLang="en-US" sz="1800" b="1"/>
              <a:t>Greece</a:t>
            </a:r>
            <a:r>
              <a:rPr lang="en-GB" altLang="en-US" sz="1800"/>
              <a:t>, </a:t>
            </a:r>
            <a:r>
              <a:rPr lang="en-GB" altLang="en-US" sz="1800" b="1"/>
              <a:t>Ireland</a:t>
            </a:r>
            <a:r>
              <a:rPr lang="en-GB" altLang="en-US" sz="1800"/>
              <a:t> and </a:t>
            </a:r>
            <a:r>
              <a:rPr lang="en-GB" altLang="en-US" sz="1800" b="1"/>
              <a:t>Portugal</a:t>
            </a:r>
            <a:r>
              <a:rPr lang="en-GB" altLang="en-US" sz="1800"/>
              <a:t>) may be unable to meet their obligations on these loans.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The </a:t>
            </a:r>
            <a:r>
              <a:rPr lang="en-GB" altLang="en-US" sz="1800" b="1">
                <a:solidFill>
                  <a:srgbClr val="C00000"/>
                </a:solidFill>
              </a:rPr>
              <a:t>prices of their bonds fell significantly </a:t>
            </a:r>
            <a:r>
              <a:rPr lang="en-GB" altLang="en-US" sz="1800"/>
              <a:t>as a result.</a:t>
            </a:r>
            <a:endParaRPr lang="en-GB" altLang="en-US" sz="1800">
              <a:latin typeface="Calibri" panose="020F0502020204030204" pitchFamily="34" charset="0"/>
            </a:endParaRPr>
          </a:p>
        </p:txBody>
      </p:sp>
      <p:pic>
        <p:nvPicPr>
          <p:cNvPr id="76802" name="Picture 2" descr="http://www.workerspower.co.uk/wp-content/uploads/2011/06/eurozone-debt-crisis-By-Carlos-Latu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4054475"/>
            <a:ext cx="453707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/>
              <a:t>Bond yields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0825" y="981075"/>
            <a:ext cx="792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Yields are </a:t>
            </a:r>
            <a:r>
              <a:rPr lang="en-GB" altLang="en-US" sz="1800" b="1" u="sng"/>
              <a:t>measures of the return </a:t>
            </a:r>
            <a:r>
              <a:rPr lang="en-GB" altLang="en-US" sz="1800"/>
              <a:t>that can be earned on bonds.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450" y="1773238"/>
            <a:ext cx="7129463" cy="64611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dirty="0">
                <a:latin typeface="Century Gothic" pitchFamily="34" charset="0"/>
                <a:cs typeface="Arial" charset="0"/>
              </a:rPr>
              <a:t>1888 US railway company  issues a 30-year bond certificate </a:t>
            </a:r>
          </a:p>
          <a:p>
            <a:pPr algn="ctr" eaLnBrk="1" hangingPunct="1">
              <a:defRPr/>
            </a:pPr>
            <a:r>
              <a:rPr lang="en-GB" dirty="0">
                <a:latin typeface="Century Gothic" pitchFamily="34" charset="0"/>
                <a:cs typeface="Arial" charset="0"/>
              </a:rPr>
              <a:t>‘4.4% Pennsylvania Railroad Company 1931’</a:t>
            </a:r>
          </a:p>
        </p:txBody>
      </p:sp>
      <p:sp>
        <p:nvSpPr>
          <p:cNvPr id="6" name="Down Arrow 5"/>
          <p:cNvSpPr/>
          <p:nvPr/>
        </p:nvSpPr>
        <p:spPr>
          <a:xfrm>
            <a:off x="4427538" y="2420938"/>
            <a:ext cx="360362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187450" y="3068638"/>
            <a:ext cx="7129463" cy="36988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dirty="0">
                <a:latin typeface="Century Gothic" pitchFamily="34" charset="0"/>
                <a:cs typeface="Arial" charset="0"/>
              </a:rPr>
              <a:t>An investor buys US$1,000 nominal of this bond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1116013" y="3429000"/>
            <a:ext cx="720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9999"/>
                </a:solidFill>
              </a:rPr>
              <a:t>How much in coupons does the investor receive annually?</a:t>
            </a:r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3563938" y="3716338"/>
            <a:ext cx="23764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rgbClr val="C00000"/>
                </a:solidFill>
              </a:rPr>
              <a:t>US$44</a:t>
            </a:r>
          </a:p>
        </p:txBody>
      </p:sp>
      <p:pic>
        <p:nvPicPr>
          <p:cNvPr id="24585" name="Picture 2" descr="http://www.legendsofamerica.com/photos-railroad/Railroad%20train%20with%20locomotive%20in%20foreground%201915-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18732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0"/>
          <p:cNvSpPr txBox="1">
            <a:spLocks noChangeArrowheads="1"/>
          </p:cNvSpPr>
          <p:nvPr/>
        </p:nvSpPr>
        <p:spPr bwMode="auto">
          <a:xfrm>
            <a:off x="1763713" y="4500563"/>
            <a:ext cx="561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9999"/>
                </a:solidFill>
              </a:rPr>
              <a:t>What is the yield of the bond (at par)?</a:t>
            </a:r>
          </a:p>
        </p:txBody>
      </p:sp>
      <p:sp>
        <p:nvSpPr>
          <p:cNvPr id="24587" name="TextBox 11"/>
          <p:cNvSpPr txBox="1">
            <a:spLocks noChangeArrowheads="1"/>
          </p:cNvSpPr>
          <p:nvPr/>
        </p:nvSpPr>
        <p:spPr bwMode="auto">
          <a:xfrm>
            <a:off x="3779838" y="4757738"/>
            <a:ext cx="1655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rgbClr val="C00000"/>
                </a:solidFill>
              </a:rPr>
              <a:t>4.4%</a:t>
            </a:r>
          </a:p>
        </p:txBody>
      </p:sp>
      <p:sp>
        <p:nvSpPr>
          <p:cNvPr id="24588" name="Rectangle 13"/>
          <p:cNvSpPr>
            <a:spLocks noChangeArrowheads="1"/>
          </p:cNvSpPr>
          <p:nvPr/>
        </p:nvSpPr>
        <p:spPr bwMode="auto">
          <a:xfrm>
            <a:off x="0" y="573246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Remember that the </a:t>
            </a:r>
            <a:r>
              <a:rPr lang="en-GB" altLang="en-US" sz="1800" b="1"/>
              <a:t>coupon reflects the interest rate payable on the nominal </a:t>
            </a:r>
            <a:r>
              <a:rPr lang="en-GB" altLang="en-US" sz="1800"/>
              <a:t>or principal amount</a:t>
            </a:r>
          </a:p>
        </p:txBody>
      </p:sp>
      <p:pic>
        <p:nvPicPr>
          <p:cNvPr id="24589" name="Picture 2" descr="http://www.legendsofamerica.com/photos-railroad/Railroad%20train%20with%20locomotive%20in%20foreground%201915-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149725"/>
            <a:ext cx="187325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4583" grpId="0"/>
      <p:bldP spid="24584" grpId="0"/>
      <p:bldP spid="24586" grpId="0"/>
      <p:bldP spid="24587" grpId="0"/>
      <p:bldP spid="245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/>
              <a:t>Bond yields – Flat Yields</a:t>
            </a:r>
          </a:p>
        </p:txBody>
      </p:sp>
      <p:sp>
        <p:nvSpPr>
          <p:cNvPr id="25603" name="Rectangle 12"/>
          <p:cNvSpPr>
            <a:spLocks noChangeArrowheads="1"/>
          </p:cNvSpPr>
          <p:nvPr/>
        </p:nvSpPr>
        <p:spPr bwMode="auto">
          <a:xfrm>
            <a:off x="250825" y="1052513"/>
            <a:ext cx="8569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An investor  </a:t>
            </a:r>
            <a:r>
              <a:rPr lang="en-GB" altLang="en-US" sz="1800" b="1">
                <a:solidFill>
                  <a:srgbClr val="C00000"/>
                </a:solidFill>
              </a:rPr>
              <a:t>may not have paid the par value </a:t>
            </a:r>
            <a:r>
              <a:rPr lang="en-GB" altLang="en-US" sz="1800"/>
              <a:t>– they may have paid a different amount to purchase the bond, so a method of calculating the </a:t>
            </a:r>
            <a:r>
              <a:rPr lang="en-GB" altLang="en-US" sz="1800" b="1" u="sng"/>
              <a:t>true return </a:t>
            </a:r>
            <a:r>
              <a:rPr lang="en-GB" altLang="en-US" sz="1800"/>
              <a:t>to him or her is needed.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0825" y="2276475"/>
            <a:ext cx="8424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9999"/>
                </a:solidFill>
              </a:rPr>
              <a:t>Flat yield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50825" y="2852738"/>
            <a:ext cx="8569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The most straightforward yield is to look at the coupon paid on a bond as a percentage of its market price – known as the </a:t>
            </a:r>
            <a:r>
              <a:rPr lang="en-GB" altLang="en-US" sz="1800" b="1"/>
              <a:t>flat or running yield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50825" y="4076700"/>
            <a:ext cx="8281988" cy="1254125"/>
            <a:chOff x="251520" y="3933056"/>
            <a:chExt cx="8280920" cy="1254333"/>
          </a:xfrm>
        </p:grpSpPr>
        <p:grpSp>
          <p:nvGrpSpPr>
            <p:cNvPr id="25607" name="Group 23"/>
            <p:cNvGrpSpPr>
              <a:grpSpLocks/>
            </p:cNvGrpSpPr>
            <p:nvPr/>
          </p:nvGrpSpPr>
          <p:grpSpPr bwMode="auto">
            <a:xfrm>
              <a:off x="2268179" y="3933056"/>
              <a:ext cx="6264261" cy="1254333"/>
              <a:chOff x="323963" y="4005064"/>
              <a:chExt cx="6264261" cy="1254333"/>
            </a:xfrm>
          </p:grpSpPr>
          <p:grpSp>
            <p:nvGrpSpPr>
              <p:cNvPr id="25609" name="Group 22"/>
              <p:cNvGrpSpPr>
                <a:grpSpLocks/>
              </p:cNvGrpSpPr>
              <p:nvPr/>
            </p:nvGrpSpPr>
            <p:grpSpPr bwMode="auto">
              <a:xfrm>
                <a:off x="323963" y="4005064"/>
                <a:ext cx="4680140" cy="1254333"/>
                <a:chOff x="323963" y="4005064"/>
                <a:chExt cx="4680140" cy="1254333"/>
              </a:xfrm>
            </p:grpSpPr>
            <p:sp>
              <p:nvSpPr>
                <p:cNvPr id="25611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1115950" y="4005064"/>
                  <a:ext cx="3096010" cy="4617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2400" b="1">
                      <a:solidFill>
                        <a:srgbClr val="00B0F0"/>
                      </a:solidFill>
                    </a:rPr>
                    <a:t>Annual coupon (£)</a:t>
                  </a: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683486" y="4508385"/>
                  <a:ext cx="4320617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613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323963" y="4551511"/>
                  <a:ext cx="4680085" cy="707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2400" b="1">
                      <a:solidFill>
                        <a:srgbClr val="7030A0"/>
                      </a:solidFill>
                    </a:rPr>
                    <a:t>Bonds market price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600" b="1">
                      <a:solidFill>
                        <a:srgbClr val="7030A0"/>
                      </a:solidFill>
                    </a:rPr>
                    <a:t>(Price paid to purchase £100 nominal)</a:t>
                  </a:r>
                </a:p>
              </p:txBody>
            </p:sp>
          </p:grpSp>
          <p:sp>
            <p:nvSpPr>
              <p:cNvPr id="25610" name="TextBox 20"/>
              <p:cNvSpPr txBox="1">
                <a:spLocks noChangeArrowheads="1"/>
              </p:cNvSpPr>
              <p:nvPr/>
            </p:nvSpPr>
            <p:spPr bwMode="auto">
              <a:xfrm>
                <a:off x="5076056" y="4221088"/>
                <a:ext cx="151216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800">
                    <a:latin typeface="Calibri" panose="020F0502020204030204" pitchFamily="34" charset="0"/>
                  </a:rPr>
                  <a:t>X 100</a:t>
                </a:r>
              </a:p>
            </p:txBody>
          </p:sp>
        </p:grpSp>
        <p:sp>
          <p:nvSpPr>
            <p:cNvPr id="25608" name="TextBox 21"/>
            <p:cNvSpPr txBox="1">
              <a:spLocks noChangeArrowheads="1"/>
            </p:cNvSpPr>
            <p:nvPr/>
          </p:nvSpPr>
          <p:spPr bwMode="auto">
            <a:xfrm>
              <a:off x="251520" y="4149080"/>
              <a:ext cx="25202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>
                  <a:latin typeface="Calibri" panose="020F0502020204030204" pitchFamily="34" charset="0"/>
                </a:rPr>
                <a:t>Flat yield (%) =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/>
              <a:t>Rating Agencies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23850" y="765175"/>
            <a:ext cx="5327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We’ve seen examples where security in the form of a fixed charge, floating charge or third party guarantee over a bond does not exist.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23850" y="3933825"/>
            <a:ext cx="54848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The three most prominent credit rating agencies that provide these ratings are </a:t>
            </a:r>
            <a:r>
              <a:rPr lang="en-GB" altLang="en-US" sz="1800" b="1"/>
              <a:t>Standard &amp; Poor’s</a:t>
            </a:r>
            <a:r>
              <a:rPr lang="en-GB" altLang="en-US" sz="1800"/>
              <a:t>; </a:t>
            </a:r>
            <a:r>
              <a:rPr lang="en-GB" altLang="en-US" sz="1800" b="1"/>
              <a:t>Moody’s</a:t>
            </a:r>
            <a:r>
              <a:rPr lang="en-GB" altLang="en-US" sz="1800"/>
              <a:t>; and </a:t>
            </a:r>
            <a:r>
              <a:rPr lang="en-GB" altLang="en-US" sz="1800" b="1"/>
              <a:t>Fitch Ratings</a:t>
            </a:r>
            <a:r>
              <a:rPr lang="en-GB" altLang="en-US" sz="1800"/>
              <a:t>.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23850" y="2433638"/>
            <a:ext cx="5327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The credit risk for most bond issues can be assessed by looking at </a:t>
            </a:r>
            <a:r>
              <a:rPr lang="en-GB" altLang="en-US" sz="1800" b="1">
                <a:solidFill>
                  <a:srgbClr val="009999"/>
                </a:solidFill>
              </a:rPr>
              <a:t>independent credit ratings</a:t>
            </a:r>
            <a:endParaRPr lang="en-GB" altLang="en-US" sz="1800">
              <a:latin typeface="Calibri" panose="020F0502020204030204" pitchFamily="34" charset="0"/>
            </a:endParaRPr>
          </a:p>
        </p:txBody>
      </p:sp>
      <p:pic>
        <p:nvPicPr>
          <p:cNvPr id="28678" name="Picture 4" descr="http://www.davidicke.com/wordpress/wp-content/uploads/legacy_images/stories/Feb20125/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r="3683"/>
          <a:stretch>
            <a:fillRect/>
          </a:stretch>
        </p:blipFill>
        <p:spPr bwMode="auto">
          <a:xfrm>
            <a:off x="5795963" y="1700213"/>
            <a:ext cx="31400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323850" y="5264150"/>
            <a:ext cx="55435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Bonds will be assessed and given a credit rating </a:t>
            </a:r>
            <a:r>
              <a:rPr lang="en-GB" altLang="en-US" sz="1800" b="1" u="sng"/>
              <a:t>when they are first issued</a:t>
            </a:r>
            <a:r>
              <a:rPr lang="en-GB" altLang="en-US" sz="1800" u="sng"/>
              <a:t> </a:t>
            </a:r>
            <a:r>
              <a:rPr lang="en-GB" altLang="en-US" sz="1800"/>
              <a:t>and then </a:t>
            </a:r>
            <a:r>
              <a:rPr lang="en-GB" altLang="en-US" sz="1800" b="1" u="sng"/>
              <a:t>re-assessed if circumstances change</a:t>
            </a:r>
            <a:r>
              <a:rPr lang="en-GB" altLang="en-US" sz="1800"/>
              <a:t>, so that their rating can be upgraded or downgraded with a consequent effect on their price.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/>
              <a:t>Ratings Agencies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4925" y="747713"/>
          <a:ext cx="6840539" cy="5057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176"/>
                <a:gridCol w="1512119"/>
                <a:gridCol w="1080085"/>
                <a:gridCol w="1080085"/>
                <a:gridCol w="936074"/>
              </a:tblGrid>
              <a:tr h="355644">
                <a:tc gridSpan="5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entury Gothic" pitchFamily="34" charset="0"/>
                        </a:rPr>
                        <a:t>Bond Credit Ratings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7910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entury Gothic" pitchFamily="34" charset="0"/>
                        </a:rPr>
                        <a:t>Credit Risk</a:t>
                      </a:r>
                      <a:endParaRPr lang="en-GB" sz="1600" b="1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entury Gothic" pitchFamily="34" charset="0"/>
                        </a:rPr>
                        <a:t>Moody’s</a:t>
                      </a:r>
                      <a:endParaRPr lang="en-GB" sz="1600" b="1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entury Gothic" pitchFamily="34" charset="0"/>
                        </a:rPr>
                        <a:t>Standard &amp; Poor’s</a:t>
                      </a:r>
                      <a:endParaRPr lang="en-GB" sz="1600" b="1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entury Gothic" pitchFamily="34" charset="0"/>
                        </a:rPr>
                        <a:t>Fitch Ratings</a:t>
                      </a:r>
                      <a:endParaRPr lang="en-GB" sz="1600" b="1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</a:tr>
              <a:tr h="365743"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</a:tr>
              <a:tr h="365743"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</a:tr>
              <a:tr h="395697"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 dirty="0" smtClean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</a:tr>
              <a:tr h="365743">
                <a:tc gridSpan="2"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</a:tr>
              <a:tr h="527072"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</a:tr>
              <a:tr h="365743"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</a:tr>
              <a:tr h="365743"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</a:tr>
              <a:tr h="365743">
                <a:tc gridSpan="2"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</a:tr>
              <a:tr h="640062">
                <a:tc gridSpan="2"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 smtClean="0">
                        <a:latin typeface="Century Gothic" pitchFamily="34" charset="0"/>
                      </a:endParaRPr>
                    </a:p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</a:tr>
              <a:tr h="365743">
                <a:tc gridSpan="2"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entury Gothic" pitchFamily="34" charset="0"/>
                      </a:endParaRPr>
                    </a:p>
                  </a:txBody>
                  <a:tcPr marL="91437" marR="91437" marT="45712" marB="45712"/>
                </a:tc>
              </a:tr>
            </a:tbl>
          </a:graphicData>
        </a:graphic>
      </p:graphicFrame>
      <p:sp>
        <p:nvSpPr>
          <p:cNvPr id="29772" name="Rectangle 6"/>
          <p:cNvSpPr>
            <a:spLocks noChangeArrowheads="1"/>
          </p:cNvSpPr>
          <p:nvPr/>
        </p:nvSpPr>
        <p:spPr bwMode="auto">
          <a:xfrm>
            <a:off x="34925" y="1677988"/>
            <a:ext cx="1635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Highest quality</a:t>
            </a:r>
          </a:p>
        </p:txBody>
      </p:sp>
      <p:sp>
        <p:nvSpPr>
          <p:cNvPr id="29773" name="Rectangle 7"/>
          <p:cNvSpPr>
            <a:spLocks noChangeArrowheads="1"/>
          </p:cNvSpPr>
          <p:nvPr/>
        </p:nvSpPr>
        <p:spPr bwMode="auto">
          <a:xfrm>
            <a:off x="34925" y="2038350"/>
            <a:ext cx="1352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High quality</a:t>
            </a:r>
          </a:p>
        </p:txBody>
      </p:sp>
      <p:sp>
        <p:nvSpPr>
          <p:cNvPr id="29774" name="Rectangle 8"/>
          <p:cNvSpPr>
            <a:spLocks noChangeArrowheads="1"/>
          </p:cNvSpPr>
          <p:nvPr/>
        </p:nvSpPr>
        <p:spPr bwMode="auto">
          <a:xfrm>
            <a:off x="2268538" y="2089150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Very strong</a:t>
            </a:r>
          </a:p>
        </p:txBody>
      </p:sp>
      <p:sp>
        <p:nvSpPr>
          <p:cNvPr id="29775" name="Rectangle 9"/>
          <p:cNvSpPr>
            <a:spLocks noChangeArrowheads="1"/>
          </p:cNvSpPr>
          <p:nvPr/>
        </p:nvSpPr>
        <p:spPr bwMode="auto">
          <a:xfrm>
            <a:off x="2268538" y="2449513"/>
            <a:ext cx="863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Strong</a:t>
            </a:r>
          </a:p>
        </p:txBody>
      </p:sp>
      <p:sp>
        <p:nvSpPr>
          <p:cNvPr id="29776" name="Rectangle 10"/>
          <p:cNvSpPr>
            <a:spLocks noChangeArrowheads="1"/>
          </p:cNvSpPr>
          <p:nvPr/>
        </p:nvSpPr>
        <p:spPr bwMode="auto">
          <a:xfrm>
            <a:off x="34925" y="2449513"/>
            <a:ext cx="23764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Upper medium grade</a:t>
            </a:r>
          </a:p>
        </p:txBody>
      </p:sp>
      <p:sp>
        <p:nvSpPr>
          <p:cNvPr id="29777" name="Rectangle 12"/>
          <p:cNvSpPr>
            <a:spLocks noChangeArrowheads="1"/>
          </p:cNvSpPr>
          <p:nvPr/>
        </p:nvSpPr>
        <p:spPr bwMode="auto">
          <a:xfrm>
            <a:off x="-36513" y="3241675"/>
            <a:ext cx="244792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Lower medium grade</a:t>
            </a:r>
          </a:p>
        </p:txBody>
      </p:sp>
      <p:sp>
        <p:nvSpPr>
          <p:cNvPr id="29778" name="Rectangle 13"/>
          <p:cNvSpPr>
            <a:spLocks noChangeArrowheads="1"/>
          </p:cNvSpPr>
          <p:nvPr/>
        </p:nvSpPr>
        <p:spPr bwMode="auto">
          <a:xfrm>
            <a:off x="2268538" y="3141663"/>
            <a:ext cx="1366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Somewhat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speculative</a:t>
            </a:r>
          </a:p>
        </p:txBody>
      </p:sp>
      <p:sp>
        <p:nvSpPr>
          <p:cNvPr id="29779" name="Rectangle 14"/>
          <p:cNvSpPr>
            <a:spLocks noChangeArrowheads="1"/>
          </p:cNvSpPr>
          <p:nvPr/>
        </p:nvSpPr>
        <p:spPr bwMode="auto">
          <a:xfrm>
            <a:off x="34925" y="3673475"/>
            <a:ext cx="1254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Low grade</a:t>
            </a:r>
          </a:p>
        </p:txBody>
      </p:sp>
      <p:sp>
        <p:nvSpPr>
          <p:cNvPr id="29780" name="Rectangle 15"/>
          <p:cNvSpPr>
            <a:spLocks noChangeArrowheads="1"/>
          </p:cNvSpPr>
          <p:nvPr/>
        </p:nvSpPr>
        <p:spPr bwMode="auto">
          <a:xfrm>
            <a:off x="2279650" y="3673475"/>
            <a:ext cx="1355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Speculative</a:t>
            </a:r>
          </a:p>
        </p:txBody>
      </p:sp>
      <p:sp>
        <p:nvSpPr>
          <p:cNvPr id="29781" name="Rectangle 16"/>
          <p:cNvSpPr>
            <a:spLocks noChangeArrowheads="1"/>
          </p:cNvSpPr>
          <p:nvPr/>
        </p:nvSpPr>
        <p:spPr bwMode="auto">
          <a:xfrm>
            <a:off x="34925" y="2809875"/>
            <a:ext cx="2376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Medium grade</a:t>
            </a:r>
          </a:p>
        </p:txBody>
      </p:sp>
      <p:sp>
        <p:nvSpPr>
          <p:cNvPr id="29782" name="Rectangle 17"/>
          <p:cNvSpPr>
            <a:spLocks noChangeArrowheads="1"/>
          </p:cNvSpPr>
          <p:nvPr/>
        </p:nvSpPr>
        <p:spPr bwMode="auto">
          <a:xfrm>
            <a:off x="34925" y="4033838"/>
            <a:ext cx="1362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Poor quality</a:t>
            </a:r>
          </a:p>
        </p:txBody>
      </p:sp>
      <p:sp>
        <p:nvSpPr>
          <p:cNvPr id="29783" name="Rectangle 18"/>
          <p:cNvSpPr>
            <a:spLocks noChangeArrowheads="1"/>
          </p:cNvSpPr>
          <p:nvPr/>
        </p:nvSpPr>
        <p:spPr bwMode="auto">
          <a:xfrm>
            <a:off x="2268538" y="4033838"/>
            <a:ext cx="1392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May default</a:t>
            </a:r>
          </a:p>
        </p:txBody>
      </p:sp>
      <p:sp>
        <p:nvSpPr>
          <p:cNvPr id="29784" name="Rectangle 19"/>
          <p:cNvSpPr>
            <a:spLocks noChangeArrowheads="1"/>
          </p:cNvSpPr>
          <p:nvPr/>
        </p:nvSpPr>
        <p:spPr bwMode="auto">
          <a:xfrm>
            <a:off x="34925" y="4392613"/>
            <a:ext cx="2376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Most speculative</a:t>
            </a:r>
          </a:p>
        </p:txBody>
      </p:sp>
      <p:sp>
        <p:nvSpPr>
          <p:cNvPr id="29785" name="Rectangle 20"/>
          <p:cNvSpPr>
            <a:spLocks noChangeArrowheads="1"/>
          </p:cNvSpPr>
          <p:nvPr/>
        </p:nvSpPr>
        <p:spPr bwMode="auto">
          <a:xfrm>
            <a:off x="34925" y="4752975"/>
            <a:ext cx="3889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No interest being paid or bankruptcy petition filed</a:t>
            </a:r>
          </a:p>
        </p:txBody>
      </p:sp>
      <p:sp>
        <p:nvSpPr>
          <p:cNvPr id="29786" name="Rectangle 21"/>
          <p:cNvSpPr>
            <a:spLocks noChangeArrowheads="1"/>
          </p:cNvSpPr>
          <p:nvPr/>
        </p:nvSpPr>
        <p:spPr bwMode="auto">
          <a:xfrm>
            <a:off x="34925" y="5402263"/>
            <a:ext cx="23764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In default</a:t>
            </a:r>
          </a:p>
        </p:txBody>
      </p:sp>
      <p:sp>
        <p:nvSpPr>
          <p:cNvPr id="29787" name="TextBox 22"/>
          <p:cNvSpPr txBox="1">
            <a:spLocks noChangeArrowheads="1"/>
          </p:cNvSpPr>
          <p:nvPr/>
        </p:nvSpPr>
        <p:spPr bwMode="auto">
          <a:xfrm>
            <a:off x="3851275" y="1692275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10A017"/>
                </a:solidFill>
              </a:rPr>
              <a:t>Aaa</a:t>
            </a:r>
          </a:p>
        </p:txBody>
      </p:sp>
      <p:sp>
        <p:nvSpPr>
          <p:cNvPr id="29788" name="TextBox 23"/>
          <p:cNvSpPr txBox="1">
            <a:spLocks noChangeArrowheads="1"/>
          </p:cNvSpPr>
          <p:nvPr/>
        </p:nvSpPr>
        <p:spPr bwMode="auto">
          <a:xfrm>
            <a:off x="5940425" y="1692275"/>
            <a:ext cx="935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10A017"/>
                </a:solidFill>
              </a:rPr>
              <a:t>AAA</a:t>
            </a:r>
          </a:p>
        </p:txBody>
      </p:sp>
      <p:sp>
        <p:nvSpPr>
          <p:cNvPr id="29789" name="TextBox 24"/>
          <p:cNvSpPr txBox="1">
            <a:spLocks noChangeArrowheads="1"/>
          </p:cNvSpPr>
          <p:nvPr/>
        </p:nvSpPr>
        <p:spPr bwMode="auto">
          <a:xfrm>
            <a:off x="4932363" y="1692275"/>
            <a:ext cx="935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10A017"/>
                </a:solidFill>
              </a:rPr>
              <a:t>AAA</a:t>
            </a:r>
          </a:p>
        </p:txBody>
      </p:sp>
      <p:sp>
        <p:nvSpPr>
          <p:cNvPr id="29790" name="TextBox 25"/>
          <p:cNvSpPr txBox="1">
            <a:spLocks noChangeArrowheads="1"/>
          </p:cNvSpPr>
          <p:nvPr/>
        </p:nvSpPr>
        <p:spPr bwMode="auto">
          <a:xfrm>
            <a:off x="3851275" y="206057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10A017"/>
                </a:solidFill>
              </a:rPr>
              <a:t>Aa</a:t>
            </a:r>
          </a:p>
        </p:txBody>
      </p:sp>
      <p:sp>
        <p:nvSpPr>
          <p:cNvPr id="29791" name="TextBox 26"/>
          <p:cNvSpPr txBox="1">
            <a:spLocks noChangeArrowheads="1"/>
          </p:cNvSpPr>
          <p:nvPr/>
        </p:nvSpPr>
        <p:spPr bwMode="auto">
          <a:xfrm>
            <a:off x="4932363" y="206057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10A017"/>
                </a:solidFill>
              </a:rPr>
              <a:t>AA</a:t>
            </a:r>
          </a:p>
        </p:txBody>
      </p:sp>
      <p:sp>
        <p:nvSpPr>
          <p:cNvPr id="29792" name="TextBox 27"/>
          <p:cNvSpPr txBox="1">
            <a:spLocks noChangeArrowheads="1"/>
          </p:cNvSpPr>
          <p:nvPr/>
        </p:nvSpPr>
        <p:spPr bwMode="auto">
          <a:xfrm>
            <a:off x="5940425" y="2060575"/>
            <a:ext cx="935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10A017"/>
                </a:solidFill>
              </a:rPr>
              <a:t>AA</a:t>
            </a:r>
          </a:p>
        </p:txBody>
      </p:sp>
      <p:sp>
        <p:nvSpPr>
          <p:cNvPr id="29793" name="TextBox 28"/>
          <p:cNvSpPr txBox="1">
            <a:spLocks noChangeArrowheads="1"/>
          </p:cNvSpPr>
          <p:nvPr/>
        </p:nvSpPr>
        <p:spPr bwMode="auto">
          <a:xfrm>
            <a:off x="3851275" y="2420938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10A017"/>
                </a:solidFill>
              </a:rPr>
              <a:t>A</a:t>
            </a:r>
          </a:p>
        </p:txBody>
      </p:sp>
      <p:sp>
        <p:nvSpPr>
          <p:cNvPr id="29794" name="TextBox 29"/>
          <p:cNvSpPr txBox="1">
            <a:spLocks noChangeArrowheads="1"/>
          </p:cNvSpPr>
          <p:nvPr/>
        </p:nvSpPr>
        <p:spPr bwMode="auto">
          <a:xfrm>
            <a:off x="5940425" y="2420938"/>
            <a:ext cx="935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10A017"/>
                </a:solidFill>
              </a:rPr>
              <a:t>A</a:t>
            </a:r>
          </a:p>
        </p:txBody>
      </p:sp>
      <p:sp>
        <p:nvSpPr>
          <p:cNvPr id="29795" name="TextBox 30"/>
          <p:cNvSpPr txBox="1">
            <a:spLocks noChangeArrowheads="1"/>
          </p:cNvSpPr>
          <p:nvPr/>
        </p:nvSpPr>
        <p:spPr bwMode="auto">
          <a:xfrm>
            <a:off x="4932363" y="2420938"/>
            <a:ext cx="935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10A017"/>
                </a:solidFill>
              </a:rPr>
              <a:t>A</a:t>
            </a:r>
          </a:p>
        </p:txBody>
      </p:sp>
      <p:sp>
        <p:nvSpPr>
          <p:cNvPr id="29796" name="TextBox 31"/>
          <p:cNvSpPr txBox="1">
            <a:spLocks noChangeArrowheads="1"/>
          </p:cNvSpPr>
          <p:nvPr/>
        </p:nvSpPr>
        <p:spPr bwMode="auto">
          <a:xfrm>
            <a:off x="3851275" y="2781300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10A017"/>
                </a:solidFill>
              </a:rPr>
              <a:t>Baa</a:t>
            </a:r>
          </a:p>
        </p:txBody>
      </p:sp>
      <p:sp>
        <p:nvSpPr>
          <p:cNvPr id="29797" name="TextBox 32"/>
          <p:cNvSpPr txBox="1">
            <a:spLocks noChangeArrowheads="1"/>
          </p:cNvSpPr>
          <p:nvPr/>
        </p:nvSpPr>
        <p:spPr bwMode="auto">
          <a:xfrm>
            <a:off x="4932363" y="2781300"/>
            <a:ext cx="935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10A017"/>
                </a:solidFill>
              </a:rPr>
              <a:t>BBB</a:t>
            </a:r>
          </a:p>
        </p:txBody>
      </p:sp>
      <p:sp>
        <p:nvSpPr>
          <p:cNvPr id="29798" name="TextBox 33"/>
          <p:cNvSpPr txBox="1">
            <a:spLocks noChangeArrowheads="1"/>
          </p:cNvSpPr>
          <p:nvPr/>
        </p:nvSpPr>
        <p:spPr bwMode="auto">
          <a:xfrm>
            <a:off x="5940425" y="2771775"/>
            <a:ext cx="935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10A017"/>
                </a:solidFill>
              </a:rPr>
              <a:t>BBB</a:t>
            </a:r>
          </a:p>
        </p:txBody>
      </p:sp>
      <p:sp>
        <p:nvSpPr>
          <p:cNvPr id="29799" name="TextBox 34"/>
          <p:cNvSpPr txBox="1">
            <a:spLocks noChangeArrowheads="1"/>
          </p:cNvSpPr>
          <p:nvPr/>
        </p:nvSpPr>
        <p:spPr bwMode="auto">
          <a:xfrm>
            <a:off x="3851275" y="3213100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Ba</a:t>
            </a:r>
          </a:p>
        </p:txBody>
      </p:sp>
      <p:sp>
        <p:nvSpPr>
          <p:cNvPr id="29800" name="TextBox 35"/>
          <p:cNvSpPr txBox="1">
            <a:spLocks noChangeArrowheads="1"/>
          </p:cNvSpPr>
          <p:nvPr/>
        </p:nvSpPr>
        <p:spPr bwMode="auto">
          <a:xfrm>
            <a:off x="4932363" y="3213100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BB</a:t>
            </a:r>
          </a:p>
        </p:txBody>
      </p:sp>
      <p:sp>
        <p:nvSpPr>
          <p:cNvPr id="29801" name="TextBox 36"/>
          <p:cNvSpPr txBox="1">
            <a:spLocks noChangeArrowheads="1"/>
          </p:cNvSpPr>
          <p:nvPr/>
        </p:nvSpPr>
        <p:spPr bwMode="auto">
          <a:xfrm>
            <a:off x="5940425" y="3213100"/>
            <a:ext cx="935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BB</a:t>
            </a:r>
          </a:p>
        </p:txBody>
      </p:sp>
      <p:sp>
        <p:nvSpPr>
          <p:cNvPr id="29802" name="TextBox 37"/>
          <p:cNvSpPr txBox="1">
            <a:spLocks noChangeArrowheads="1"/>
          </p:cNvSpPr>
          <p:nvPr/>
        </p:nvSpPr>
        <p:spPr bwMode="auto">
          <a:xfrm>
            <a:off x="3851275" y="3716338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9803" name="TextBox 38"/>
          <p:cNvSpPr txBox="1">
            <a:spLocks noChangeArrowheads="1"/>
          </p:cNvSpPr>
          <p:nvPr/>
        </p:nvSpPr>
        <p:spPr bwMode="auto">
          <a:xfrm>
            <a:off x="4932363" y="3716338"/>
            <a:ext cx="935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9804" name="TextBox 39"/>
          <p:cNvSpPr txBox="1">
            <a:spLocks noChangeArrowheads="1"/>
          </p:cNvSpPr>
          <p:nvPr/>
        </p:nvSpPr>
        <p:spPr bwMode="auto">
          <a:xfrm>
            <a:off x="5940425" y="3716338"/>
            <a:ext cx="935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9805" name="TextBox 40"/>
          <p:cNvSpPr txBox="1">
            <a:spLocks noChangeArrowheads="1"/>
          </p:cNvSpPr>
          <p:nvPr/>
        </p:nvSpPr>
        <p:spPr bwMode="auto">
          <a:xfrm>
            <a:off x="3851275" y="4076700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Caa</a:t>
            </a:r>
          </a:p>
        </p:txBody>
      </p:sp>
      <p:sp>
        <p:nvSpPr>
          <p:cNvPr id="29806" name="TextBox 41"/>
          <p:cNvSpPr txBox="1">
            <a:spLocks noChangeArrowheads="1"/>
          </p:cNvSpPr>
          <p:nvPr/>
        </p:nvSpPr>
        <p:spPr bwMode="auto">
          <a:xfrm>
            <a:off x="4932363" y="4076700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CCC</a:t>
            </a:r>
          </a:p>
        </p:txBody>
      </p:sp>
      <p:sp>
        <p:nvSpPr>
          <p:cNvPr id="29807" name="TextBox 42"/>
          <p:cNvSpPr txBox="1">
            <a:spLocks noChangeArrowheads="1"/>
          </p:cNvSpPr>
          <p:nvPr/>
        </p:nvSpPr>
        <p:spPr bwMode="auto">
          <a:xfrm>
            <a:off x="5940425" y="4076700"/>
            <a:ext cx="935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CCC</a:t>
            </a:r>
          </a:p>
        </p:txBody>
      </p:sp>
      <p:sp>
        <p:nvSpPr>
          <p:cNvPr id="29808" name="TextBox 43"/>
          <p:cNvSpPr txBox="1">
            <a:spLocks noChangeArrowheads="1"/>
          </p:cNvSpPr>
          <p:nvPr/>
        </p:nvSpPr>
        <p:spPr bwMode="auto">
          <a:xfrm>
            <a:off x="3851275" y="4437063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9809" name="TextBox 44"/>
          <p:cNvSpPr txBox="1">
            <a:spLocks noChangeArrowheads="1"/>
          </p:cNvSpPr>
          <p:nvPr/>
        </p:nvSpPr>
        <p:spPr bwMode="auto">
          <a:xfrm>
            <a:off x="4932363" y="4437063"/>
            <a:ext cx="935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CC</a:t>
            </a:r>
          </a:p>
        </p:txBody>
      </p:sp>
      <p:sp>
        <p:nvSpPr>
          <p:cNvPr id="29810" name="TextBox 45"/>
          <p:cNvSpPr txBox="1">
            <a:spLocks noChangeArrowheads="1"/>
          </p:cNvSpPr>
          <p:nvPr/>
        </p:nvSpPr>
        <p:spPr bwMode="auto">
          <a:xfrm>
            <a:off x="5940425" y="4437063"/>
            <a:ext cx="935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CC</a:t>
            </a:r>
          </a:p>
        </p:txBody>
      </p:sp>
      <p:sp>
        <p:nvSpPr>
          <p:cNvPr id="29811" name="TextBox 46"/>
          <p:cNvSpPr txBox="1">
            <a:spLocks noChangeArrowheads="1"/>
          </p:cNvSpPr>
          <p:nvPr/>
        </p:nvSpPr>
        <p:spPr bwMode="auto">
          <a:xfrm>
            <a:off x="3851275" y="494188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9812" name="TextBox 47"/>
          <p:cNvSpPr txBox="1">
            <a:spLocks noChangeArrowheads="1"/>
          </p:cNvSpPr>
          <p:nvPr/>
        </p:nvSpPr>
        <p:spPr bwMode="auto">
          <a:xfrm>
            <a:off x="4932363" y="4941888"/>
            <a:ext cx="935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9813" name="TextBox 48"/>
          <p:cNvSpPr txBox="1">
            <a:spLocks noChangeArrowheads="1"/>
          </p:cNvSpPr>
          <p:nvPr/>
        </p:nvSpPr>
        <p:spPr bwMode="auto">
          <a:xfrm>
            <a:off x="5940425" y="4932363"/>
            <a:ext cx="935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9814" name="TextBox 49"/>
          <p:cNvSpPr txBox="1">
            <a:spLocks noChangeArrowheads="1"/>
          </p:cNvSpPr>
          <p:nvPr/>
        </p:nvSpPr>
        <p:spPr bwMode="auto">
          <a:xfrm>
            <a:off x="3851275" y="54451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9815" name="TextBox 50"/>
          <p:cNvSpPr txBox="1">
            <a:spLocks noChangeArrowheads="1"/>
          </p:cNvSpPr>
          <p:nvPr/>
        </p:nvSpPr>
        <p:spPr bwMode="auto">
          <a:xfrm>
            <a:off x="4932363" y="54451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9816" name="TextBox 51"/>
          <p:cNvSpPr txBox="1">
            <a:spLocks noChangeArrowheads="1"/>
          </p:cNvSpPr>
          <p:nvPr/>
        </p:nvSpPr>
        <p:spPr bwMode="auto">
          <a:xfrm>
            <a:off x="5940425" y="5445125"/>
            <a:ext cx="935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D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34925" y="1700213"/>
            <a:ext cx="7129463" cy="1441450"/>
            <a:chOff x="179512" y="1700808"/>
            <a:chExt cx="7128792" cy="144016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179512" y="1700808"/>
              <a:ext cx="6984343" cy="0"/>
            </a:xfrm>
            <a:prstGeom prst="line">
              <a:avLst/>
            </a:prstGeom>
            <a:ln w="38100">
              <a:solidFill>
                <a:srgbClr val="10A0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9512" y="3140968"/>
              <a:ext cx="6984343" cy="0"/>
            </a:xfrm>
            <a:prstGeom prst="line">
              <a:avLst/>
            </a:prstGeom>
            <a:ln w="38100">
              <a:solidFill>
                <a:srgbClr val="10A0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163855" y="1700808"/>
              <a:ext cx="0" cy="1440160"/>
            </a:xfrm>
            <a:prstGeom prst="line">
              <a:avLst/>
            </a:prstGeom>
            <a:ln w="38100">
              <a:solidFill>
                <a:srgbClr val="10A0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163855" y="2420888"/>
              <a:ext cx="144449" cy="0"/>
            </a:xfrm>
            <a:prstGeom prst="line">
              <a:avLst/>
            </a:prstGeom>
            <a:ln w="38100">
              <a:solidFill>
                <a:srgbClr val="10A0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818" name="TextBox 67"/>
          <p:cNvSpPr txBox="1">
            <a:spLocks noChangeArrowheads="1"/>
          </p:cNvSpPr>
          <p:nvPr/>
        </p:nvSpPr>
        <p:spPr bwMode="auto">
          <a:xfrm>
            <a:off x="7235825" y="1700213"/>
            <a:ext cx="19081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10A017"/>
                </a:solidFill>
                <a:latin typeface="Calibri" panose="020F0502020204030204" pitchFamily="34" charset="0"/>
              </a:rPr>
              <a:t>INVESTMENT GRADE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anose="020F0502020204030204" pitchFamily="34" charset="0"/>
              </a:rPr>
              <a:t>Offer the greatest liquidity and certainty of repayment</a:t>
            </a:r>
          </a:p>
        </p:txBody>
      </p:sp>
      <p:sp>
        <p:nvSpPr>
          <p:cNvPr id="29819" name="TextBox 68"/>
          <p:cNvSpPr txBox="1">
            <a:spLocks noChangeArrowheads="1"/>
          </p:cNvSpPr>
          <p:nvPr/>
        </p:nvSpPr>
        <p:spPr bwMode="auto">
          <a:xfrm>
            <a:off x="7164388" y="3644900"/>
            <a:ext cx="19796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C00000"/>
                </a:solidFill>
                <a:latin typeface="Calibri" panose="020F0502020204030204" pitchFamily="34" charset="0"/>
              </a:rPr>
              <a:t>NON-INVESTMENT GRADE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anose="020F0502020204030204" pitchFamily="34" charset="0"/>
              </a:rPr>
              <a:t>Also known as </a:t>
            </a:r>
            <a:r>
              <a:rPr lang="en-GB" altLang="en-US" sz="1800">
                <a:solidFill>
                  <a:srgbClr val="C00000"/>
                </a:solidFill>
                <a:latin typeface="Calibri" panose="020F0502020204030204" pitchFamily="34" charset="0"/>
              </a:rPr>
              <a:t>‘High Yield’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anose="020F0502020204030204" pitchFamily="34" charset="0"/>
              </a:rPr>
              <a:t>The worst rated are also known as </a:t>
            </a:r>
            <a:r>
              <a:rPr lang="en-GB" altLang="en-US" sz="1800">
                <a:solidFill>
                  <a:srgbClr val="C00000"/>
                </a:solidFill>
                <a:latin typeface="Calibri" panose="020F0502020204030204" pitchFamily="34" charset="0"/>
              </a:rPr>
              <a:t>‘Junk’</a:t>
            </a:r>
          </a:p>
        </p:txBody>
      </p: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34925" y="3213100"/>
            <a:ext cx="7129463" cy="2663825"/>
            <a:chOff x="179512" y="1700808"/>
            <a:chExt cx="7128792" cy="1440160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179512" y="1700808"/>
              <a:ext cx="6984343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79512" y="3140968"/>
              <a:ext cx="6984343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7163855" y="1700808"/>
              <a:ext cx="0" cy="144016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163855" y="2420888"/>
              <a:ext cx="144449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18" grpId="0"/>
      <p:bldP spid="298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14507</TotalTime>
  <Words>805</Words>
  <Application>Microsoft Office PowerPoint</Application>
  <PresentationFormat>On-screen Show (4:3)</PresentationFormat>
  <Paragraphs>123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Century Gothic</vt:lpstr>
      <vt:lpstr>Office Theme</vt:lpstr>
      <vt:lpstr>PowerPoint Presentation</vt:lpstr>
      <vt:lpstr>Investing in bonds - advantages</vt:lpstr>
      <vt:lpstr>Investing in bonds – Disadvantages/Risks</vt:lpstr>
      <vt:lpstr>Price Risk/Market Risk – A closer look</vt:lpstr>
      <vt:lpstr>PowerPoint Presentation</vt:lpstr>
      <vt:lpstr>Bond yields</vt:lpstr>
      <vt:lpstr>Bond yields – Flat Yields</vt:lpstr>
      <vt:lpstr>Rating Agencies</vt:lpstr>
      <vt:lpstr>Ratings Agencies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Bolton</dc:creator>
  <cp:lastModifiedBy>Matthew Bolton</cp:lastModifiedBy>
  <cp:revision>1886</cp:revision>
  <cp:lastPrinted>2014-09-09T12:58:44Z</cp:lastPrinted>
  <dcterms:created xsi:type="dcterms:W3CDTF">2014-04-03T14:33:40Z</dcterms:created>
  <dcterms:modified xsi:type="dcterms:W3CDTF">2016-08-23T10:02:18Z</dcterms:modified>
</cp:coreProperties>
</file>