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83" r:id="rId3"/>
    <p:sldId id="395" r:id="rId4"/>
    <p:sldId id="396" r:id="rId5"/>
    <p:sldId id="397" r:id="rId6"/>
    <p:sldId id="400" r:id="rId7"/>
    <p:sldId id="401" r:id="rId8"/>
    <p:sldId id="405" r:id="rId9"/>
    <p:sldId id="406" r:id="rId10"/>
    <p:sldId id="407" r:id="rId11"/>
  </p:sldIdLst>
  <p:sldSz cx="9144000" cy="6858000" type="screen4x3"/>
  <p:notesSz cx="6724650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6666"/>
    <a:srgbClr val="63E430"/>
    <a:srgbClr val="10A017"/>
    <a:srgbClr val="00CC66"/>
    <a:srgbClr val="644C00"/>
    <a:srgbClr val="B33598"/>
    <a:srgbClr val="9BD3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71" autoAdjust="0"/>
    <p:restoredTop sz="85258" autoAdjust="0"/>
  </p:normalViewPr>
  <p:slideViewPr>
    <p:cSldViewPr>
      <p:cViewPr varScale="1">
        <p:scale>
          <a:sx n="99" d="100"/>
          <a:sy n="99" d="100"/>
        </p:scale>
        <p:origin x="179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3713"/>
          </a:xfrm>
          <a:prstGeom prst="rect">
            <a:avLst/>
          </a:prstGeom>
        </p:spPr>
        <p:txBody>
          <a:bodyPr vert="horz" lIns="90611" tIns="45305" rIns="90611" bIns="4530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93713"/>
          </a:xfrm>
          <a:prstGeom prst="rect">
            <a:avLst/>
          </a:prstGeom>
        </p:spPr>
        <p:txBody>
          <a:bodyPr vert="horz" lIns="90611" tIns="45305" rIns="90611" bIns="4530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AA3466-2A56-4B6C-8E48-249F88E9551A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1363"/>
            <a:ext cx="493553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11" tIns="45305" rIns="90611" bIns="45305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91063"/>
            <a:ext cx="5378450" cy="4443412"/>
          </a:xfrm>
          <a:prstGeom prst="rect">
            <a:avLst/>
          </a:prstGeom>
        </p:spPr>
        <p:txBody>
          <a:bodyPr vert="horz" lIns="90611" tIns="45305" rIns="90611" bIns="4530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14650" cy="493713"/>
          </a:xfrm>
          <a:prstGeom prst="rect">
            <a:avLst/>
          </a:prstGeom>
        </p:spPr>
        <p:txBody>
          <a:bodyPr vert="horz" lIns="90611" tIns="45305" rIns="90611" bIns="4530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8413" y="9378950"/>
            <a:ext cx="2914650" cy="493713"/>
          </a:xfrm>
          <a:prstGeom prst="rect">
            <a:avLst/>
          </a:prstGeom>
        </p:spPr>
        <p:txBody>
          <a:bodyPr vert="horz" wrap="square" lIns="90611" tIns="45305" rIns="90611" bIns="4530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C59E6BA-182C-45A8-A3BC-A2F88522D03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1758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A99DD1-F7B9-4D59-824A-DE47ED5AC62D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9435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0C6758-687D-417A-8524-7D6ED004CF81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489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0A35B6-0B1A-4C87-BBDB-CE05491AE656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7232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E337DA-2CC6-4BDC-8AC1-348AA7B2C30C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1912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AB710E-EF14-4225-96FC-2C87D1B7B8FC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6780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06E8B4-8C72-42A2-AD35-9C53012C9E40}" type="slidenum">
              <a:rPr lang="en-GB" altLang="en-US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7017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9429C1-8BFF-4052-9465-60563595524D}" type="slidenum">
              <a:rPr lang="en-GB" altLang="en-US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430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0A98CF-D277-4AA2-8020-DBDE19870ADA}" type="slidenum">
              <a:rPr lang="en-GB" altLang="en-US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6156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B04C5F-3991-4A2C-9A7B-0F48BF8727AB}" type="slidenum">
              <a:rPr lang="en-GB" altLang="en-US"/>
              <a:pPr>
                <a:spcBef>
                  <a:spcPct val="0"/>
                </a:spcBef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3129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AC9993B-4B63-4E85-8879-BCC0AFCBAAC9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B449AE0-C0D9-4605-AC3D-EED11A96EF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7882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896BEB8-52AB-4B99-BEA9-AAFFF29E1CE4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9D39A29-B99E-46A5-9CB0-824F8A3FB8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623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853275-A638-4D9C-A363-05A6A5CDB547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D997D50-60B8-463C-9555-3BF98DF8D1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62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956186-59A8-4C92-943F-5DAC1645DC28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DA3E0E7-F064-4B8A-B092-8244A4F84CE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444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2D5FA19-AE04-4171-AEAF-E40B8A7A68E4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013AA03-717E-46E0-9508-2ECEB9C71B1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9387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03A143-131D-4874-A6E5-42C47465847D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62CB0D0-EA7A-433B-83A6-5C4AE71CAB8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9182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2AF8A2C-7D9C-482B-8089-D74D37D3B3AF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9413398-B9AC-443B-A85A-2EF26690D9B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6037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E68B087-1C61-4124-A245-74FE997F814F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4474AC2-87A1-4894-8B3D-A48BA296BD4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8410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D178BE1-574C-4905-8DE1-4D6D6A9605EE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C442811-55C1-423B-B46A-944FADDD7DE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200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50825" y="188913"/>
            <a:ext cx="68421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pic>
        <p:nvPicPr>
          <p:cNvPr id="1028" name="Picture 11" descr="cisi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190500"/>
            <a:ext cx="16891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7775575" y="6237288"/>
            <a:ext cx="1368425" cy="492125"/>
          </a:xfrm>
          <a:prstGeom prst="rect">
            <a:avLst/>
          </a:prstGeom>
          <a:noFill/>
          <a:ln>
            <a:noFill/>
          </a:ln>
          <a:extLst/>
        </p:spPr>
        <p:txBody>
          <a:bodyPr lIns="91380" tIns="45691" rIns="91380" bIns="456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cisi.org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GB" sz="2800" b="1" kern="1200" dirty="0">
          <a:solidFill>
            <a:srgbClr val="006666"/>
          </a:solidFill>
          <a:latin typeface="Century Gothic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66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66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66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66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6666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6666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6666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6666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107950" y="1700213"/>
            <a:ext cx="89281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1" rIns="91380" bIns="45691">
            <a:spAutoFit/>
          </a:bodyPr>
          <a:lstStyle>
            <a:lvl1pPr defTabSz="9493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493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493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493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493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493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493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493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493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6666"/>
                </a:solidFill>
              </a:rPr>
              <a:t>CISI – Financial Products, Markets &amp; Services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6666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9999"/>
                </a:solidFill>
              </a:rPr>
              <a:t>Topic – Bonds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9999"/>
                </a:solidFill>
              </a:rPr>
              <a:t>(5.3) Corporate bonds</a:t>
            </a:r>
          </a:p>
        </p:txBody>
      </p:sp>
      <p:sp>
        <p:nvSpPr>
          <p:cNvPr id="12291" name="AutoShape 2" descr="data:image/png;base64,iVBORw0KGgoAAAANSUhEUgAAAWMAAACOCAMAAADTsZk7AAAAyVBMVEX////tjAHtigDshADshwD//v/shgDsgwD///3riAD87t7zsmr2y6fvnUb53770vY3woj3648XxqVD4z673zaDytnT52LH64s7++vTujwD++O/xp1b99OvytHz40af99ej75872yJXxq2L76dT2xYLvmCzxpzrvlSD0vYDxn0H4z5XvlQD2yJnvmTL1wor87Nnxplrzt1/406L1vm/63rf77NHukyvwmxzyrUjxpzjysFXzs2T0v3nyrm30wpf40Jfxnyn52av52b8zzvEvAAATn0lEQVR4nO1dDXuayhKG3ZVdsCHBoxZEATUWTSOepknb0za3Tf7/j7ozuwuiwdRESdo+vH3OqXzs18vs7MzsQA2jQYMGDRo0aNCgQYMGDRo0aNCgQYMGDRo0aNCgQYMGDRo0aNCgQYMGDRo0aNCgwe8CYbQqzu1VEG4Tvi/y30fAw67Uh+P0eL+WkKmhOx4B5tmVN/T3LAgwopMgOOkfTPH0diThvdzAofMZNhm9QIvQhB+dMGoxhEU5T2+7zp5Fe5wQwnh2qFC84YzZtk1PX1S45Jh57yUa688oMQHElH+ZxKbs9NfFQBAchiWA5vhAkt9YBGuyXpBjaOiSQtdNa1hzQ9BST7ZkEpBheK6Kahbu1ck+FoX7uXswx/Lp2ns82mMiwN5zr9Y2kOI2RUEkfJZ1+5enHSpl2v53n9LGPZdPx+RvD1yt3rBX4biLMkLr5bgljDFHilma6FP+pUn34xhIjZWGIebBuuJ1OB7g4OuWY8OxiKTYl0dCmmEZJfYeugJZHXMbezk+VI2+EscGzllasz422nJw3NmY6qsZ3+Z4l3Hmdgg7cw/uxutwLKRCnu1pqz4XvjIMfm5NdeE+MN5aqFnENtHHsgJeSY59DrbMvOZGXC45njy3PHLcEq2DqX4ljl1Y4Nl+vsDzMVY2U/rgwjZrg3joua47jAf7Vz4YAuKqmegPAOUmtjn2Bwc9Nh8a3qej3xih83ys2Kk61Map1BUmTwzpG1fcAefi+16YMs4ppZyk/46dYnk03GyM6OKRMPyeRHsKV+JogmW4vexNDX23wNCImGaTRQpYTOZvB6qFDY4Hbi9cwtXxUKon2YuhrrlkAsTqFNSOt7jqIMN1I54vYG6mE8dw9D29ZC01eEcEp/rwm1MeSlpjaHMGfVqGvcg5sht0quSYmI6xS7kmkwAcXWmhSZ/OpqQ3yElecgtAqaMGysEfttE7TSam9mxMYrF5qeb+AjwdwtCYIRZN24k8u+bYn6cUmiMMnE3ZjirF0dVmtLPuZFefUq7whMpQAIXneWlKW4nAFY8zC++y0rX8wI8hFOUT+JW4iXwovYAym8lSjLLF+AmTdR+Otfts9neQ7FmKX0L0ncha4GjJPLGln0ccKaQul90kJxNkydQ1m4S28+ENQspMpJfImqAqOYUKjv/npTTvEXi5YLWrPimHktiddce6ikmmOG7LXhJ7JdpU95fdGkYqzwLfybqgMC6tDc+jH1g6JKAEifCTY4pylI+IWB3shpDmQ/mOOUYSYGWwYN5zqkIahAS+GvyJ6hRR64ZL1UNgSiRILsmER6oyf4mjsbgZBJSrpmm/xLGZ6vrkiKEic6pY6VN5mZU51qc0x7Z6LqtvVPYXakCOuyoOkt9lqCEi80tfqi4MCOATJ5QHgcm56nl6TEGOuZmD0RNt5254xcgxSFsnSkBfJyGVkokGj+ZYFd7gWMknWZ7BDNRPMFCVTSx0vLMYh7qKOjiiTY6xLQrPsjj85OvAiDp+hGOlyhb5xFRy7OcyZBWrGWgImG5Wls/aFYOZxVIXb/DdLODH5tgIWc4xhnbed/0Hcow8tOP8sKcFg6rDCo6xIkoyKYDOQq2pMmgEeoebG/GjeE4Z3+SYkcyLkyi1dAwQln3s0L4cg+SDsAAsi1i32F/NPY3yci05JBLnotTBMBgaVrpT7oyyY3LcMqa0xDF0hfa2zMU5tWYr/CGkC6KcFjMPVu2Q47HI+xyouQ9iI4mAn+9zpxE1utOxkzLHdr489qhW/pZ8vHtzDOI76d9Mb9zuglzC+ByuTy/XJWEITMZjsC0ZTJCTSeA6jgIWmeER9bGMoZZWNFSBPFS2lvYsVp82Y9gdxYYlxa9Sjk1ylg8AqreUeKJv7gdS16lLm8655piN5EW8EjKl+9Wk3l+OP003hqf7C0uCk3cJeklo4f5HqL9ByuWujhz3waxuQehFrQSwXtqPhNFGSpCtf+RRpa5QHKvqc9FGMfLl48RZ+8AS3/ZBhOHYulsp3rs3x+Zqq+ceN/OZpFuFp0fSQj1nbL3IVToIBwNrjYhtrlmWVo+05HRntxrWXgvdi2MYIlV14imfS9HM1dFjfh40Osm1kmPsr4/JZCvwYhgzqa1MFujFfAAPrxSjyGQ1LI38isEeBXKCrEJekmRpJuJSoynearf3NDn2tBxLjrXlyli4vWH4gOOWnNKFVtqHY6lZImMbkTYoQT0IfUzYtHgUmSXFitB07h3VmthGgmaUqQ1aCVrSwmuOxWqsb3mSHGsV7aeFY2KZiywx1vqvIibkc3W39T9jf11B3z4Ym1wF8MaJkqgzkOnF+rLUx6pxmob9WA24FqUx7TFaohimaKSmlm5PTO+7vcUnQnOb6kkc61O9teon4OTOxnFuKVbF3QIzdx/21xUVHIOkasdGeuYrNMH/WZMYlwZNbBqE0mCqKc1j0E05K5OslwXozSDqoFnHlAf1DDnWp5x1/dKLoxjJkMOp4vhMn8PA6yEcO1qxS+MB9S8x/dLk7NHykg80z2rae1LSBCpj3Z51qa4Yw7ZFlSZB656Zz+fYuCzVr+zxQNrelRz3VFMMgx2HcKxXT0IWOClhCZQzo4Cfrt0wJUS83qi9E9I8wMZmhnzaEWeyedsy2/+4N7f2ARxjNEbxWwzLmqJ0VXKs8wEO5jjRhWGlM97SzQARRmSXOoOh6BWfiOpA75HgktyttZX5rB0lq6OmkI6GPotjqM6byZmwJpnJ7bRqOVZr3umB+liIE+1szpX9sbkjAbI9JyrwVsww3jWOsLlTCWmnOXlb1kANTj5fu2so6/E59nFxSroTS8pKcqxiclUctzXHqLMO4liVRk/DH6SM0O7GVenSt83NTqX17aOqvQ1NC/OlslKLexd3MA7nWM7At71PtKQDQ6NaV5ypySsjI33r+RzDmp0qKaUeGt18kz+lFuIoNPPFj6icizqzwsRSe0bGmrW1QXkQxzl8r5fSPEqCyqLCB8FwkgzCIyV9nZG3GaOXRXrSMtE+SDXHytGA4m2YG2zXBrEThSzvFDs4Y+QxwOhGcpFjP6GZuY4Ard2nU3XmMI4Bfn9Bd3MMynDAZUHMpqnWxzratIccS/2Xx+V2pAXJGebMiQpFsYMzUR+DMHKO0YK51RwnxfWjcKxynsdqOU0rOJbRJBnsx/iyMO4q5FjRLt3ARzluwZ8JKzhOd7EnWY6XyinM6qNYVrxY68FbW6nmpLjjGBzna3aG052c+TJvk2zp47a0P/Tq4/Eyx7K0MgPz4PtjcgzkJUxvkhFrlxbQDq0vrTicuMcieRBgiA30gyi6YziKlkDmcGtG7+VyhTvxB+njwWaEaYrMWagf36iogb3OP47V09U7gb5a81ipZj3FuHJiHtcVhrHUYmzSePvSQKl/TYDafeXT44XgppzxMF5HJfD/C1v2vY9HkaLI/iY5xsv/HuBLJ5xtJCp7uHcmTamHctxTCmuh7w7Vnuh6W87Qe8ipqu9XHN9TJcew4rU2JXQiUyzWp+TeUzAwWseKWSSgEpk1zhtBLbmQ8qF32Yf68bN8oZjTAzgGFcvbJTma2Lj1PETbTRsJBcfXakUz81CzyxXHhZvbVRoaRQEPf8Wx2vSC+92tqJo4YZYKlyvEaFpYvSMueYnMPqZkPlVvJ/n9QBpBatcQ5LYnVSac6vtC+N5C7/4/j2MPHhCzeokSRh/rlpFq1Q+5IOkQLu7HY0teHvwzQkvGnmmmYul9ZWVhMsB+HGPWGalwLtAJJDyNhkrIkhTzP8xj5sBNufLUGQ/C0WgUEpUrYi1VIy0jTnXsD24I3/MixPxcjtHu5u8nWZZNpAObK4MOVR0JMtdLuh05W5iZzx542IOFzv4JelB4yVXkLo335Xgg21Z7t2UImSJCKF2Msmy0wK2a0ib2MTDEgeqUEduyVc6JbbUH+dCMJNWbjig1MOxvB9gVU5UlijshTKUfWQstuCLDOImM7cn0CvS1Fqv1fpdMMVJpMZaFr61IvkNMz845fsQHwZG0cWpYDwW0rZObsE/6MY4PJ7aMGNPLiswoOWzaWS9M0Lc4pFpdwJwKHVi3ADZXHC9s1T/NMVedLe2ze/rUT3kULSljRQwR2Jr7hd5bTViul+CPzdNuvkSofoB+WHBLSbusk88iUWyk6Hw3vkuOhbHient8m4G2yXVkXNbMl+7RY/S+O19aXL6qZlFKl9l0S9sL7zZQOZsTaH3Qky8r3iqTKeuECJB7NHljeRB2LvOirfxUqOMwIslOGJc5JpTOsk2pcrIFdgT+cBJGFVEZkczPTMwf5dxa9tzyHX31DuVoaFTGy/DcLE9K2sagf5tSLrvEzbBfU7zN96Lx6enpuOsOK1vwHbffT7ZGXVgieb7Eel4XtxT7rusywnf6V+Nx5FYk+0JH7sbjcX+6M+wFpRP3OnH8XUy0quxa2cvPj+RY+UOvfwkNr+qKt23ulld0UpR/yAO4KZ9OLbXz2Vrrl3JBdVfB9aZl/4jEVMfIy33bnm1569VyDDqPY2yjWgmUz9axYSqTF1tSr4mCw+1bCnb0IygoFZLHlljTL4yS1Ba53dvVCfUANhgXuqgQOwYq0DFQXRGi+hHtYqhlwGJtVXhvRZ9VZpQo+XwNnghwntjJcwrWGUb+8yGM+XJ+7aPz5C7AqrCes+FcU67F34MUv2MQzN6D1aTSbJ8MMTjs7Z+/HcL4pAOaMhdrn1dnH1Qx8Gt51+lvAcjfp/yNCYL7+U8rLLOtnbiR41/gk6QX4xQMnKAnRivBfb9ZOXFD8eNY4FtvtkWZSsd9Cl3otno3N6vXo1hU/fX4vTuPa8Tgsr1chqd939hpUO8A3Hpz7Xo3r2dWtIp3J/breUu7DaLqG1y/HySx3tXddfKKXdhEPLxJEte9vo5KePOmD/C8mzh+tHDdEDvc8seKgPD4dz+urur9eMgvOiF8x7uOuucfP3x593kD7zUChGni+7oWp8Hns7D3v27fc2rN1avuq2g9/cHG5+cXP5IXFIj19PZ9x70bf//w5b93Bf7777+fiBLFgYapQYitIqecc/NnOBpHyXAdONsVnTgenqSH8Wb34/fz81Vt/dlqMB++P5heX51/+FJAkvvuy5ev3759+/794uLiClRD5L3N0Qd90Z3P59++hSfLZRAQTsHbwhe/1UfkgsXtPJoW3+tTCv5FRvVL+D8+fPx48SBHoB7oiORw1b/4/uGrAvL74eP3ix937tSJ4728IOHHzmp6H2W9SbgMGJdv/uPWDn6qoded5t+4+D1Inn74+uHDlf9iikIMvSvQuhJA8Mfz8Z3nDLdcH7HWedsXjNb2OaB72s96/85MufciN/DM5SS7ry08/jSIq3dfvn49/nbTVitC79f40zvg9+NHyfH51fXqmK67P3TcbLQIOEemGaPkUzi/VzoQW289Z6k6ADqavfr68927D3V//kaPbJBcfP/4URJ8jt85rWuXa3h9OZqB6YFEW0B0p5uoDaGa8th3AuVWZJ8///x54ddsxcvafST4O3J8vt7GE8dUmK3yrpAwkmh0RpWehv+Wc/fJvu/BQLdjFqSfPycPNm5qgHN3fn6ODF9pfuW03bUR9TwU21ClOqf9+WcuX1EDMy9o/1P7jN3E8Bs3A7Pn1/Ji+ho44uTiHCk+v3vhIWp43Q6+uIcampN25OQdE0fL8dtE7geKMWUmTb36P3Ptez/A1D1/LYK1El7dt5f4EgzaHMFtFD+Q+CNCy2wUUPw+yfbO+dEbA4avfgDHVzd6C7q+xnZ3In8zzrmfL0y5ElKe9qLKz8QdqUlD9JfAsDVxjJr1BCx0d1fA8bV+LfvVsBak2JufBEqerUXPrSlcDgxzQujCUwZjnXCu74Bj7/fwBNZAnmVCGuPkZP5WebjPCKY9hEoV8TEHj9BlTSlYZfjeNXDs+bsydF4JKvs4ducLtQ7y4CR7qxOqjmFAO1lKCVH5i3WP23Gvr6/xGxn1B8Gehrw3YtgfpZzaoDattDPezr17Xt2e/Join/XrnLza5BVTjLDLafhbRGUeQPPsRBOTozxT2wR/UGxe3muVXsvPCkTYhpmxcHX+V41owWLnefjhyZf2Xp+FVbdDkWfbssjZpavZ128EPTYAMLDXN6y6SwscSou3p48UOQ6wTf8GOI5/Mx1RibyLyeUZeILqm4af5/1VcXm/3VsvCzi+mULzDzXV1uEcg+QmSXy1rfm7I9+mRV16eSb9QRv9wc5pf78v6vrJJUwD9NatdJ4YagbUPG5hDFbTJE8i+D2V8UPkKQdJN/yk/EEMQi9GYzf2dwQIhe8n3dEZw0iqTdlSErxZXW3wV6vpK/nNR4FY3fdOUkbzPSxzFo7m48ibDnNM3Wg8vz1JKZe7LxZNw+6LZqYIx1kd+7vVL4d8lserfu/fGeHqvRsbzDvcnZX5hPhBYfVPUaFTTpaT8bTWr7hVIHYc509QxDvQKtkSg/httzdZBBaSatlMgegNcZKe9MZerNc48YJ60Y/jP1eKK+EPhis3yrLRSL9QNRpl2ZX7YA/ypSBEHNcXz2pg4JTxn/RPUfw5EMULUEJ/r+DVsgpag8FfmV1bStEUxTbkKzmxQubh/40s/zYAs/yv1BS/E4Bj/w+22/4IqH+1+E/xn/9MiF2+fYOjQYiG47rREo3/UTsajl8Ajapo0KBBgwYNGjRo0KBBgwYNGjRo0KBBgwYNGjRo0OA18X+/z1qjniqtjQAAAABJRU5ErkJggg=="/>
          <p:cNvSpPr>
            <a:spLocks noChangeAspect="1" noChangeArrowheads="1"/>
          </p:cNvSpPr>
          <p:nvPr/>
        </p:nvSpPr>
        <p:spPr bwMode="auto">
          <a:xfrm>
            <a:off x="1143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Calibri" panose="020F0502020204030204" pitchFamily="34" charset="0"/>
            </a:endParaRPr>
          </a:p>
        </p:txBody>
      </p:sp>
      <p:pic>
        <p:nvPicPr>
          <p:cNvPr id="12292" name="Picture 5" descr="http://images.apple.com/hk/en/ipad/business/software-update/images/hero_201009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068638"/>
            <a:ext cx="2808288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79388" y="44450"/>
            <a:ext cx="6842125" cy="490538"/>
          </a:xfrm>
        </p:spPr>
        <p:txBody>
          <a:bodyPr/>
          <a:lstStyle/>
          <a:p>
            <a:r>
              <a:rPr altLang="en-US" sz="2000" smtClean="0"/>
              <a:t>Categorising bonds – Advantages of Eurobonds</a:t>
            </a:r>
          </a:p>
        </p:txBody>
      </p:sp>
      <p:sp>
        <p:nvSpPr>
          <p:cNvPr id="33795" name="TextBox 10"/>
          <p:cNvSpPr txBox="1">
            <a:spLocks noChangeArrowheads="1"/>
          </p:cNvSpPr>
          <p:nvPr/>
        </p:nvSpPr>
        <p:spPr bwMode="auto">
          <a:xfrm>
            <a:off x="250825" y="620713"/>
            <a:ext cx="6769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Eurobonds offer advantages over using domestic bonds: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00338" y="2852738"/>
            <a:ext cx="3659187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600" b="1" dirty="0">
                <a:ln w="19050">
                  <a:noFill/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Advantages of </a:t>
            </a:r>
          </a:p>
          <a:p>
            <a:pPr algn="ctr" eaLnBrk="1" hangingPunct="1">
              <a:defRPr/>
            </a:pPr>
            <a:r>
              <a:rPr lang="en-US" sz="3600" b="1" dirty="0">
                <a:ln w="19050">
                  <a:noFill/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issuing Eurobonds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68313" y="1341438"/>
            <a:ext cx="3240087" cy="922337"/>
          </a:xfrm>
          <a:prstGeom prst="rect">
            <a:avLst/>
          </a:prstGeom>
          <a:noFill/>
          <a:ln w="9525">
            <a:solidFill>
              <a:srgbClr val="00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Choice of innovative products to more precisely meet issuers’ needs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643438" y="1341438"/>
            <a:ext cx="3384550" cy="922337"/>
          </a:xfrm>
          <a:prstGeom prst="rect">
            <a:avLst/>
          </a:prstGeom>
          <a:noFill/>
          <a:ln w="9525">
            <a:solidFill>
              <a:srgbClr val="00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Ability to reach potential lenders internationally rather than just domestically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484438" y="5229225"/>
            <a:ext cx="3671887" cy="1200150"/>
          </a:xfrm>
          <a:prstGeom prst="rect">
            <a:avLst/>
          </a:prstGeom>
          <a:solidFill>
            <a:schemeClr val="bg1"/>
          </a:solidFill>
          <a:ln w="9525">
            <a:solidFill>
              <a:srgbClr val="00CC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Anonymity to investors as issues are made in bearer form (there is no register of bondholders maintained by the issuer)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443663" y="4508500"/>
            <a:ext cx="2305050" cy="923925"/>
          </a:xfrm>
          <a:prstGeom prst="rect">
            <a:avLst/>
          </a:prstGeom>
          <a:noFill/>
          <a:ln w="9525">
            <a:solidFill>
              <a:srgbClr val="00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Gross interest payments made to investors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516688" y="2565400"/>
            <a:ext cx="2555875" cy="1476375"/>
          </a:xfrm>
          <a:prstGeom prst="rect">
            <a:avLst/>
          </a:prstGeom>
          <a:noFill/>
          <a:ln w="9525">
            <a:solidFill>
              <a:srgbClr val="00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Lower funding costs due to the competitive nature and greater liquidity of the market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79388" y="2636838"/>
            <a:ext cx="2305050" cy="923925"/>
          </a:xfrm>
          <a:prstGeom prst="rect">
            <a:avLst/>
          </a:prstGeom>
          <a:noFill/>
          <a:ln w="9525">
            <a:solidFill>
              <a:srgbClr val="00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Ability to make bond issues at short notice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95288" y="4292600"/>
            <a:ext cx="1873250" cy="646113"/>
          </a:xfrm>
          <a:prstGeom prst="rect">
            <a:avLst/>
          </a:prstGeom>
          <a:noFill/>
          <a:ln w="9525">
            <a:solidFill>
              <a:srgbClr val="00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Less regulation and disclosure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2555875" y="2276475"/>
            <a:ext cx="576263" cy="720725"/>
          </a:xfrm>
          <a:prstGeom prst="straightConnector1">
            <a:avLst/>
          </a:prstGeom>
          <a:ln w="38100">
            <a:solidFill>
              <a:srgbClr val="10A0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2484438" y="3068638"/>
            <a:ext cx="503237" cy="288925"/>
          </a:xfrm>
          <a:prstGeom prst="straightConnector1">
            <a:avLst/>
          </a:prstGeom>
          <a:ln w="38100">
            <a:solidFill>
              <a:srgbClr val="10A0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2268538" y="4005263"/>
            <a:ext cx="647700" cy="503237"/>
          </a:xfrm>
          <a:prstGeom prst="straightConnector1">
            <a:avLst/>
          </a:prstGeom>
          <a:ln w="38100">
            <a:solidFill>
              <a:srgbClr val="10A0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284663" y="4005263"/>
            <a:ext cx="0" cy="1152525"/>
          </a:xfrm>
          <a:prstGeom prst="straightConnector1">
            <a:avLst/>
          </a:prstGeom>
          <a:ln w="38100">
            <a:solidFill>
              <a:srgbClr val="10A0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508625" y="4005263"/>
            <a:ext cx="935038" cy="576262"/>
          </a:xfrm>
          <a:prstGeom prst="straightConnector1">
            <a:avLst/>
          </a:prstGeom>
          <a:ln w="38100">
            <a:solidFill>
              <a:srgbClr val="10A0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940425" y="2997200"/>
            <a:ext cx="576263" cy="360363"/>
          </a:xfrm>
          <a:prstGeom prst="straightConnector1">
            <a:avLst/>
          </a:prstGeom>
          <a:ln w="38100">
            <a:solidFill>
              <a:srgbClr val="10A0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5219700" y="2276475"/>
            <a:ext cx="288925" cy="720725"/>
          </a:xfrm>
          <a:prstGeom prst="straightConnector1">
            <a:avLst/>
          </a:prstGeom>
          <a:ln w="38100">
            <a:solidFill>
              <a:srgbClr val="10A0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What are corporate bonds?</a:t>
            </a:r>
            <a:endParaRPr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250825" y="1198563"/>
            <a:ext cx="66976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As we saw before, corporate bonds are </a:t>
            </a:r>
            <a:r>
              <a:rPr lang="en-GB" altLang="en-US" sz="1800" b="1"/>
              <a:t>issued by listed corporate entities</a:t>
            </a:r>
            <a:r>
              <a:rPr lang="en-GB" altLang="en-US" sz="1800"/>
              <a:t> to fund expansion and finance investment.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0825" y="2289175"/>
            <a:ext cx="66246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A </a:t>
            </a:r>
            <a:r>
              <a:rPr lang="en-GB" altLang="en-US" sz="1800" b="1">
                <a:solidFill>
                  <a:srgbClr val="002060"/>
                </a:solidFill>
              </a:rPr>
              <a:t>corporate bond </a:t>
            </a:r>
            <a:r>
              <a:rPr lang="en-GB" altLang="en-US" sz="1800"/>
              <a:t>is usually restricted to </a:t>
            </a:r>
            <a:r>
              <a:rPr lang="en-GB" altLang="en-US" sz="1800" b="1">
                <a:solidFill>
                  <a:srgbClr val="C00000"/>
                </a:solidFill>
              </a:rPr>
              <a:t>longer-term debt instruments</a:t>
            </a:r>
            <a:r>
              <a:rPr lang="en-GB" altLang="en-US" sz="1800"/>
              <a:t>, with a redemption date that is </a:t>
            </a:r>
            <a:r>
              <a:rPr lang="en-GB" altLang="en-US" sz="1800" b="1">
                <a:solidFill>
                  <a:srgbClr val="7030A0"/>
                </a:solidFill>
              </a:rPr>
              <a:t>more than one year </a:t>
            </a:r>
            <a:r>
              <a:rPr lang="en-GB" altLang="en-US" sz="1800"/>
              <a:t>away at the point of issue.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0825" y="3646488"/>
            <a:ext cx="66246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A </a:t>
            </a:r>
            <a:r>
              <a:rPr lang="en-GB" altLang="en-US" sz="1800" b="1">
                <a:solidFill>
                  <a:srgbClr val="002060"/>
                </a:solidFill>
              </a:rPr>
              <a:t>commercial paper </a:t>
            </a:r>
            <a:r>
              <a:rPr lang="en-GB" altLang="en-US" sz="1800"/>
              <a:t>refers to instruments with a </a:t>
            </a:r>
            <a:r>
              <a:rPr lang="en-GB" altLang="en-US" sz="1800" b="1">
                <a:solidFill>
                  <a:srgbClr val="7030A0"/>
                </a:solidFill>
              </a:rPr>
              <a:t>shorter maturity</a:t>
            </a:r>
            <a:r>
              <a:rPr lang="en-GB" altLang="en-US" sz="1800"/>
              <a:t>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3850" y="4810125"/>
            <a:ext cx="6264275" cy="92233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It only tends to be </a:t>
            </a:r>
            <a:r>
              <a:rPr lang="en-GB" altLang="en-US" sz="1800" b="1"/>
              <a:t>well established </a:t>
            </a:r>
            <a:r>
              <a:rPr lang="en-GB" altLang="en-US" sz="1800"/>
              <a:t>and relatively </a:t>
            </a:r>
            <a:r>
              <a:rPr lang="en-GB" altLang="en-US" sz="1800" b="1"/>
              <a:t>stable companies </a:t>
            </a:r>
            <a:r>
              <a:rPr lang="en-GB" altLang="en-US" sz="1800"/>
              <a:t>that can issue bonds with a </a:t>
            </a:r>
            <a:r>
              <a:rPr lang="en-GB" altLang="en-US" sz="1800" b="1">
                <a:solidFill>
                  <a:srgbClr val="7030A0"/>
                </a:solidFill>
              </a:rPr>
              <a:t>maturity greater than ten years </a:t>
            </a:r>
            <a:r>
              <a:rPr lang="en-GB" altLang="en-US" sz="1800"/>
              <a:t>at an acceptable cost</a:t>
            </a:r>
          </a:p>
        </p:txBody>
      </p:sp>
      <p:pic>
        <p:nvPicPr>
          <p:cNvPr id="16391" name="Picture 10" descr="http://marketingland.com/wp-content/ml-loads/2014/03/Business-Manag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2" t="35818" r="51230" b="14645"/>
          <a:stretch>
            <a:fillRect/>
          </a:stretch>
        </p:blipFill>
        <p:spPr bwMode="auto">
          <a:xfrm>
            <a:off x="6732588" y="2636838"/>
            <a:ext cx="2232025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mtClean="0"/>
              <a:t>How are they traded?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23850" y="1557338"/>
            <a:ext cx="61198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Most corporate bonds are</a:t>
            </a:r>
            <a:r>
              <a:rPr lang="en-GB" altLang="en-US" sz="1800" b="1"/>
              <a:t> listed on stock Exchanges.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However ,the majority of trading </a:t>
            </a:r>
            <a:r>
              <a:rPr lang="en-GB" altLang="en-US" sz="1800" b="1">
                <a:solidFill>
                  <a:srgbClr val="C00000"/>
                </a:solidFill>
              </a:rPr>
              <a:t>does not take place on the stock exchange systems.</a:t>
            </a:r>
            <a:r>
              <a:rPr lang="en-GB" altLang="en-US" sz="1800">
                <a:solidFill>
                  <a:srgbClr val="C0000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Instead, most bonds dealing is done in the </a:t>
            </a:r>
            <a:r>
              <a:rPr lang="en-GB" altLang="en-US" sz="1800" b="1">
                <a:solidFill>
                  <a:srgbClr val="7030A0"/>
                </a:solidFill>
              </a:rPr>
              <a:t>‘over-the-counter’ (OTC) market</a:t>
            </a:r>
            <a:r>
              <a:rPr lang="en-GB" altLang="en-US" sz="1800"/>
              <a:t>, between professionals – that is, </a:t>
            </a:r>
            <a:r>
              <a:rPr lang="en-GB" altLang="en-US" sz="1800" b="1"/>
              <a:t>directly between market counterparties.</a:t>
            </a:r>
          </a:p>
        </p:txBody>
      </p:sp>
      <p:pic>
        <p:nvPicPr>
          <p:cNvPr id="18436" name="Picture 2" descr="http://www.dyerandblair.com/img/Corporate-finance-cont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500438"/>
            <a:ext cx="2332037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http://www.kaitlinyoung.com/images/stock-market-index-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484313"/>
            <a:ext cx="231457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6842125" cy="490537"/>
          </a:xfrm>
        </p:spPr>
        <p:txBody>
          <a:bodyPr/>
          <a:lstStyle/>
          <a:p>
            <a:r>
              <a:rPr altLang="en-US" smtClean="0"/>
              <a:t>Features of corporate bonds - Security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388" y="2492375"/>
            <a:ext cx="76327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8080"/>
                </a:solidFill>
              </a:rPr>
              <a:t>Bond Security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Security refers to the </a:t>
            </a:r>
            <a:r>
              <a:rPr lang="en-GB" altLang="en-US" sz="1600" b="1"/>
              <a:t>guarantee provided to the investor that the bond will be repaid</a:t>
            </a:r>
            <a:r>
              <a:rPr lang="en-GB" altLang="en-US" sz="1600"/>
              <a:t>.</a:t>
            </a: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179388" y="692150"/>
            <a:ext cx="720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9999"/>
                </a:solidFill>
              </a:rPr>
              <a:t>What happens when an individual doesn’t pay their mortgage?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9388" y="1052513"/>
            <a:ext cx="71294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The lender makes sure that it has the ability to repossess the property if the scheduled mortgage payments are not made!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The same principle applies with corporate bonds.  This is known as </a:t>
            </a:r>
            <a:r>
              <a:rPr lang="en-GB" altLang="en-US" sz="1600" b="1">
                <a:solidFill>
                  <a:srgbClr val="7030A0"/>
                </a:solidFill>
              </a:rPr>
              <a:t>security.</a:t>
            </a:r>
          </a:p>
        </p:txBody>
      </p:sp>
      <p:pic>
        <p:nvPicPr>
          <p:cNvPr id="21510" name="Picture 2" descr="http://blog.myhome.ie/wp-content/uploads/2013/03/repossess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196975"/>
            <a:ext cx="13779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4" descr="http://ezfundings.com/wp-content/uploads/2014/02/lower-mortgage-interest-rat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868863"/>
            <a:ext cx="1341438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9388" y="3749675"/>
            <a:ext cx="7632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Security usually means </a:t>
            </a:r>
            <a:r>
              <a:rPr lang="en-GB" altLang="en-US" sz="1600" b="1">
                <a:solidFill>
                  <a:srgbClr val="C00000"/>
                </a:solidFill>
              </a:rPr>
              <a:t>a legal charge </a:t>
            </a:r>
            <a:r>
              <a:rPr lang="en-GB" altLang="en-US" sz="1600"/>
              <a:t>over some or all of the </a:t>
            </a:r>
            <a:r>
              <a:rPr lang="en-GB" altLang="en-US" sz="1600" b="1">
                <a:solidFill>
                  <a:srgbClr val="00B050"/>
                </a:solidFill>
              </a:rPr>
              <a:t>bond issuer’s assets </a:t>
            </a:r>
            <a:r>
              <a:rPr lang="en-GB" altLang="en-US" sz="1600"/>
              <a:t>e.g. Properties (offices and factories), unsold goods or uncollected debts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79388" y="4614863"/>
            <a:ext cx="75612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If the issuer fails to pay the required coupons or the principal on the bonds, the </a:t>
            </a:r>
            <a:r>
              <a:rPr lang="en-GB" altLang="en-US" sz="1600" b="1">
                <a:solidFill>
                  <a:srgbClr val="00B050"/>
                </a:solidFill>
              </a:rPr>
              <a:t>bondholders can claim those assets </a:t>
            </a:r>
            <a:r>
              <a:rPr lang="en-GB" altLang="en-US" sz="1600"/>
              <a:t>in order to recoup the money that is owed to them.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79388" y="5516563"/>
            <a:ext cx="74168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Bondholders regard their borrowings </a:t>
            </a:r>
            <a:r>
              <a:rPr lang="en-GB" altLang="en-US" sz="1600" b="1">
                <a:solidFill>
                  <a:srgbClr val="00B050"/>
                </a:solidFill>
              </a:rPr>
              <a:t>as safer </a:t>
            </a:r>
            <a:r>
              <a:rPr lang="en-GB" altLang="en-US" sz="1600"/>
              <a:t>than if there were no security.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79388" y="6229350"/>
            <a:ext cx="7129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Logically, the </a:t>
            </a:r>
            <a:r>
              <a:rPr lang="en-GB" altLang="en-US" sz="1600" b="1">
                <a:solidFill>
                  <a:srgbClr val="C00000"/>
                </a:solidFill>
              </a:rPr>
              <a:t>greater the value of the security</a:t>
            </a:r>
            <a:r>
              <a:rPr lang="en-GB" altLang="en-US" sz="1600"/>
              <a:t> offered relative to the amount borrowed, </a:t>
            </a:r>
            <a:r>
              <a:rPr lang="en-GB" altLang="en-US" sz="1600" b="1">
                <a:solidFill>
                  <a:srgbClr val="00B050"/>
                </a:solidFill>
              </a:rPr>
              <a:t>the lower the cost of borrowing </a:t>
            </a:r>
            <a:r>
              <a:rPr lang="en-GB" altLang="en-US" sz="1600"/>
              <a:t>should be.</a:t>
            </a:r>
          </a:p>
        </p:txBody>
      </p:sp>
      <p:pic>
        <p:nvPicPr>
          <p:cNvPr id="62470" name="Picture 6" descr="http://www.clipartheaven.com/clipart/business_&amp;_office/cartoons_(n_-_z)/office_building_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3141663"/>
            <a:ext cx="1223963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7" grpId="0" build="allAtOnce"/>
      <p:bldP spid="10" grpId="0"/>
      <p:bldP spid="11" grpId="0" build="allAtOnce"/>
      <p:bldP spid="12" grpId="0" build="allAtOnce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6842125" cy="490537"/>
          </a:xfrm>
        </p:spPr>
        <p:txBody>
          <a:bodyPr/>
          <a:lstStyle/>
          <a:p>
            <a:r>
              <a:rPr altLang="en-US" smtClean="0"/>
              <a:t>Features of corporate bonds - Security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250825" y="908050"/>
            <a:ext cx="6913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Different types of </a:t>
            </a:r>
            <a:r>
              <a:rPr lang="en-GB" altLang="en-US" sz="1800" b="1">
                <a:solidFill>
                  <a:srgbClr val="009999"/>
                </a:solidFill>
              </a:rPr>
              <a:t>security</a:t>
            </a:r>
            <a:r>
              <a:rPr lang="en-GB" altLang="en-US" sz="1800"/>
              <a:t> may be offered: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1484784"/>
            <a:ext cx="2664296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  <a:cs typeface="Arial" charset="0"/>
              </a:rPr>
              <a:t>Fixed Charge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4925" y="2708275"/>
            <a:ext cx="31686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A </a:t>
            </a:r>
            <a:r>
              <a:rPr lang="en-GB" altLang="en-US" sz="1800" b="1"/>
              <a:t>specific asset</a:t>
            </a:r>
            <a:r>
              <a:rPr lang="en-GB" altLang="en-US" sz="1800"/>
              <a:t>, such as the head office of the company, or a particular factory, provides the security for the loan.</a:t>
            </a:r>
          </a:p>
        </p:txBody>
      </p:sp>
      <p:pic>
        <p:nvPicPr>
          <p:cNvPr id="7" name="Picture 6" descr="http://www.clipartheaven.com/clipart/business_&amp;_office/cartoons_(n_-_z)/office_building_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652963"/>
            <a:ext cx="1512888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131840" y="1484784"/>
            <a:ext cx="3096344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2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  <a:cs typeface="Arial" charset="0"/>
              </a:rPr>
              <a:t>Floating Charge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03575" y="2708275"/>
            <a:ext cx="309721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General assets </a:t>
            </a:r>
            <a:r>
              <a:rPr lang="en-GB" altLang="en-US" sz="1800"/>
              <a:t>of the company are offered as security for the loan, which might include the company’s cash at the bank, trade debtors and unsold stock.</a:t>
            </a:r>
          </a:p>
        </p:txBody>
      </p:sp>
      <p:pic>
        <p:nvPicPr>
          <p:cNvPr id="16388" name="Picture 4" descr="http://3.bp.blogspot.com/-h7F3Ly0bTgs/T0vajsJolrI/AAAAAAAAAus/XCCydV4WzGo/s1600/poun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9" t="8559" r="18732" b="8711"/>
          <a:stretch>
            <a:fillRect/>
          </a:stretch>
        </p:blipFill>
        <p:spPr bwMode="auto">
          <a:xfrm>
            <a:off x="3563938" y="4724400"/>
            <a:ext cx="230346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228184" y="1559694"/>
            <a:ext cx="3096344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  <a:cs typeface="Arial" charset="0"/>
              </a:rPr>
              <a:t>Third Party</a:t>
            </a:r>
          </a:p>
          <a:p>
            <a:pPr algn="ctr" eaLnBrk="1" hangingPunct="1">
              <a:defRPr/>
            </a:pP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  <a:cs typeface="Arial" charset="0"/>
              </a:rPr>
              <a:t>Guarantee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443663" y="2708275"/>
            <a:ext cx="270033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A </a:t>
            </a:r>
            <a:r>
              <a:rPr lang="en-GB" altLang="en-US" sz="1800" b="1"/>
              <a:t>guarantee</a:t>
            </a:r>
            <a:r>
              <a:rPr lang="en-GB" altLang="en-US" sz="1800"/>
              <a:t> from another organisation or individual that if the issuer defaults, they will repay the bondholders e.g. A bank</a:t>
            </a:r>
          </a:p>
        </p:txBody>
      </p:sp>
      <p:pic>
        <p:nvPicPr>
          <p:cNvPr id="16390" name="Picture 6" descr="http://www.astea.com/en/images/usr/sub-solutions-third-party-vendor-manageme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4724400"/>
            <a:ext cx="23717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7200900" cy="490537"/>
          </a:xfrm>
        </p:spPr>
        <p:txBody>
          <a:bodyPr/>
          <a:lstStyle/>
          <a:p>
            <a:r>
              <a:rPr altLang="en-US" sz="2000" smtClean="0"/>
              <a:t>Types of corporate bonds – Fixed Rate Bonds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276600" y="908050"/>
            <a:ext cx="1800225" cy="79216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2"/>
                </a:solidFill>
                <a:latin typeface="Century Gothic" pitchFamily="34" charset="0"/>
              </a:rPr>
              <a:t>Fixed Rate Bonds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4211638" y="1700213"/>
            <a:ext cx="0" cy="2159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051050" y="1916113"/>
            <a:ext cx="43211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971600" y="2204864"/>
            <a:ext cx="2079565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olas" pitchFamily="49" charset="0"/>
                <a:cs typeface="Arial" charset="0"/>
              </a:rPr>
              <a:t>Fixed Coupon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olas" pitchFamily="49" charset="0"/>
              <a:cs typeface="Arial" charset="0"/>
            </a:endParaRPr>
          </a:p>
        </p:txBody>
      </p:sp>
      <p:sp>
        <p:nvSpPr>
          <p:cNvPr id="22535" name="TextBox 46"/>
          <p:cNvSpPr txBox="1">
            <a:spLocks noChangeArrowheads="1"/>
          </p:cNvSpPr>
          <p:nvPr/>
        </p:nvSpPr>
        <p:spPr bwMode="auto">
          <a:xfrm>
            <a:off x="611188" y="3068638"/>
            <a:ext cx="3203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Paid yearly or half-yearly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932040" y="2132856"/>
            <a:ext cx="3438762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2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olas" pitchFamily="49" charset="0"/>
                <a:cs typeface="Arial" charset="0"/>
              </a:rPr>
              <a:t>Pre-determined</a:t>
            </a:r>
          </a:p>
          <a:p>
            <a:pPr algn="ctr" eaLnBrk="1" hangingPunct="1">
              <a:defRPr/>
            </a:pPr>
            <a:r>
              <a:rPr lang="en-US" sz="32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olas" pitchFamily="49" charset="0"/>
                <a:cs typeface="Arial" charset="0"/>
              </a:rPr>
              <a:t>Redemption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2051050" y="1916113"/>
            <a:ext cx="0" cy="2174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372225" y="1916113"/>
            <a:ext cx="0" cy="2174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9" name="Picture 2" descr="http://dixonfg.com.au/files/2013/10/fix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73463"/>
            <a:ext cx="2762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4" descr="http://www.biopharmcatalyst.com/wp-content/uploads/2012/11/Calendar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221163"/>
            <a:ext cx="3389313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1" name="TextBox 19"/>
          <p:cNvSpPr txBox="1">
            <a:spLocks noChangeArrowheads="1"/>
          </p:cNvSpPr>
          <p:nvPr/>
        </p:nvSpPr>
        <p:spPr bwMode="auto">
          <a:xfrm>
            <a:off x="4500563" y="3154363"/>
            <a:ext cx="439261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The date of maturity and repayment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of the nominal value will remain fixed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throughout the life of the bond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25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7200900" cy="490537"/>
          </a:xfrm>
        </p:spPr>
        <p:txBody>
          <a:bodyPr/>
          <a:lstStyle/>
          <a:p>
            <a:r>
              <a:rPr altLang="en-US" sz="2000" smtClean="0"/>
              <a:t>Types of corporate bonds – Floating Rate Notes (FRNs)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916238" y="908050"/>
            <a:ext cx="1800225" cy="792163"/>
          </a:xfrm>
          <a:prstGeom prst="roundRect">
            <a:avLst/>
          </a:prstGeom>
          <a:solidFill>
            <a:srgbClr val="9BD3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2"/>
                </a:solidFill>
                <a:latin typeface="Century Gothic" pitchFamily="34" charset="0"/>
              </a:rPr>
              <a:t>Floating Rate Notes (FRNs)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3851275" y="1700213"/>
            <a:ext cx="0" cy="2159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2627784" y="1916832"/>
            <a:ext cx="2736304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2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olas" pitchFamily="49" charset="0"/>
                <a:cs typeface="Arial" charset="0"/>
              </a:rPr>
              <a:t>Variable 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olas" pitchFamily="49" charset="0"/>
                <a:cs typeface="Arial" charset="0"/>
              </a:rPr>
              <a:t>Rate Coupon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olas" pitchFamily="49" charset="0"/>
              <a:cs typeface="Arial" charset="0"/>
            </a:endParaRPr>
          </a:p>
        </p:txBody>
      </p:sp>
      <p:pic>
        <p:nvPicPr>
          <p:cNvPr id="23558" name="Picture 2" descr="http://www.creditcards.com/credit-card-news/images/vari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0"/>
          <a:stretch>
            <a:fillRect/>
          </a:stretch>
        </p:blipFill>
        <p:spPr bwMode="auto">
          <a:xfrm>
            <a:off x="2916238" y="5373688"/>
            <a:ext cx="17272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Rectangle 16"/>
          <p:cNvSpPr>
            <a:spLocks noChangeArrowheads="1"/>
          </p:cNvSpPr>
          <p:nvPr/>
        </p:nvSpPr>
        <p:spPr bwMode="auto">
          <a:xfrm>
            <a:off x="1692275" y="328453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Coupon rate will be </a:t>
            </a:r>
            <a:r>
              <a:rPr lang="en-GB" altLang="en-US" sz="1800" b="1">
                <a:solidFill>
                  <a:srgbClr val="0070C0"/>
                </a:solidFill>
              </a:rPr>
              <a:t>linked to a published rate of interest</a:t>
            </a:r>
            <a:endParaRPr lang="en-GB" altLang="en-US" sz="1800" b="1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851275" y="2924175"/>
            <a:ext cx="0" cy="4333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1" name="Picture 4" descr="http://cdn.moneycrashers.com/wp-content/uploads/2012/07/libor1-ed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997200"/>
            <a:ext cx="2700338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 flipH="1" flipV="1">
            <a:off x="5795963" y="3581400"/>
            <a:ext cx="431800" cy="3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3" name="Rectangle 23"/>
          <p:cNvSpPr>
            <a:spLocks noChangeArrowheads="1"/>
          </p:cNvSpPr>
          <p:nvPr/>
        </p:nvSpPr>
        <p:spPr bwMode="auto">
          <a:xfrm>
            <a:off x="5867400" y="4076700"/>
            <a:ext cx="3276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London InterBank Offered Rates (LIBOR)</a:t>
            </a:r>
            <a:r>
              <a:rPr lang="en-GB" altLang="en-US" sz="1800"/>
              <a:t> are published daily by a trade body called the British Bankers’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Association.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3851275" y="3933825"/>
            <a:ext cx="0" cy="431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5" name="Rectangle 25"/>
          <p:cNvSpPr>
            <a:spLocks noChangeArrowheads="1"/>
          </p:cNvSpPr>
          <p:nvPr/>
        </p:nvSpPr>
        <p:spPr bwMode="auto">
          <a:xfrm>
            <a:off x="1979613" y="4292600"/>
            <a:ext cx="35290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FRNs usually pay </a:t>
            </a:r>
            <a:r>
              <a:rPr lang="en-GB" altLang="en-US" sz="1800" b="1"/>
              <a:t>interest at LIBOR plus a quoted margin </a:t>
            </a:r>
            <a:r>
              <a:rPr lang="en-GB" altLang="en-US" sz="1800"/>
              <a:t>or spread.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 flipV="1">
            <a:off x="5292725" y="4581525"/>
            <a:ext cx="6477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23563" grpId="0"/>
      <p:bldP spid="235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000" smtClean="0"/>
              <a:t>Categorising bonds</a:t>
            </a:r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250825" y="1341438"/>
            <a:ext cx="7561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Bonds can also be categorised geographically: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2133600"/>
          <a:ext cx="9144000" cy="2747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430016"/>
                <a:gridCol w="2088232"/>
                <a:gridCol w="2339752"/>
              </a:tblGrid>
              <a:tr h="370644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entury Gothic" pitchFamily="34" charset="0"/>
                        </a:rPr>
                        <a:t>Category</a:t>
                      </a:r>
                      <a:endParaRPr lang="en-GB" sz="1800" dirty="0">
                        <a:latin typeface="Century Gothic" pitchFamily="34" charset="0"/>
                      </a:endParaRPr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entury Gothic" pitchFamily="34" charset="0"/>
                        </a:rPr>
                        <a:t>Issuer</a:t>
                      </a:r>
                      <a:endParaRPr lang="en-GB" sz="1800" dirty="0">
                        <a:latin typeface="Century Gothic" pitchFamily="34" charset="0"/>
                      </a:endParaRPr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entury Gothic" pitchFamily="34" charset="0"/>
                        </a:rPr>
                        <a:t>Market</a:t>
                      </a:r>
                      <a:endParaRPr lang="en-GB" sz="1800" dirty="0">
                        <a:latin typeface="Century Gothic" pitchFamily="34" charset="0"/>
                      </a:endParaRPr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entury Gothic" pitchFamily="34" charset="0"/>
                        </a:rPr>
                        <a:t>Currency</a:t>
                      </a:r>
                      <a:endParaRPr lang="en-GB" sz="1800" dirty="0">
                        <a:latin typeface="Century Gothic" pitchFamily="34" charset="0"/>
                      </a:endParaRPr>
                    </a:p>
                  </a:txBody>
                  <a:tcPr marT="45696" marB="45696"/>
                </a:tc>
              </a:tr>
              <a:tr h="1188660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Century Gothic" pitchFamily="34" charset="0"/>
                        </a:rPr>
                        <a:t>Domestic Bond</a:t>
                      </a:r>
                      <a:endParaRPr lang="en-GB" sz="1800" b="1" dirty="0">
                        <a:latin typeface="Century Gothic" pitchFamily="34" charset="0"/>
                      </a:endParaRPr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endParaRPr lang="en-GB" sz="1800" dirty="0" smtClean="0"/>
                    </a:p>
                    <a:p>
                      <a:endParaRPr lang="en-GB" sz="1800" dirty="0" smtClean="0"/>
                    </a:p>
                    <a:p>
                      <a:endParaRPr lang="en-GB" sz="1800" dirty="0" smtClean="0"/>
                    </a:p>
                    <a:p>
                      <a:endParaRPr lang="en-GB" sz="1800" dirty="0"/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696" marB="45696"/>
                </a:tc>
              </a:tr>
              <a:tr h="1188660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Century Gothic" pitchFamily="34" charset="0"/>
                        </a:rPr>
                        <a:t>Foreign Bond</a:t>
                      </a:r>
                    </a:p>
                    <a:p>
                      <a:endParaRPr lang="en-GB" sz="1800" dirty="0" smtClean="0">
                        <a:latin typeface="Century Gothic" pitchFamily="34" charset="0"/>
                      </a:endParaRPr>
                    </a:p>
                    <a:p>
                      <a:endParaRPr lang="en-GB" sz="1800" dirty="0" smtClean="0">
                        <a:latin typeface="Century Gothic" pitchFamily="34" charset="0"/>
                      </a:endParaRPr>
                    </a:p>
                    <a:p>
                      <a:endParaRPr lang="en-GB" sz="1800" dirty="0">
                        <a:latin typeface="Century Gothic" pitchFamily="34" charset="0"/>
                      </a:endParaRPr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endParaRPr lang="en-GB" sz="1800" dirty="0" smtClean="0"/>
                    </a:p>
                    <a:p>
                      <a:endParaRPr lang="en-GB" sz="1800" dirty="0"/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696" marB="45696"/>
                </a:tc>
              </a:tr>
            </a:tbl>
          </a:graphicData>
        </a:graphic>
      </p:graphicFrame>
      <p:pic>
        <p:nvPicPr>
          <p:cNvPr id="55298" name="Picture 2" descr="http://ak5.picdn.net/shutterstock/videos/2429489/preview/stock-footage-seamless-flag-of-the-united-kingdom-waving-in-the-wind-with-highly-detailed-fabric-tex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213100"/>
            <a:ext cx="6477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68538" y="2492375"/>
            <a:ext cx="2590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Domestic Company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e.g. UK company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716463" y="2492375"/>
            <a:ext cx="2087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Domestic Market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e.g. UK investors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804025" y="2492375"/>
            <a:ext cx="2339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Domestic currency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e.g. In £ sterling</a:t>
            </a:r>
          </a:p>
        </p:txBody>
      </p:sp>
      <p:pic>
        <p:nvPicPr>
          <p:cNvPr id="11" name="Picture 2" descr="http://ak5.picdn.net/shutterstock/videos/2429489/preview/stock-footage-seamless-flag-of-the-united-kingdom-waving-in-the-wind-with-highly-detailed-fabric-tex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213100"/>
            <a:ext cx="6477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ak5.picdn.net/shutterstock/videos/2429489/preview/stock-footage-seamless-flag-of-the-united-kingdom-waving-in-the-wind-with-highly-detailed-fabric-tex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3213100"/>
            <a:ext cx="6477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268538" y="3719513"/>
            <a:ext cx="2447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Overseas Company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e.g. US company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716463" y="3716338"/>
            <a:ext cx="20875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Domestic Market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e.g. UK investors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804025" y="3716338"/>
            <a:ext cx="2339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Domestic currency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e.g. In £ sterling</a:t>
            </a:r>
          </a:p>
        </p:txBody>
      </p:sp>
      <p:pic>
        <p:nvPicPr>
          <p:cNvPr id="16" name="Picture 2" descr="http://ak5.picdn.net/shutterstock/videos/2429489/preview/stock-footage-seamless-flag-of-the-united-kingdom-waving-in-the-wind-with-highly-detailed-fabric-tex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437063"/>
            <a:ext cx="647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http://ak5.picdn.net/shutterstock/videos/2429489/preview/stock-footage-seamless-flag-of-the-united-kingdom-waving-in-the-wind-with-highly-detailed-fabric-tex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437063"/>
            <a:ext cx="647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6" descr="http://www.franciscanmissionaries.com/wp-content/uploads/2012/11/waving-american-flag-graphics-4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437063"/>
            <a:ext cx="6477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79388" y="44450"/>
            <a:ext cx="6842125" cy="490538"/>
          </a:xfrm>
        </p:spPr>
        <p:txBody>
          <a:bodyPr/>
          <a:lstStyle/>
          <a:p>
            <a:r>
              <a:rPr altLang="en-US" sz="2000" smtClean="0"/>
              <a:t>Categorising bonds - Eurobonds</a:t>
            </a:r>
          </a:p>
        </p:txBody>
      </p:sp>
      <p:sp>
        <p:nvSpPr>
          <p:cNvPr id="23555" name="Rectangle 17"/>
          <p:cNvSpPr>
            <a:spLocks noChangeArrowheads="1"/>
          </p:cNvSpPr>
          <p:nvPr/>
        </p:nvSpPr>
        <p:spPr bwMode="auto">
          <a:xfrm>
            <a:off x="179388" y="611188"/>
            <a:ext cx="72009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Eurobonds are basically </a:t>
            </a:r>
            <a:r>
              <a:rPr lang="en-GB" altLang="en-US" sz="1600" b="1" u="sng"/>
              <a:t>large international </a:t>
            </a:r>
            <a:r>
              <a:rPr lang="en-GB" altLang="en-US" sz="1600"/>
              <a:t>bond issues that are often made by governments and multinational companies.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2875" y="2698750"/>
            <a:ext cx="8893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9999"/>
                </a:solidFill>
              </a:rPr>
              <a:t>Characteristics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79388" y="3130550"/>
          <a:ext cx="4608512" cy="1260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656184"/>
                <a:gridCol w="1296144"/>
              </a:tblGrid>
              <a:tr h="365829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entury Gothic" pitchFamily="34" charset="0"/>
                        </a:rPr>
                        <a:t>Category</a:t>
                      </a:r>
                      <a:endParaRPr lang="en-GB" sz="1800" dirty="0">
                        <a:latin typeface="Century Gothic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entury Gothic" pitchFamily="34" charset="0"/>
                        </a:rPr>
                        <a:t>Issued</a:t>
                      </a:r>
                      <a:r>
                        <a:rPr lang="en-GB" sz="1800" baseline="0" dirty="0" smtClean="0">
                          <a:latin typeface="Century Gothic" pitchFamily="34" charset="0"/>
                        </a:rPr>
                        <a:t> out of</a:t>
                      </a:r>
                      <a:endParaRPr lang="en-GB" sz="1800" dirty="0">
                        <a:latin typeface="Century Gothic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entury Gothic" pitchFamily="34" charset="0"/>
                        </a:rPr>
                        <a:t>Currency</a:t>
                      </a:r>
                      <a:endParaRPr lang="en-GB" sz="1800" dirty="0">
                        <a:latin typeface="Century Gothic" pitchFamily="34" charset="0"/>
                      </a:endParaRPr>
                    </a:p>
                  </a:txBody>
                  <a:tcPr marT="45729" marB="45729"/>
                </a:tc>
              </a:tr>
              <a:tr h="437428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Century Gothic" pitchFamily="34" charset="0"/>
                        </a:rPr>
                        <a:t>Eurobond</a:t>
                      </a:r>
                      <a:endParaRPr lang="en-GB" sz="1800" b="1" dirty="0">
                        <a:latin typeface="Century Gothic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London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$US</a:t>
                      </a:r>
                      <a:endParaRPr lang="en-GB" sz="2000" b="1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 marT="45729" marB="45729"/>
                </a:tc>
              </a:tr>
              <a:tr h="457217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Century Gothic" pitchFamily="34" charset="0"/>
                        </a:rPr>
                        <a:t>Eurobond</a:t>
                      </a:r>
                      <a:endParaRPr lang="en-GB" sz="1800" b="1" dirty="0">
                        <a:latin typeface="Century Gothic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Hong</a:t>
                      </a:r>
                      <a:r>
                        <a:rPr lang="en-GB" sz="1800" b="1" baseline="0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 Kong</a:t>
                      </a:r>
                      <a:endParaRPr lang="en-GB" sz="1800" b="1" dirty="0" smtClean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¥</a:t>
                      </a:r>
                      <a:endParaRPr lang="en-GB" sz="2400" b="1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 marT="45729" marB="45729"/>
                </a:tc>
              </a:tr>
            </a:tbl>
          </a:graphicData>
        </a:graphic>
      </p:graphicFrame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932363" y="2781300"/>
            <a:ext cx="43815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600" b="1" u="sng" dirty="0" smtClean="0">
                <a:solidFill>
                  <a:srgbClr val="0070C0"/>
                </a:solidFill>
                <a:cs typeface="Arial" charset="0"/>
              </a:rPr>
              <a:t>Key Features: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1600" b="1" u="sng" dirty="0" smtClean="0">
              <a:solidFill>
                <a:srgbClr val="0070C0"/>
              </a:solidFill>
              <a:cs typeface="Arial" charset="0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en-US" sz="1600" dirty="0" smtClean="0">
                <a:cs typeface="Arial" charset="0"/>
              </a:rPr>
              <a:t>Denominated in a </a:t>
            </a:r>
            <a:r>
              <a:rPr lang="en-GB" altLang="en-US" sz="1600" b="1" dirty="0" smtClean="0">
                <a:solidFill>
                  <a:srgbClr val="002060"/>
                </a:solidFill>
                <a:cs typeface="Arial" charset="0"/>
              </a:rPr>
              <a:t>currency different from that of the financial centre </a:t>
            </a:r>
            <a:r>
              <a:rPr lang="en-GB" altLang="en-US" sz="1600" dirty="0" smtClean="0">
                <a:cs typeface="Arial" charset="0"/>
              </a:rPr>
              <a:t>or centres in which they are issued. 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941888" y="4110038"/>
            <a:ext cx="41036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en-US" sz="1600"/>
              <a:t>Eurobond issues are </a:t>
            </a:r>
            <a:r>
              <a:rPr lang="en-GB" altLang="en-US" sz="1600" b="1">
                <a:solidFill>
                  <a:srgbClr val="002060"/>
                </a:solidFill>
              </a:rPr>
              <a:t>often issued in a number of financial centres simultaneously.  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79388" y="4643438"/>
            <a:ext cx="8893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9999"/>
                </a:solidFill>
              </a:rPr>
              <a:t>Security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44463" y="4997450"/>
            <a:ext cx="8999537" cy="1816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en-US" sz="1600">
                <a:latin typeface="Calibri" panose="020F0502020204030204" pitchFamily="34" charset="0"/>
              </a:rPr>
              <a:t> </a:t>
            </a:r>
            <a:r>
              <a:rPr lang="en-GB" altLang="en-US" sz="1600" b="1">
                <a:solidFill>
                  <a:srgbClr val="C00000"/>
                </a:solidFill>
              </a:rPr>
              <a:t>Do not</a:t>
            </a:r>
            <a:r>
              <a:rPr lang="en-GB" altLang="en-US" sz="1600"/>
              <a:t> provide any underlying fixed or floating security to the bondholders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GB" altLang="en-US" sz="160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en-US" sz="1600"/>
              <a:t> Instead they are assessed by one of the </a:t>
            </a:r>
            <a:r>
              <a:rPr lang="en-GB" altLang="en-US" sz="1600" b="1">
                <a:solidFill>
                  <a:srgbClr val="10A017"/>
                </a:solidFill>
              </a:rPr>
              <a:t>credit ratings agencies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GB" altLang="en-US" sz="160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en-US" sz="1600"/>
              <a:t> Issuing company typically includes a </a:t>
            </a:r>
            <a:r>
              <a:rPr lang="en-GB" altLang="en-US" sz="1600" b="1">
                <a:solidFill>
                  <a:srgbClr val="002060"/>
                </a:solidFill>
              </a:rPr>
              <a:t>‘negative pledge’ clause </a:t>
            </a:r>
            <a:r>
              <a:rPr lang="en-GB" altLang="en-US" sz="1600"/>
              <a:t>in the bond</a:t>
            </a: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en-US" sz="1600"/>
              <a:t> Prevents the company from subsequently making any secured bond issues</a:t>
            </a: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en-US" sz="1600"/>
              <a:t> Stops any seniority over a company’s assets in the event of liquidation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44463" y="1244600"/>
            <a:ext cx="8893175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 sz="1600"/>
              <a:t>Most eurobonds are issued as </a:t>
            </a:r>
            <a:r>
              <a:rPr lang="en-GB" altLang="en-US" sz="1600" b="1">
                <a:solidFill>
                  <a:srgbClr val="00B0F0"/>
                </a:solidFill>
              </a:rPr>
              <a:t>conventional bonds </a:t>
            </a:r>
            <a:r>
              <a:rPr lang="en-GB" altLang="en-US" sz="1600"/>
              <a:t>(or ‘straights’), with a </a:t>
            </a:r>
            <a:r>
              <a:rPr lang="en-GB" altLang="en-US" sz="1600" b="1">
                <a:solidFill>
                  <a:srgbClr val="00B0F0"/>
                </a:solidFill>
              </a:rPr>
              <a:t>fixed nominal </a:t>
            </a:r>
            <a:r>
              <a:rPr lang="en-GB" altLang="en-US" sz="1600"/>
              <a:t>value, </a:t>
            </a:r>
            <a:r>
              <a:rPr lang="en-GB" altLang="en-US" sz="1600" b="1">
                <a:solidFill>
                  <a:srgbClr val="00B0F0"/>
                </a:solidFill>
              </a:rPr>
              <a:t>fixed coupon </a:t>
            </a:r>
            <a:r>
              <a:rPr lang="en-GB" altLang="en-US" sz="1600"/>
              <a:t>and </a:t>
            </a:r>
            <a:r>
              <a:rPr lang="en-GB" altLang="en-US" sz="1600" b="1">
                <a:solidFill>
                  <a:srgbClr val="00B0F0"/>
                </a:solidFill>
              </a:rPr>
              <a:t>known redemption date.</a:t>
            </a:r>
          </a:p>
          <a:p>
            <a:pPr>
              <a:buFont typeface="Arial" panose="020B0604020202020204" pitchFamily="34" charset="0"/>
              <a:buNone/>
            </a:pPr>
            <a:endParaRPr lang="en-GB" altLang="en-US" sz="1600" b="1">
              <a:solidFill>
                <a:srgbClr val="00B0F0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GB" altLang="en-US" sz="1600"/>
              <a:t>Most Eurobond activity </a:t>
            </a:r>
            <a:r>
              <a:rPr lang="en-GB" altLang="en-US" sz="1600" b="1">
                <a:solidFill>
                  <a:srgbClr val="C00000"/>
                </a:solidFill>
              </a:rPr>
              <a:t>takes place out of London</a:t>
            </a:r>
          </a:p>
        </p:txBody>
      </p:sp>
      <p:pic>
        <p:nvPicPr>
          <p:cNvPr id="23580" name="Picture 25" descr="http://cdni.wired.co.uk/1920x1280/k_n/London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1668463"/>
            <a:ext cx="2100263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1" name="Picture 27" descr="http://www.collabor8online.co.uk/wp-content/uploads/Data-Privacy-and-Securi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5174" r="7158" b="11255"/>
          <a:stretch>
            <a:fillRect/>
          </a:stretch>
        </p:blipFill>
        <p:spPr bwMode="auto">
          <a:xfrm>
            <a:off x="8024813" y="5300663"/>
            <a:ext cx="86995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1" grpId="0"/>
      <p:bldP spid="23" grpId="0"/>
      <p:bldP spid="24" grpId="0"/>
      <p:bldP spid="25" grpId="0"/>
      <p:bldP spid="27" grpId="0" animBg="1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13496</TotalTime>
  <Words>858</Words>
  <Application>Microsoft Office PowerPoint</Application>
  <PresentationFormat>On-screen Show (4:3)</PresentationFormat>
  <Paragraphs>127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Arial</vt:lpstr>
      <vt:lpstr>Century Gothic</vt:lpstr>
      <vt:lpstr>Wingdings</vt:lpstr>
      <vt:lpstr>Courier New</vt:lpstr>
      <vt:lpstr>Times New Roman</vt:lpstr>
      <vt:lpstr>Office Theme</vt:lpstr>
      <vt:lpstr>PowerPoint Presentation</vt:lpstr>
      <vt:lpstr>What are corporate bonds?</vt:lpstr>
      <vt:lpstr>How are they traded?</vt:lpstr>
      <vt:lpstr>Features of corporate bonds - Security</vt:lpstr>
      <vt:lpstr>Features of corporate bonds - Security</vt:lpstr>
      <vt:lpstr>Types of corporate bonds – Fixed Rate Bonds</vt:lpstr>
      <vt:lpstr>Types of corporate bonds – Floating Rate Notes (FRNs)</vt:lpstr>
      <vt:lpstr>Categorising bonds</vt:lpstr>
      <vt:lpstr>Categorising bonds - Eurobonds</vt:lpstr>
      <vt:lpstr>Categorising bonds – Advantages of Eurobonds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Bolton</dc:creator>
  <cp:lastModifiedBy>Matthew Bolton</cp:lastModifiedBy>
  <cp:revision>1797</cp:revision>
  <cp:lastPrinted>2014-09-09T12:58:44Z</cp:lastPrinted>
  <dcterms:created xsi:type="dcterms:W3CDTF">2014-04-03T14:33:40Z</dcterms:created>
  <dcterms:modified xsi:type="dcterms:W3CDTF">2016-08-23T10:01:23Z</dcterms:modified>
</cp:coreProperties>
</file>