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3" r:id="rId3"/>
    <p:sldId id="361" r:id="rId4"/>
    <p:sldId id="384" r:id="rId5"/>
    <p:sldId id="385" r:id="rId6"/>
    <p:sldId id="386" r:id="rId7"/>
    <p:sldId id="387" r:id="rId8"/>
    <p:sldId id="388" r:id="rId9"/>
    <p:sldId id="390" r:id="rId10"/>
    <p:sldId id="402" r:id="rId11"/>
    <p:sldId id="404" r:id="rId12"/>
    <p:sldId id="405" r:id="rId13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  <a:srgbClr val="10A017"/>
    <a:srgbClr val="669900"/>
    <a:srgbClr val="644C00"/>
    <a:srgbClr val="B33598"/>
    <a:srgbClr val="63E430"/>
    <a:srgbClr val="3F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5429" autoAdjust="0"/>
  </p:normalViewPr>
  <p:slideViewPr>
    <p:cSldViewPr>
      <p:cViewPr varScale="1">
        <p:scale>
          <a:sx n="99" d="100"/>
          <a:sy n="99" d="100"/>
        </p:scale>
        <p:origin x="18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CFF468-F8F7-406A-9983-2C7BD0A1D1AD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1" tIns="45305" rIns="90611" bIns="4530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0611" tIns="45305" rIns="90611" bIns="4530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wrap="square" lIns="90611" tIns="45305" rIns="90611" bIns="45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9D6BF0-EE75-4C09-A4B5-604EED4094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354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CCB31-52CF-4F8A-8DFD-FCA4D4967D20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491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E4E7A-42BC-414D-88B3-1DC155E892D4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546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1394-3310-4D81-92A3-A35D44A562AC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3082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A939BB-ADC8-4706-A636-F356DDF2622D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9202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247E2-5276-4129-AEC0-5CD1B69B342D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09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EA8018-6BEB-47E1-98DD-E591D5D6C45B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2183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5EFAEF-3B1C-46F9-BD93-E49FD4571A7E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6554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55EB56-EDD5-44A0-82C9-DECE70A31770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0590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C07CF-8C2B-412E-A85E-DA26FBDB143D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0557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5F6BAB-A074-4643-B32F-1F8B1A269C21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581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C49D6-F646-4D26-8E4E-F13F7D21B7D3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711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E40FBF-34CA-4BAF-AC1B-2617AB27A2F9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5C0B0DA-EE03-4D4A-8FD3-120CFE80E9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65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2D48C7-AFC8-4C9E-9935-3B760802EE2A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4309443-E977-4E1B-94A3-A3831747D2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486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1F01F9-2544-467D-91FD-A4BAC8AE83D3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1FF4624-6924-49C1-89C9-2C2E149B5F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01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F2728-8BD9-40B3-AD9A-B19357A3FB1B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B301DE-FC8B-4415-B255-7E2A754599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4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C855D7-4E0E-4EEF-B941-CE914D30E37F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96198C2-87F4-445B-AFE0-8717DD0799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2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766072-05F2-4AE7-8E06-C3309D1E934B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D07620-6447-4464-9C8A-41961178CB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965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7A986D-F81E-4F16-B0C0-4F9EC8AFBDB4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036B110-FA54-4C07-945E-BC11D4E3AB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21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4671EB-A0E6-4624-910B-F4F0FFD11583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0AB0D3D-A220-432E-865B-26169DFE98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01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BA9CC2-B1B7-472E-AA4C-F29A872627EA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308628-A43B-486C-9B1B-6F41517FD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14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6842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90500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288"/>
            <a:ext cx="1368425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58750" y="1719263"/>
            <a:ext cx="8928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defTabSz="949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49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49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6666"/>
                </a:solidFill>
              </a:rPr>
              <a:t>CISI – Financial Products, Markets &amp; Services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Topic – Bonds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(5.1.1 and 5.2.1)Characteristics and Government Bonds</a:t>
            </a:r>
          </a:p>
        </p:txBody>
      </p:sp>
      <p:sp>
        <p:nvSpPr>
          <p:cNvPr id="12291" name="AutoShape 2" descr="data:image/png;base64,iVBORw0KGgoAAAANSUhEUgAAAWMAAACOCAMAAADTsZk7AAAAyVBMVEX////tjAHtigDshADshwD//v/shgDsgwD///3riAD87t7zsmr2y6fvnUb53770vY3woj3648XxqVD4z673zaDytnT52LH64s7++vTujwD++O/xp1b99OvytHz40af99ej75872yJXxq2L76dT2xYLvmCzxpzrvlSD0vYDxn0H4z5XvlQD2yJnvmTL1wor87Nnxplrzt1/406L1vm/63rf77NHukyvwmxzyrUjxpzjysFXzs2T0v3nyrm30wpf40Jfxnyn52av52b8zzvEvAAATn0lEQVR4nO1dDXuayhKG3ZVdsCHBoxZEATUWTSOepknb0za3Tf7/j7ozuwuiwdRESdo+vH3OqXzs18vs7MzsQA2jQYMGDRo0aNCgQYMGDRo0aNCgQYMGDRo0aNCgQYMGDRo0aNCgQYMGDRo0aNCgwe8CYbQqzu1VEG4Tvi/y30fAw67Uh+P0eL+WkKmhOx4B5tmVN/T3LAgwopMgOOkfTPH0diThvdzAofMZNhm9QIvQhB+dMGoxhEU5T2+7zp5Fe5wQwnh2qFC84YzZtk1PX1S45Jh57yUa688oMQHElH+ZxKbs9NfFQBAchiWA5vhAkt9YBGuyXpBjaOiSQtdNa1hzQ9BST7ZkEpBheK6Kahbu1ck+FoX7uXswx/Lp2ns82mMiwN5zr9Y2kOI2RUEkfJZ1+5enHSpl2v53n9LGPZdPx+RvD1yt3rBX4biLMkLr5bgljDFHilma6FP+pUn34xhIjZWGIebBuuJ1OB7g4OuWY8OxiKTYl0dCmmEZJfYeugJZHXMbezk+VI2+EscGzllasz422nJw3NmY6qsZ3+Z4l3Hmdgg7cw/uxutwLKRCnu1pqz4XvjIMfm5NdeE+MN5aqFnENtHHsgJeSY59DrbMvOZGXC45njy3PHLcEq2DqX4ljl1Y4Nl+vsDzMVY2U/rgwjZrg3joua47jAf7Vz4YAuKqmegPAOUmtjn2Bwc9Nh8a3qej3xih83ys2Kk61Map1BUmTwzpG1fcAefi+16YMs4ppZyk/46dYnk03GyM6OKRMPyeRHsKV+JogmW4vexNDX23wNCImGaTRQpYTOZvB6qFDY4Hbi9cwtXxUKon2YuhrrlkAsTqFNSOt7jqIMN1I54vYG6mE8dw9D29ZC01eEcEp/rwm1MeSlpjaHMGfVqGvcg5sht0quSYmI6xS7kmkwAcXWmhSZ/OpqQ3yElecgtAqaMGysEfttE7TSam9mxMYrF5qeb+AjwdwtCYIRZN24k8u+bYn6cUmiMMnE3ZjirF0dVmtLPuZFefUq7whMpQAIXneWlKW4nAFY8zC++y0rX8wI8hFOUT+JW4iXwovYAym8lSjLLF+AmTdR+Otfts9neQ7FmKX0L0ncha4GjJPLGln0ccKaQul90kJxNkydQ1m4S28+ENQspMpJfImqAqOYUKjv/npTTvEXi5YLWrPimHktiddce6ikmmOG7LXhJ7JdpU95fdGkYqzwLfybqgMC6tDc+jH1g6JKAEifCTY4pylI+IWB3shpDmQ/mOOUYSYGWwYN5zqkIahAS+GvyJ6hRR64ZL1UNgSiRILsmER6oyf4mjsbgZBJSrpmm/xLGZ6vrkiKEic6pY6VN5mZU51qc0x7Z6LqtvVPYXakCOuyoOkt9lqCEi80tfqi4MCOATJ5QHgcm56nl6TEGOuZmD0RNt5254xcgxSFsnSkBfJyGVkokGj+ZYFd7gWMknWZ7BDNRPMFCVTSx0vLMYh7qKOjiiTY6xLQrPsjj85OvAiDp+hGOlyhb5xFRy7OcyZBWrGWgImG5Wls/aFYOZxVIXb/DdLODH5tgIWc4xhnbed/0Hcow8tOP8sKcFg6rDCo6xIkoyKYDOQq2pMmgEeoebG/GjeE4Z3+SYkcyLkyi1dAwQln3s0L4cg+SDsAAsi1i32F/NPY3yci05JBLnotTBMBgaVrpT7oyyY3LcMqa0xDF0hfa2zMU5tWYr/CGkC6KcFjMPVu2Q47HI+xyouQ9iI4mAn+9zpxE1utOxkzLHdr489qhW/pZ8vHtzDOI76d9Mb9zuglzC+ByuTy/XJWEITMZjsC0ZTJCTSeA6jgIWmeER9bGMoZZWNFSBPFS2lvYsVp82Y9gdxYYlxa9Sjk1ylg8AqreUeKJv7gdS16lLm8655piN5EW8EjKl+9Wk3l+OP003hqf7C0uCk3cJeklo4f5HqL9ByuWujhz3waxuQehFrQSwXtqPhNFGSpCtf+RRpa5QHKvqc9FGMfLl48RZ+8AS3/ZBhOHYulsp3rs3x+Zqq+ceN/OZpFuFp0fSQj1nbL3IVToIBwNrjYhtrlmWVo+05HRntxrWXgvdi2MYIlV14imfS9HM1dFjfh40Osm1kmPsr4/JZCvwYhgzqa1MFujFfAAPrxSjyGQ1LI38isEeBXKCrEJekmRpJuJSoynearf3NDn2tBxLjrXlyli4vWH4gOOWnNKFVtqHY6lZImMbkTYoQT0IfUzYtHgUmSXFitB07h3VmthGgmaUqQ1aCVrSwmuOxWqsb3mSHGsV7aeFY2KZiywx1vqvIibkc3W39T9jf11B3z4Ym1wF8MaJkqgzkOnF+rLUx6pxmob9WA24FqUx7TFaohimaKSmlm5PTO+7vcUnQnOb6kkc61O9teon4OTOxnFuKVbF3QIzdx/21xUVHIOkasdGeuYrNMH/WZMYlwZNbBqE0mCqKc1j0E05K5OslwXozSDqoFnHlAf1DDnWp5x1/dKLoxjJkMOp4vhMn8PA6yEcO1qxS+MB9S8x/dLk7NHykg80z2rae1LSBCpj3Z51qa4Yw7ZFlSZB656Zz+fYuCzVr+zxQNrelRz3VFMMgx2HcKxXT0IWOClhCZQzo4Cfrt0wJUS83qi9E9I8wMZmhnzaEWeyedsy2/+4N7f2ARxjNEbxWwzLmqJ0VXKs8wEO5jjRhWGlM97SzQARRmSXOoOh6BWfiOpA75HgktyttZX5rB0lq6OmkI6GPotjqM6byZmwJpnJ7bRqOVZr3umB+liIE+1szpX9sbkjAbI9JyrwVsww3jWOsLlTCWmnOXlb1kANTj5fu2so6/E59nFxSroTS8pKcqxiclUctzXHqLMO4liVRk/DH6SM0O7GVenSt83NTqX17aOqvQ1NC/OlslKLexd3MA7nWM7At71PtKQDQ6NaV5ypySsjI33r+RzDmp0qKaUeGt18kz+lFuIoNPPFj6icizqzwsRSe0bGmrW1QXkQxzl8r5fSPEqCyqLCB8FwkgzCIyV9nZG3GaOXRXrSMtE+SDXHytGA4m2YG2zXBrEThSzvFDs4Y+QxwOhGcpFjP6GZuY4Ard2nU3XmMI4Bfn9Bd3MMynDAZUHMpqnWxzratIccS/2Xx+V2pAXJGebMiQpFsYMzUR+DMHKO0YK51RwnxfWjcKxynsdqOU0rOJbRJBnsx/iyMO4q5FjRLt3ARzluwZ8JKzhOd7EnWY6XyinM6qNYVrxY68FbW6nmpLjjGBzna3aG052c+TJvk2zp47a0P/Tq4/Eyx7K0MgPz4PtjcgzkJUxvkhFrlxbQDq0vrTicuMcieRBgiA30gyi6YziKlkDmcGtG7+VyhTvxB+njwWaEaYrMWagf36iogb3OP47V09U7gb5a81ipZj3FuHJiHtcVhrHUYmzSePvSQKl/TYDafeXT44XgppzxMF5HJfD/C1v2vY9HkaLI/iY5xsv/HuBLJ5xtJCp7uHcmTamHctxTCmuh7w7Vnuh6W87Qe8ipqu9XHN9TJcew4rU2JXQiUyzWp+TeUzAwWseKWSSgEpk1zhtBLbmQ8qF32Yf68bN8oZjTAzgGFcvbJTma2Lj1PETbTRsJBcfXakUz81CzyxXHhZvbVRoaRQEPf8Wx2vSC+92tqJo4YZYKlyvEaFpYvSMueYnMPqZkPlVvJ/n9QBpBatcQ5LYnVSac6vtC+N5C7/4/j2MPHhCzeokSRh/rlpFq1Q+5IOkQLu7HY0teHvwzQkvGnmmmYul9ZWVhMsB+HGPWGalwLtAJJDyNhkrIkhTzP8xj5sBNufLUGQ/C0WgUEpUrYi1VIy0jTnXsD24I3/MixPxcjtHu5u8nWZZNpAObK4MOVR0JMtdLuh05W5iZzx542IOFzv4JelB4yVXkLo335Xgg21Z7t2UImSJCKF2Msmy0wK2a0ib2MTDEgeqUEduyVc6JbbUH+dCMJNWbjig1MOxvB9gVU5UlijshTKUfWQstuCLDOImM7cn0CvS1Fqv1fpdMMVJpMZaFr61IvkNMz845fsQHwZG0cWpYDwW0rZObsE/6MY4PJ7aMGNPLiswoOWzaWS9M0Lc4pFpdwJwKHVi3ADZXHC9s1T/NMVedLe2ze/rUT3kULSljRQwR2Jr7hd5bTViul+CPzdNuvkSofoB+WHBLSbusk88iUWyk6Hw3vkuOhbHient8m4G2yXVkXNbMl+7RY/S+O19aXL6qZlFKl9l0S9sL7zZQOZsTaH3Qky8r3iqTKeuECJB7NHljeRB2LvOirfxUqOMwIslOGJc5JpTOsk2pcrIFdgT+cBJGFVEZkczPTMwf5dxa9tzyHX31DuVoaFTGy/DcLE9K2sagf5tSLrvEzbBfU7zN96Lx6enpuOsOK1vwHbffT7ZGXVgieb7Eel4XtxT7rusywnf6V+Nx5FYk+0JH7sbjcX+6M+wFpRP3OnH8XUy0quxa2cvPj+RY+UOvfwkNr+qKt23ulld0UpR/yAO4KZ9OLbXz2Vrrl3JBdVfB9aZl/4jEVMfIy33bnm1569VyDDqPY2yjWgmUz9axYSqTF1tSr4mCw+1bCnb0IygoFZLHlljTL4yS1Ba53dvVCfUANhgXuqgQOwYq0DFQXRGi+hHtYqhlwGJtVXhvRZ9VZpQo+XwNnghwntjJcwrWGUb+8yGM+XJ+7aPz5C7AqrCes+FcU67F34MUv2MQzN6D1aTSbJ8MMTjs7Z+/HcL4pAOaMhdrn1dnH1Qx8Gt51+lvAcjfp/yNCYL7+U8rLLOtnbiR41/gk6QX4xQMnKAnRivBfb9ZOXFD8eNY4FtvtkWZSsd9Cl3otno3N6vXo1hU/fX4vTuPa8Tgsr1chqd939hpUO8A3Hpz7Xo3r2dWtIp3J/breUu7DaLqG1y/HySx3tXddfKKXdhEPLxJEte9vo5KePOmD/C8mzh+tHDdEDvc8seKgPD4dz+urur9eMgvOiF8x7uOuucfP3x593kD7zUChGni+7oWp8Hns7D3v27fc2rN1avuq2g9/cHG5+cXP5IXFIj19PZ9x70bf//w5b93Bf7777+fiBLFgYapQYitIqecc/NnOBpHyXAdONsVnTgenqSH8Wb34/fz81Vt/dlqMB++P5heX51/+FJAkvvuy5ev3759+/794uLiClRD5L3N0Qd90Z3P59++hSfLZRAQTsHbwhe/1UfkgsXtPJoW3+tTCv5FRvVL+D8+fPx48SBHoB7oiORw1b/4/uGrAvL74eP3ix937tSJ4728IOHHzmp6H2W9SbgMGJdv/uPWDn6qoded5t+4+D1Inn74+uHDlf9iikIMvSvQuhJA8Mfz8Z3nDLdcH7HWedsXjNb2OaB72s96/85MufciN/DM5SS7ry08/jSIq3dfvn49/nbTVitC79f40zvg9+NHyfH51fXqmK67P3TcbLQIOEemGaPkUzi/VzoQW289Z6k6ADqavfr68927D3V//kaPbJBcfP/4URJ8jt85rWuXa3h9OZqB6YFEW0B0p5uoDaGa8th3AuVWZJ8///x54ddsxcvafST4O3J8vt7GE8dUmK3yrpAwkmh0RpWehv+Wc/fJvu/BQLdjFqSfPycPNm5qgHN3fn6ODF9pfuW03bUR9TwU21ClOqf9+WcuX1EDMy9o/1P7jN3E8Bs3A7Pn1/Ji+ho44uTiHCk+v3vhIWp43Q6+uIcampN25OQdE0fL8dtE7geKMWUmTb36P3Ptez/A1D1/LYK1El7dt5f4EgzaHMFtFD+Q+CNCy2wUUPw+yfbO+dEbA4avfgDHVzd6C7q+xnZ3In8zzrmfL0y5ElKe9qLKz8QdqUlD9JfAsDVxjJr1BCx0d1fA8bV+LfvVsBak2JufBEqerUXPrSlcDgxzQujCUwZjnXCu74Bj7/fwBNZAnmVCGuPkZP5WebjPCKY9hEoV8TEHj9BlTSlYZfjeNXDs+bsydF4JKvs4ducLtQ7y4CR7qxOqjmFAO1lKCVH5i3WP23Gvr6/xGxn1B8Gehrw3YtgfpZzaoDattDPezr17Xt2e/Join/XrnLza5BVTjLDLafhbRGUeQPPsRBOTozxT2wR/UGxe3muVXsvPCkTYhpmxcHX+V41owWLnefjhyZf2Xp+FVbdDkWfbssjZpavZ128EPTYAMLDXN6y6SwscSou3p48UOQ6wTf8GOI5/Mx1RibyLyeUZeILqm4af5/1VcXm/3VsvCzi+mULzDzXV1uEcg+QmSXy1rfm7I9+mRV16eSb9QRv9wc5pf78v6vrJJUwD9NatdJ4YagbUPG5hDFbTJE8i+D2V8UPkKQdJN/yk/EEMQi9GYzf2dwQIhe8n3dEZw0iqTdlSErxZXW3wV6vpK/nNR4FY3fdOUkbzPSxzFo7m48ibDnNM3Wg8vz1JKZe7LxZNw+6LZqYIx1kd+7vVL4d8lserfu/fGeHqvRsbzDvcnZX5hPhBYfVPUaFTTpaT8bTWr7hVIHYc509QxDvQKtkSg/httzdZBBaSatlMgegNcZKe9MZerNc48YJ60Y/jP1eKK+EPhis3yrLRSL9QNRpl2ZX7YA/ypSBEHNcXz2pg4JTxn/RPUfw5EMULUEJ/r+DVsgpag8FfmV1bStEUxTbkKzmxQubh/40s/zYAs/yv1BS/E4Bj/w+22/4IqH+1+E/xn/9MiF2+fYOjQYiG47rREo3/UTsajl8Ajapo0KBBgwYNGjRo0KBBgwYNGjRo0KBBgwYNGjRo0OA18X+/z1qjniqtjQAAAABJRU5ErkJggg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12292" name="Picture 5" descr="http://www.bankingsense.com/wp-content/uploads/2014/06/USTreasuryBo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19463"/>
            <a:ext cx="30543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345363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Types of government bonds:  </a:t>
            </a:r>
            <a:br>
              <a:rPr smtClean="0"/>
            </a:br>
            <a:r>
              <a:rPr smtClean="0"/>
              <a:t>Dual-dated bonds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35600" y="836613"/>
            <a:ext cx="241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2028-2032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8175" y="1484313"/>
            <a:ext cx="0" cy="576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16688" y="1484313"/>
            <a:ext cx="0" cy="504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47813" y="836613"/>
            <a:ext cx="811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6%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2486025" y="836613"/>
            <a:ext cx="3094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Treasury loan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750" y="1989138"/>
            <a:ext cx="275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Carry a </a:t>
            </a:r>
            <a:r>
              <a:rPr lang="en-GB" altLang="en-US" sz="2400">
                <a:solidFill>
                  <a:srgbClr val="7030A0"/>
                </a:solidFill>
              </a:rPr>
              <a:t>FIXED</a:t>
            </a:r>
            <a:r>
              <a:rPr lang="en-GB" altLang="en-US" sz="2400"/>
              <a:t> coupon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67175" y="1989138"/>
            <a:ext cx="5041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Has </a:t>
            </a:r>
            <a:r>
              <a:rPr lang="en-GB" altLang="en-US" sz="2400">
                <a:solidFill>
                  <a:srgbClr val="10A017"/>
                </a:solidFill>
              </a:rPr>
              <a:t>TWO DATES BETWEEN </a:t>
            </a:r>
            <a:r>
              <a:rPr lang="en-GB" altLang="en-US" sz="2400"/>
              <a:t>which repayment can be made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9241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decision as to when to repay will be </a:t>
            </a:r>
            <a:r>
              <a:rPr lang="en-GB" altLang="en-US" sz="1800" b="1" u="sng"/>
              <a:t>made by the government</a:t>
            </a:r>
            <a:r>
              <a:rPr lang="en-GB" altLang="en-US" sz="1800" u="sng"/>
              <a:t> </a:t>
            </a:r>
            <a:r>
              <a:rPr lang="en-GB" altLang="en-US" sz="1800"/>
              <a:t>and will </a:t>
            </a:r>
            <a:r>
              <a:rPr lang="en-GB" altLang="en-US" sz="1800" b="1" u="sng"/>
              <a:t>depend on the prevailing rates of interest </a:t>
            </a:r>
            <a:r>
              <a:rPr lang="en-GB" altLang="en-US" sz="1800"/>
              <a:t>at that time.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0825" y="3644900"/>
            <a:ext cx="856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What is the advantage?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0825" y="4005263"/>
            <a:ext cx="8821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It gives more flexibility for a government  but can be unpopular with investors - in the case above, the government had the option of repaying the bond within the four-year period. If....</a:t>
            </a:r>
          </a:p>
        </p:txBody>
      </p:sp>
      <p:pic>
        <p:nvPicPr>
          <p:cNvPr id="82946" name="Picture 2" descr="https://www.farmmachinerylocator.co.uk/farm-sales/wp-content/uploads/2015/01/interest-r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155733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950" y="5516563"/>
            <a:ext cx="16557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 2028, interest rates </a:t>
            </a:r>
            <a:r>
              <a:rPr lang="en-GB" altLang="en-US" sz="1800" b="1">
                <a:solidFill>
                  <a:srgbClr val="C00000"/>
                </a:solidFill>
              </a:rPr>
              <a:t>fall to below 6%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555875" y="5373688"/>
            <a:ext cx="93662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3" name="Picture 8" descr="http://www.emergencyvisions.com/wp-content/uploads/2014/07/EV-Icon-Govern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19475" y="5516563"/>
            <a:ext cx="20161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government </a:t>
            </a:r>
            <a:r>
              <a:rPr lang="en-GB" altLang="en-US" sz="1800" b="1">
                <a:solidFill>
                  <a:srgbClr val="10A017"/>
                </a:solidFill>
              </a:rPr>
              <a:t>repays</a:t>
            </a:r>
            <a:r>
              <a:rPr lang="en-GB" altLang="en-US" sz="1800"/>
              <a:t> the 6% Treasury stock 2028-2032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27763" y="5516563"/>
            <a:ext cx="28448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government </a:t>
            </a:r>
            <a:r>
              <a:rPr lang="en-GB" altLang="en-US" sz="1600" b="1">
                <a:solidFill>
                  <a:srgbClr val="002060"/>
                </a:solidFill>
              </a:rPr>
              <a:t>issues new bonds</a:t>
            </a:r>
            <a:r>
              <a:rPr lang="en-GB" altLang="en-US" sz="1600"/>
              <a:t> at a </a:t>
            </a:r>
            <a:r>
              <a:rPr lang="en-GB" altLang="en-US" sz="1600" b="1">
                <a:solidFill>
                  <a:srgbClr val="C00000"/>
                </a:solidFill>
              </a:rPr>
              <a:t>lower coupon rate</a:t>
            </a:r>
            <a:r>
              <a:rPr lang="en-GB" altLang="en-US" sz="1600"/>
              <a:t>, saving them money in interest payments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435600" y="5373688"/>
            <a:ext cx="93662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9" name="Picture 8" descr="http://www.emergencyvisions.com/wp-content/uploads/2014/07/EV-Icon-Govern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9418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 build="allAtOnce"/>
      <p:bldP spid="19" grpId="0" build="allAtOnce"/>
      <p:bldP spid="20" grpId="0" build="allAtOnce"/>
      <p:bldP spid="21" grpId="0"/>
      <p:bldP spid="22" grpId="0" animBg="1"/>
      <p:bldP spid="24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345363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Types of government bonds:  </a:t>
            </a:r>
            <a:br>
              <a:rPr smtClean="0"/>
            </a:br>
            <a:r>
              <a:rPr smtClean="0"/>
              <a:t>Irredeemable/Undated bonds</a:t>
            </a:r>
            <a:endParaRPr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59113" y="1773238"/>
            <a:ext cx="0" cy="12239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27763" y="1700213"/>
            <a:ext cx="0" cy="12239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00338" y="1125538"/>
            <a:ext cx="8112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3%</a:t>
            </a:r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3563938" y="1125538"/>
            <a:ext cx="21812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War loan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5150" y="2924175"/>
            <a:ext cx="2808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Carry a </a:t>
            </a:r>
            <a:r>
              <a:rPr lang="en-GB" altLang="en-US" sz="2800">
                <a:solidFill>
                  <a:srgbClr val="7030A0"/>
                </a:solidFill>
              </a:rPr>
              <a:t>FIXED</a:t>
            </a:r>
            <a:r>
              <a:rPr lang="en-GB" altLang="en-US" sz="2800"/>
              <a:t> coupon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16463" y="2852738"/>
            <a:ext cx="3240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Has </a:t>
            </a:r>
            <a:r>
              <a:rPr lang="en-GB" altLang="en-US" sz="2800">
                <a:solidFill>
                  <a:srgbClr val="C00000"/>
                </a:solidFill>
              </a:rPr>
              <a:t>NO </a:t>
            </a:r>
            <a:r>
              <a:rPr lang="en-GB" altLang="en-US" sz="2800"/>
              <a:t>repayment date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4005263"/>
            <a:ext cx="835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Also known as </a:t>
            </a:r>
            <a:r>
              <a:rPr lang="en-GB" altLang="en-US" sz="2000" b="1">
                <a:solidFill>
                  <a:srgbClr val="0070C0"/>
                </a:solidFill>
              </a:rPr>
              <a:t>perpetual</a:t>
            </a:r>
            <a:r>
              <a:rPr lang="en-GB" altLang="en-US" sz="2000"/>
              <a:t> or </a:t>
            </a:r>
            <a:r>
              <a:rPr lang="en-GB" altLang="en-US" sz="2000" b="1">
                <a:solidFill>
                  <a:srgbClr val="0070C0"/>
                </a:solidFill>
              </a:rPr>
              <a:t>undated stocks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Issued to help government expenditure in World War 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388" y="4797425"/>
            <a:ext cx="856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Investor appeal or lack of .......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9388" y="5229225"/>
            <a:ext cx="89646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GB" altLang="en-US" sz="1800"/>
              <a:t>Lack of a certain repayment date is unattractive to investors.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GB" altLang="en-US" sz="1800"/>
              <a:t>The government does repay a small amount of its undated stock each year using a mechanism called a sinking fund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GB" altLang="en-US" sz="1800"/>
              <a:t>Investors can be selected by ballot and their undated stock will be repaid at nominal value. </a:t>
            </a:r>
          </a:p>
        </p:txBody>
      </p:sp>
      <p:pic>
        <p:nvPicPr>
          <p:cNvPr id="89090" name="Picture 2" descr="http://www.west-dunbarton.gov.uk/media/2432383/kitchener_276x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25538"/>
            <a:ext cx="14747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http://www.bl.uk/learning/timeline/external/worldwar1somme-t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build="allAtOnce"/>
      <p:bldP spid="17" grpId="0" build="allAtOnce"/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7345362" cy="490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Gilt Strips</a:t>
            </a:r>
            <a:endParaRPr/>
          </a:p>
        </p:txBody>
      </p:sp>
      <p:grpSp>
        <p:nvGrpSpPr>
          <p:cNvPr id="33795" name="Group 26"/>
          <p:cNvGrpSpPr>
            <a:grpSpLocks/>
          </p:cNvGrpSpPr>
          <p:nvPr/>
        </p:nvGrpSpPr>
        <p:grpSpPr bwMode="auto">
          <a:xfrm>
            <a:off x="142875" y="1268413"/>
            <a:ext cx="9001125" cy="3384550"/>
            <a:chOff x="107504" y="764704"/>
            <a:chExt cx="9001000" cy="3384376"/>
          </a:xfrm>
        </p:grpSpPr>
        <p:grpSp>
          <p:nvGrpSpPr>
            <p:cNvPr id="33798" name="Group 25"/>
            <p:cNvGrpSpPr>
              <a:grpSpLocks/>
            </p:cNvGrpSpPr>
            <p:nvPr/>
          </p:nvGrpSpPr>
          <p:grpSpPr bwMode="auto">
            <a:xfrm>
              <a:off x="2051720" y="764704"/>
              <a:ext cx="5111844" cy="707886"/>
              <a:chOff x="2051720" y="764704"/>
              <a:chExt cx="5111844" cy="707886"/>
            </a:xfrm>
          </p:grpSpPr>
          <p:sp>
            <p:nvSpPr>
              <p:cNvPr id="33807" name="Rectangle 7"/>
              <p:cNvSpPr>
                <a:spLocks noChangeArrowheads="1"/>
              </p:cNvSpPr>
              <p:nvPr/>
            </p:nvSpPr>
            <p:spPr bwMode="auto">
              <a:xfrm>
                <a:off x="5940152" y="764704"/>
                <a:ext cx="122341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latin typeface="Calibri" panose="020F0502020204030204" pitchFamily="34" charset="0"/>
                  </a:rPr>
                  <a:t>2018</a:t>
                </a:r>
              </a:p>
            </p:txBody>
          </p:sp>
          <p:sp>
            <p:nvSpPr>
              <p:cNvPr id="33808" name="Rectangle 11"/>
              <p:cNvSpPr>
                <a:spLocks noChangeArrowheads="1"/>
              </p:cNvSpPr>
              <p:nvPr/>
            </p:nvSpPr>
            <p:spPr bwMode="auto">
              <a:xfrm>
                <a:off x="2051720" y="764704"/>
                <a:ext cx="81144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latin typeface="Calibri" panose="020F0502020204030204" pitchFamily="34" charset="0"/>
                  </a:rPr>
                  <a:t>6%</a:t>
                </a:r>
              </a:p>
            </p:txBody>
          </p:sp>
          <p:sp>
            <p:nvSpPr>
              <p:cNvPr id="33809" name="Rectangle 12"/>
              <p:cNvSpPr>
                <a:spLocks noChangeArrowheads="1"/>
              </p:cNvSpPr>
              <p:nvPr/>
            </p:nvSpPr>
            <p:spPr bwMode="auto">
              <a:xfrm>
                <a:off x="2843808" y="764704"/>
                <a:ext cx="327172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latin typeface="Calibri" panose="020F0502020204030204" pitchFamily="34" charset="0"/>
                  </a:rPr>
                  <a:t>Treasury stock 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07504" y="1917170"/>
              <a:ext cx="1223946" cy="2231910"/>
            </a:xfrm>
            <a:prstGeom prst="rect">
              <a:avLst/>
            </a:prstGeom>
            <a:solidFill>
              <a:srgbClr val="10A0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Coupon 1</a:t>
              </a: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07.06.15</a:t>
              </a:r>
            </a:p>
            <a:p>
              <a:pPr algn="ctr" eaLnBrk="1" hangingPunct="1">
                <a:defRPr/>
              </a:pPr>
              <a:endParaRPr lang="en-GB" sz="1600" b="1" dirty="0">
                <a:latin typeface="Century Gothic" pitchFamily="34" charset="0"/>
              </a:endParaRP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3%</a:t>
              </a:r>
            </a:p>
            <a:p>
              <a:pPr algn="ctr" eaLnBrk="1" hangingPunct="1">
                <a:defRPr/>
              </a:pPr>
              <a:endParaRPr lang="en-GB" b="1" dirty="0">
                <a:latin typeface="Century Gothic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02886" y="1917170"/>
              <a:ext cx="1225533" cy="2231910"/>
            </a:xfrm>
            <a:prstGeom prst="rect">
              <a:avLst/>
            </a:prstGeom>
            <a:solidFill>
              <a:srgbClr val="10A0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Coupon 2</a:t>
              </a: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07.12.15</a:t>
              </a:r>
            </a:p>
            <a:p>
              <a:pPr algn="ctr" eaLnBrk="1" hangingPunct="1">
                <a:defRPr/>
              </a:pPr>
              <a:endParaRPr lang="en-GB" sz="1600" b="1" dirty="0">
                <a:latin typeface="Century Gothic" pitchFamily="34" charset="0"/>
              </a:endParaRP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3%</a:t>
              </a:r>
            </a:p>
            <a:p>
              <a:pPr algn="ctr" eaLnBrk="1" hangingPunct="1">
                <a:defRPr/>
              </a:pPr>
              <a:endParaRPr lang="en-GB" b="1" dirty="0">
                <a:latin typeface="Century Gothic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99856" y="1917170"/>
              <a:ext cx="1223945" cy="2231910"/>
            </a:xfrm>
            <a:prstGeom prst="rect">
              <a:avLst/>
            </a:prstGeom>
            <a:solidFill>
              <a:srgbClr val="10A0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Coupon 3</a:t>
              </a: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07.06.16</a:t>
              </a:r>
            </a:p>
            <a:p>
              <a:pPr algn="ctr" eaLnBrk="1" hangingPunct="1">
                <a:defRPr/>
              </a:pPr>
              <a:endParaRPr lang="en-GB" sz="1600" b="1" dirty="0">
                <a:latin typeface="Century Gothic" pitchFamily="34" charset="0"/>
              </a:endParaRP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3%</a:t>
              </a:r>
            </a:p>
            <a:p>
              <a:pPr algn="ctr" eaLnBrk="1" hangingPunct="1">
                <a:defRPr/>
              </a:pPr>
              <a:endParaRPr lang="en-GB" b="1" dirty="0">
                <a:latin typeface="Century Gothic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5238" y="1917170"/>
              <a:ext cx="1225533" cy="2231910"/>
            </a:xfrm>
            <a:prstGeom prst="rect">
              <a:avLst/>
            </a:prstGeom>
            <a:solidFill>
              <a:srgbClr val="10A0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Coupon 4</a:t>
              </a: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07.12.16</a:t>
              </a:r>
            </a:p>
            <a:p>
              <a:pPr algn="ctr" eaLnBrk="1" hangingPunct="1">
                <a:defRPr/>
              </a:pPr>
              <a:endParaRPr lang="en-GB" sz="1600" b="1" dirty="0">
                <a:latin typeface="Century Gothic" pitchFamily="34" charset="0"/>
              </a:endParaRP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3%</a:t>
              </a:r>
            </a:p>
            <a:p>
              <a:pPr algn="ctr" eaLnBrk="1" hangingPunct="1">
                <a:defRPr/>
              </a:pPr>
              <a:endParaRPr lang="en-GB" b="1" dirty="0">
                <a:latin typeface="Century Gothic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92207" y="1917170"/>
              <a:ext cx="1223946" cy="2231910"/>
            </a:xfrm>
            <a:prstGeom prst="rect">
              <a:avLst/>
            </a:prstGeom>
            <a:solidFill>
              <a:srgbClr val="10A0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Coupon 5</a:t>
              </a: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07.06.17</a:t>
              </a:r>
            </a:p>
            <a:p>
              <a:pPr algn="ctr" eaLnBrk="1" hangingPunct="1">
                <a:defRPr/>
              </a:pPr>
              <a:endParaRPr lang="en-GB" sz="1600" b="1" dirty="0">
                <a:latin typeface="Century Gothic" pitchFamily="34" charset="0"/>
              </a:endParaRP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3%</a:t>
              </a:r>
            </a:p>
            <a:p>
              <a:pPr algn="ctr" eaLnBrk="1" hangingPunct="1">
                <a:defRPr/>
              </a:pPr>
              <a:endParaRPr lang="en-GB" b="1" dirty="0">
                <a:latin typeface="Century Gothic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87589" y="1917170"/>
              <a:ext cx="1225533" cy="2231910"/>
            </a:xfrm>
            <a:prstGeom prst="rect">
              <a:avLst/>
            </a:prstGeom>
            <a:solidFill>
              <a:srgbClr val="10A0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Coupon 6</a:t>
              </a: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07.12.17</a:t>
              </a:r>
            </a:p>
            <a:p>
              <a:pPr algn="ctr" eaLnBrk="1" hangingPunct="1">
                <a:defRPr/>
              </a:pPr>
              <a:endParaRPr lang="en-GB" sz="1600" b="1" dirty="0">
                <a:latin typeface="Century Gothic" pitchFamily="34" charset="0"/>
              </a:endParaRP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3%</a:t>
              </a:r>
            </a:p>
            <a:p>
              <a:pPr algn="ctr" eaLnBrk="1" hangingPunct="1">
                <a:defRPr/>
              </a:pPr>
              <a:endParaRPr lang="en-GB" b="1" dirty="0">
                <a:latin typeface="Century Gothic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84559" y="1917170"/>
              <a:ext cx="1223945" cy="2231910"/>
            </a:xfrm>
            <a:prstGeom prst="rect">
              <a:avLst/>
            </a:prstGeom>
            <a:solidFill>
              <a:srgbClr val="10A0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Maturity</a:t>
              </a: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07.06.18</a:t>
              </a:r>
            </a:p>
            <a:p>
              <a:pPr algn="ctr" eaLnBrk="1" hangingPunct="1">
                <a:defRPr/>
              </a:pPr>
              <a:endParaRPr lang="en-GB" sz="1600" b="1" dirty="0">
                <a:latin typeface="Century Gothic" pitchFamily="34" charset="0"/>
              </a:endParaRPr>
            </a:p>
            <a:p>
              <a:pPr algn="ctr" eaLnBrk="1" hangingPunct="1">
                <a:defRPr/>
              </a:pPr>
              <a:r>
                <a:rPr lang="en-GB" sz="1600" b="1" dirty="0">
                  <a:latin typeface="Century Gothic" pitchFamily="34" charset="0"/>
                </a:rPr>
                <a:t>Nominal repaid</a:t>
              </a:r>
            </a:p>
            <a:p>
              <a:pPr algn="ctr" eaLnBrk="1" hangingPunct="1">
                <a:defRPr/>
              </a:pPr>
              <a:endParaRPr lang="en-GB" b="1" dirty="0">
                <a:latin typeface="Century Gothic" pitchFamily="34" charset="0"/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 rot="5400000">
              <a:off x="4176224" y="-2872233"/>
              <a:ext cx="720688" cy="8569206"/>
            </a:xfrm>
            <a:prstGeom prst="rightBrac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33796" name="Rectangle 24"/>
          <p:cNvSpPr>
            <a:spLocks noChangeArrowheads="1"/>
          </p:cNvSpPr>
          <p:nvPr/>
        </p:nvSpPr>
        <p:spPr bwMode="auto">
          <a:xfrm>
            <a:off x="107950" y="4797425"/>
            <a:ext cx="871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‘Stripping’ a gilt refers to </a:t>
            </a:r>
            <a:r>
              <a:rPr lang="en-GB" altLang="en-US" sz="1800" b="1"/>
              <a:t>breaking it down into its individual cash flows </a:t>
            </a:r>
            <a:r>
              <a:rPr lang="en-GB" altLang="en-US" sz="1800"/>
              <a:t>which can be traded separately as zero-coupon gilts.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As seen above, a three-year gilt will have seven individual cash flows: six (semi-annual) coupon payments and the final maturity repayment.</a:t>
            </a:r>
          </a:p>
        </p:txBody>
      </p:sp>
      <p:sp>
        <p:nvSpPr>
          <p:cNvPr id="33797" name="Rectangle 27"/>
          <p:cNvSpPr>
            <a:spLocks noChangeArrowheads="1"/>
          </p:cNvSpPr>
          <p:nvPr/>
        </p:nvSpPr>
        <p:spPr bwMode="auto">
          <a:xfrm>
            <a:off x="323850" y="692150"/>
            <a:ext cx="86407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STRIP</a:t>
            </a:r>
            <a:r>
              <a:rPr lang="en-GB" altLang="en-US" sz="1800"/>
              <a:t> stands for </a:t>
            </a:r>
            <a:r>
              <a:rPr lang="en-GB" altLang="en-US" sz="1800" b="1"/>
              <a:t>Separate Trading of Registered Interest and Principal.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What are bonds?</a:t>
            </a:r>
            <a:endParaRPr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179388" y="3860800"/>
            <a:ext cx="62658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With bonds, investors typically lend money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company in return for: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/>
              <a:t>The promise to have the </a:t>
            </a:r>
            <a:r>
              <a:rPr lang="en-GB" altLang="en-US" sz="1800" b="1">
                <a:solidFill>
                  <a:srgbClr val="00B050"/>
                </a:solidFill>
              </a:rPr>
              <a:t>loan repaid on a fixed future date</a:t>
            </a:r>
            <a:r>
              <a:rPr lang="en-GB" altLang="en-US" sz="1800"/>
              <a:t> and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/>
              <a:t>To receive </a:t>
            </a:r>
            <a:r>
              <a:rPr lang="en-GB" altLang="en-US" sz="1800" b="1">
                <a:solidFill>
                  <a:srgbClr val="00B050"/>
                </a:solidFill>
              </a:rPr>
              <a:t>a series of interest payments</a:t>
            </a:r>
          </a:p>
        </p:txBody>
      </p:sp>
      <p:pic>
        <p:nvPicPr>
          <p:cNvPr id="13316" name="Picture 6" descr="http://i2.cdn.turner.com/money/dam/assets/130110091342-iou-100-mon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10988" b="4170"/>
          <a:stretch>
            <a:fillRect/>
          </a:stretch>
        </p:blipFill>
        <p:spPr bwMode="auto">
          <a:xfrm>
            <a:off x="6645275" y="2636838"/>
            <a:ext cx="23193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1052513"/>
            <a:ext cx="6049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 bond is, very simply, a loan that is represented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by an IOU (I owe you).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2095500"/>
            <a:ext cx="56896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latin typeface="Century Gothic" pitchFamily="34" charset="0"/>
                <a:cs typeface="Arial" charset="0"/>
              </a:rPr>
              <a:t>If a company wants to borrow some money to enable it to expand, it could:</a:t>
            </a:r>
          </a:p>
          <a:p>
            <a:pPr eaLnBrk="1" hangingPunct="1">
              <a:defRPr/>
            </a:pPr>
            <a:endParaRPr lang="en-GB" altLang="en-US" dirty="0">
              <a:latin typeface="Century Gothic" pitchFamily="34" charset="0"/>
              <a:cs typeface="Arial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en-GB" altLang="en-US" dirty="0">
                <a:latin typeface="Century Gothic" pitchFamily="34" charset="0"/>
                <a:cs typeface="Arial" charset="0"/>
              </a:rPr>
              <a:t>Borrow it from </a:t>
            </a:r>
            <a:r>
              <a:rPr lang="en-GB" altLang="en-US" b="1" dirty="0">
                <a:latin typeface="Century Gothic" pitchFamily="34" charset="0"/>
                <a:cs typeface="Arial" charset="0"/>
              </a:rPr>
              <a:t>a bank</a:t>
            </a:r>
            <a:r>
              <a:rPr lang="en-GB" altLang="en-US" dirty="0">
                <a:latin typeface="Century Gothic" pitchFamily="34" charset="0"/>
                <a:cs typeface="Arial" charset="0"/>
              </a:rPr>
              <a:t>, or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en-GB" altLang="en-US" dirty="0">
                <a:latin typeface="Century Gothic" pitchFamily="34" charset="0"/>
                <a:cs typeface="Arial" charset="0"/>
              </a:rPr>
              <a:t>Issue </a:t>
            </a:r>
            <a:r>
              <a:rPr lang="en-GB" altLang="en-US" b="1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bonds</a:t>
            </a:r>
            <a:r>
              <a:rPr lang="en-GB" altLang="en-US" dirty="0">
                <a:latin typeface="Century Gothic" pitchFamily="34" charset="0"/>
                <a:cs typeface="Arial" charset="0"/>
              </a:rPr>
              <a:t> instead.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  <p:bldP spid="5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4450"/>
            <a:ext cx="6842125" cy="490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Issuers of bonds</a:t>
            </a:r>
            <a:endParaRPr/>
          </a:p>
        </p:txBody>
      </p:sp>
      <p:pic>
        <p:nvPicPr>
          <p:cNvPr id="12296" name="Picture 8" descr="http://www.emergencyvisions.com/wp-content/uploads/2014/07/EV-Icon-Govern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1270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http://marketingland.com/wp-content/ml-loads/2014/03/Business-Manag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35818" r="51230" b="14645"/>
          <a:stretch>
            <a:fillRect/>
          </a:stretch>
        </p:blipFill>
        <p:spPr bwMode="auto">
          <a:xfrm>
            <a:off x="5940425" y="476250"/>
            <a:ext cx="2232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1669023"/>
            <a:ext cx="31935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cs typeface="Arial" charset="0"/>
              </a:rPr>
              <a:t>Governments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5207" y="1628800"/>
            <a:ext cx="41553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  <a:cs typeface="Arial" charset="0"/>
              </a:rPr>
              <a:t>Listed Companies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" y="2232025"/>
            <a:ext cx="467995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b="1" u="sng" dirty="0">
                <a:solidFill>
                  <a:srgbClr val="006666"/>
                </a:solidFill>
                <a:latin typeface="Century Gothic" pitchFamily="34" charset="0"/>
                <a:cs typeface="Arial" charset="0"/>
              </a:rPr>
              <a:t>Purpose of issuing bonds:</a:t>
            </a:r>
          </a:p>
          <a:p>
            <a:pPr eaLnBrk="1" hangingPunct="1">
              <a:defRPr/>
            </a:pPr>
            <a:endParaRPr lang="en-GB" sz="1400" dirty="0">
              <a:latin typeface="Century Gothic" pitchFamily="34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Finance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spending and investment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GB" sz="1400" dirty="0">
              <a:latin typeface="Century Gothic" pitchFamily="34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Bridge the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gap between their actual spending and their income </a:t>
            </a:r>
            <a:r>
              <a:rPr lang="en-GB" sz="1400" dirty="0">
                <a:latin typeface="Century Gothic" pitchFamily="34" charset="0"/>
                <a:cs typeface="Arial" charset="0"/>
              </a:rPr>
              <a:t>they receive (taxes and other receipts)</a:t>
            </a:r>
          </a:p>
          <a:p>
            <a:pPr marL="342900" indent="-342900" eaLnBrk="1" hangingPunct="1">
              <a:defRPr/>
            </a:pPr>
            <a:endParaRPr lang="en-GB" sz="1400" dirty="0">
              <a:latin typeface="Century Gothic" pitchFamily="34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When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tax revenues </a:t>
            </a:r>
            <a:r>
              <a:rPr lang="en-GB" sz="1400" dirty="0">
                <a:latin typeface="Century Gothic" pitchFamily="34" charset="0"/>
                <a:cs typeface="Arial" charset="0"/>
              </a:rPr>
              <a:t>are </a:t>
            </a:r>
            <a:r>
              <a:rPr lang="en-GB" sz="1400" b="1" dirty="0">
                <a:solidFill>
                  <a:srgbClr val="C00000"/>
                </a:solidFill>
                <a:latin typeface="Century Gothic" pitchFamily="34" charset="0"/>
                <a:cs typeface="Arial" charset="0"/>
              </a:rPr>
              <a:t>a lot less </a:t>
            </a:r>
            <a:r>
              <a:rPr lang="en-GB" sz="1400" dirty="0">
                <a:latin typeface="Century Gothic" pitchFamily="34" charset="0"/>
                <a:cs typeface="Arial" charset="0"/>
              </a:rPr>
              <a:t>than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government</a:t>
            </a:r>
          </a:p>
          <a:p>
            <a:pPr marL="342900" indent="-342900" eaLnBrk="1" hangingPunct="1">
              <a:defRPr/>
            </a:pPr>
            <a:r>
              <a:rPr lang="en-GB" sz="1400" b="1" dirty="0">
                <a:latin typeface="Century Gothic" pitchFamily="34" charset="0"/>
                <a:cs typeface="Arial" charset="0"/>
              </a:rPr>
              <a:t>spending </a:t>
            </a:r>
            <a:r>
              <a:rPr lang="en-GB" sz="1400" dirty="0">
                <a:latin typeface="Century Gothic" pitchFamily="34" charset="0"/>
                <a:cs typeface="Arial" charset="0"/>
              </a:rPr>
              <a:t>– issuance of  government bonds are </a:t>
            </a:r>
            <a:r>
              <a:rPr lang="en-GB" sz="1400" b="1" dirty="0">
                <a:solidFill>
                  <a:srgbClr val="00B050"/>
                </a:solidFill>
                <a:latin typeface="Century Gothic" pitchFamily="34" charset="0"/>
                <a:cs typeface="Arial" charset="0"/>
              </a:rPr>
              <a:t>high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38" y="4495800"/>
            <a:ext cx="48609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GB" sz="1400" b="1" u="sng" dirty="0">
                <a:solidFill>
                  <a:srgbClr val="006666"/>
                </a:solidFill>
                <a:latin typeface="Century Gothic" pitchFamily="34" charset="0"/>
                <a:cs typeface="Arial" charset="0"/>
              </a:rPr>
              <a:t>Major issuers:</a:t>
            </a:r>
          </a:p>
          <a:p>
            <a:pPr marL="342900" indent="-342900" eaLnBrk="1" hangingPunct="1">
              <a:defRPr/>
            </a:pPr>
            <a:endParaRPr lang="en-GB" sz="1400" u="sng" dirty="0">
              <a:latin typeface="Century Gothic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Western governments </a:t>
            </a:r>
            <a:r>
              <a:rPr lang="en-GB" sz="1400" dirty="0">
                <a:latin typeface="Century Gothic" pitchFamily="34" charset="0"/>
                <a:cs typeface="Arial" charset="0"/>
              </a:rPr>
              <a:t>e.g. UK, USA, Germany and France - the volume of government bonds in issue is very large.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GB" sz="1400" dirty="0">
              <a:latin typeface="Century Gothic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 Bonds form a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major part of the investment portfolio of many institutional investors </a:t>
            </a:r>
            <a:r>
              <a:rPr lang="en-GB" sz="1400" dirty="0">
                <a:latin typeface="Century Gothic" pitchFamily="34" charset="0"/>
                <a:cs typeface="Arial" charset="0"/>
              </a:rPr>
              <a:t>(such as pension funds and insurance companies).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716463" y="620713"/>
            <a:ext cx="71437" cy="6237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7900" y="2205038"/>
            <a:ext cx="467995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b="1" u="sng" dirty="0">
                <a:solidFill>
                  <a:srgbClr val="006666"/>
                </a:solidFill>
                <a:latin typeface="Century Gothic" pitchFamily="34" charset="0"/>
                <a:cs typeface="Arial" charset="0"/>
              </a:rPr>
              <a:t>Purpose of issuing bonds:</a:t>
            </a:r>
          </a:p>
          <a:p>
            <a:pPr eaLnBrk="1" hangingPunct="1">
              <a:defRPr/>
            </a:pPr>
            <a:endParaRPr lang="en-GB" sz="1400" dirty="0">
              <a:latin typeface="Century Gothic" pitchFamily="34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Fund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expansion and </a:t>
            </a:r>
            <a:r>
              <a:rPr lang="en-GB" sz="1400" dirty="0">
                <a:latin typeface="Century Gothic" pitchFamily="34" charset="0"/>
                <a:cs typeface="Arial" charset="0"/>
              </a:rPr>
              <a:t>finance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 investment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GB" sz="1400" b="1" dirty="0">
              <a:latin typeface="Century Gothic" pitchFamily="34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Generally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cheaper and fewer restrictions </a:t>
            </a:r>
            <a:r>
              <a:rPr lang="en-GB" sz="1400" dirty="0">
                <a:latin typeface="Century Gothic" pitchFamily="34" charset="0"/>
                <a:cs typeface="Arial" charset="0"/>
              </a:rPr>
              <a:t>compared with borrowing from a financial institution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GB" sz="1400" dirty="0">
              <a:latin typeface="Century Gothic" pitchFamily="34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Issuing bonds does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not effect ownership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24413" y="4421188"/>
            <a:ext cx="4319587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GB" sz="1400" b="1" u="sng" dirty="0">
                <a:solidFill>
                  <a:srgbClr val="006666"/>
                </a:solidFill>
                <a:latin typeface="Century Gothic" pitchFamily="34" charset="0"/>
                <a:cs typeface="Arial" charset="0"/>
              </a:rPr>
              <a:t>Major issuers:</a:t>
            </a:r>
          </a:p>
          <a:p>
            <a:pPr marL="342900" indent="-342900" eaLnBrk="1" hangingPunct="1">
              <a:defRPr/>
            </a:pPr>
            <a:endParaRPr lang="en-GB" sz="1400" b="1" u="sng" dirty="0">
              <a:solidFill>
                <a:srgbClr val="006666"/>
              </a:solidFill>
              <a:latin typeface="Century Gothic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Most of the corporate bonds are issued by listed</a:t>
            </a:r>
          </a:p>
          <a:p>
            <a:pPr eaLnBrk="1" hangingPunct="1">
              <a:defRPr/>
            </a:pPr>
            <a:r>
              <a:rPr lang="en-GB" sz="1400" dirty="0">
                <a:latin typeface="Century Gothic" pitchFamily="34" charset="0"/>
                <a:cs typeface="Arial" charset="0"/>
              </a:rPr>
              <a:t>companies, such as the </a:t>
            </a:r>
            <a:r>
              <a:rPr lang="en-GB" sz="1400" b="1" dirty="0">
                <a:latin typeface="Century Gothic" pitchFamily="34" charset="0"/>
                <a:cs typeface="Arial" charset="0"/>
              </a:rPr>
              <a:t>large bank</a:t>
            </a:r>
            <a:r>
              <a:rPr lang="en-GB" sz="1400" dirty="0">
                <a:latin typeface="Century Gothic" pitchFamily="34" charset="0"/>
                <a:cs typeface="Arial" charset="0"/>
              </a:rPr>
              <a:t>s and other</a:t>
            </a:r>
          </a:p>
          <a:p>
            <a:pPr eaLnBrk="1" hangingPunct="1">
              <a:defRPr/>
            </a:pPr>
            <a:r>
              <a:rPr lang="en-GB" sz="1400" b="1" dirty="0">
                <a:latin typeface="Century Gothic" pitchFamily="34" charset="0"/>
                <a:cs typeface="Arial" charset="0"/>
              </a:rPr>
              <a:t>large corporate organisations </a:t>
            </a:r>
            <a:r>
              <a:rPr lang="en-GB" sz="1400" dirty="0">
                <a:latin typeface="Century Gothic" pitchFamily="34" charset="0"/>
                <a:cs typeface="Arial" charset="0"/>
              </a:rPr>
              <a:t>like McDonald’s.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60925" y="5715000"/>
            <a:ext cx="428307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The term </a:t>
            </a:r>
            <a:r>
              <a:rPr lang="en-GB" altLang="en-US" sz="1400" b="1"/>
              <a:t>corporate bond </a:t>
            </a:r>
            <a:r>
              <a:rPr lang="en-GB" altLang="en-US" sz="1400"/>
              <a:t>is usually </a:t>
            </a:r>
            <a:r>
              <a:rPr lang="en-GB" altLang="en-US" sz="1400" b="1">
                <a:solidFill>
                  <a:srgbClr val="C00000"/>
                </a:solidFill>
              </a:rPr>
              <a:t>restricted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C00000"/>
                </a:solidFill>
              </a:rPr>
              <a:t>to longer-term debt instruments</a:t>
            </a:r>
            <a:r>
              <a:rPr lang="en-GB" altLang="en-US" sz="1400"/>
              <a:t>, with a redemption date that is </a:t>
            </a:r>
            <a:r>
              <a:rPr lang="en-GB" altLang="en-US" sz="1400" b="1">
                <a:solidFill>
                  <a:srgbClr val="7030A0"/>
                </a:solidFill>
              </a:rPr>
              <a:t>more than one year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7030A0"/>
                </a:solidFill>
              </a:rPr>
              <a:t>away at the point of issue</a:t>
            </a:r>
            <a:r>
              <a:rPr lang="en-GB" altLang="en-US" sz="1400" b="1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allAtOnce"/>
      <p:bldP spid="18" grpId="0" build="allAtOnce"/>
      <p:bldP spid="19" grpId="0" build="allAtOnce"/>
      <p:bldP spid="2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8" y="188913"/>
            <a:ext cx="6842125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Characteristics of bonds</a:t>
            </a:r>
            <a:endParaRPr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7950" y="765175"/>
            <a:ext cx="4211638" cy="1476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Bonds are also known as: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F0"/>
                </a:solidFill>
              </a:rPr>
              <a:t>Loan stock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00000"/>
                </a:solidFill>
              </a:rPr>
              <a:t>Debt instruments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Fixed interest securities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500563" y="765175"/>
            <a:ext cx="4572000" cy="14763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Bonds are </a:t>
            </a:r>
            <a:r>
              <a:rPr lang="en-GB" altLang="en-US" sz="1800" b="1"/>
              <a:t>tradeable instruments</a:t>
            </a:r>
            <a:r>
              <a:rPr lang="en-GB" altLang="en-US" sz="18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investor in a bond </a:t>
            </a:r>
            <a:r>
              <a:rPr lang="en-GB" altLang="en-US" sz="1800" b="1">
                <a:solidFill>
                  <a:srgbClr val="00B050"/>
                </a:solidFill>
              </a:rPr>
              <a:t>could sell </a:t>
            </a:r>
            <a:r>
              <a:rPr lang="en-GB" altLang="en-US" sz="1800"/>
              <a:t>that bond onto another investor </a:t>
            </a:r>
            <a:r>
              <a:rPr lang="en-GB" altLang="en-US" sz="1800" b="1">
                <a:solidFill>
                  <a:srgbClr val="00B050"/>
                </a:solidFill>
              </a:rPr>
              <a:t>without the need to refer to the original borrower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07950" y="2636838"/>
            <a:ext cx="759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Terminology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50825" y="3284538"/>
            <a:ext cx="2881313" cy="26781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ABC plc will pay: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£10,000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6 year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9" name="Oval 8"/>
          <p:cNvSpPr/>
          <p:nvPr/>
        </p:nvSpPr>
        <p:spPr>
          <a:xfrm>
            <a:off x="250825" y="3284538"/>
            <a:ext cx="1368425" cy="5048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9388" y="4005263"/>
            <a:ext cx="1368425" cy="50323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79388" y="4724400"/>
            <a:ext cx="1189037" cy="5048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9388" y="5445125"/>
            <a:ext cx="792162" cy="5048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4" name="Straight Connector 13"/>
          <p:cNvCxnSpPr>
            <a:stCxn id="9" idx="6"/>
            <a:endCxn id="15" idx="1"/>
          </p:cNvCxnSpPr>
          <p:nvPr/>
        </p:nvCxnSpPr>
        <p:spPr>
          <a:xfrm flipV="1">
            <a:off x="1619250" y="2836863"/>
            <a:ext cx="3097213" cy="7000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16463" y="2420938"/>
            <a:ext cx="4248150" cy="830262"/>
          </a:xfrm>
          <a:prstGeom prst="rect">
            <a:avLst/>
          </a:prstGeom>
          <a:solidFill>
            <a:srgbClr val="00206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Issuer</a:t>
            </a:r>
            <a:r>
              <a:rPr lang="en-GB" altLang="en-US" sz="1600">
                <a:solidFill>
                  <a:schemeClr val="bg1"/>
                </a:solidFill>
              </a:rPr>
              <a:t> – in this case ABC plc is a company  promising to repay the amount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6463" y="3357563"/>
            <a:ext cx="4248150" cy="1322387"/>
          </a:xfrm>
          <a:prstGeom prst="rect">
            <a:avLst/>
          </a:prstGeom>
          <a:solidFill>
            <a:srgbClr val="7030A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Nominal/Face Value/Par value or principal</a:t>
            </a:r>
            <a:r>
              <a:rPr lang="en-GB" altLang="en-US" sz="1600">
                <a:solidFill>
                  <a:schemeClr val="bg1"/>
                </a:solidFill>
              </a:rPr>
              <a:t> – This is the </a:t>
            </a:r>
            <a:r>
              <a:rPr lang="en-GB" altLang="en-US" sz="1600" u="sng">
                <a:solidFill>
                  <a:schemeClr val="bg1"/>
                </a:solidFill>
              </a:rPr>
              <a:t>original value </a:t>
            </a:r>
            <a:r>
              <a:rPr lang="en-GB" altLang="en-US" sz="1600">
                <a:solidFill>
                  <a:schemeClr val="bg1"/>
                </a:solidFill>
              </a:rPr>
              <a:t>of the bond  - what the original investor paid for it and the </a:t>
            </a:r>
            <a:r>
              <a:rPr lang="en-GB" altLang="en-US" sz="1600" u="sng">
                <a:solidFill>
                  <a:schemeClr val="bg1"/>
                </a:solidFill>
              </a:rPr>
              <a:t>amount on which the interest is calculated</a:t>
            </a:r>
          </a:p>
        </p:txBody>
      </p:sp>
      <p:cxnSp>
        <p:nvCxnSpPr>
          <p:cNvPr id="21" name="Straight Connector 20"/>
          <p:cNvCxnSpPr>
            <a:stCxn id="10" idx="6"/>
            <a:endCxn id="17" idx="1"/>
          </p:cNvCxnSpPr>
          <p:nvPr/>
        </p:nvCxnSpPr>
        <p:spPr>
          <a:xfrm flipV="1">
            <a:off x="1547813" y="4017963"/>
            <a:ext cx="3168650" cy="239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16463" y="4868863"/>
            <a:ext cx="4248150" cy="831850"/>
          </a:xfrm>
          <a:prstGeom prst="rect">
            <a:avLst/>
          </a:prstGeom>
          <a:solidFill>
            <a:srgbClr val="0099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Maturity or Redemption date</a:t>
            </a:r>
            <a:r>
              <a:rPr lang="en-GB" altLang="en-US" sz="1600">
                <a:solidFill>
                  <a:schemeClr val="bg1"/>
                </a:solidFill>
              </a:rPr>
              <a:t>–  The date at which the bond matures and the </a:t>
            </a:r>
            <a:r>
              <a:rPr lang="en-GB" altLang="en-US" sz="1600" u="sng">
                <a:solidFill>
                  <a:schemeClr val="bg1"/>
                </a:solidFill>
              </a:rPr>
              <a:t>nominal value is paid back to the owner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331913" y="4964113"/>
            <a:ext cx="3384550" cy="193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16463" y="5805488"/>
            <a:ext cx="4248150" cy="863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Coupon–  </a:t>
            </a: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The annual rate of interest paid to the owner, based on the nominal (face value)</a:t>
            </a:r>
          </a:p>
        </p:txBody>
      </p:sp>
      <p:cxnSp>
        <p:nvCxnSpPr>
          <p:cNvPr id="31" name="Straight Connector 30"/>
          <p:cNvCxnSpPr>
            <a:endCxn id="30" idx="1"/>
          </p:cNvCxnSpPr>
          <p:nvPr/>
        </p:nvCxnSpPr>
        <p:spPr>
          <a:xfrm>
            <a:off x="971550" y="5661025"/>
            <a:ext cx="3744913" cy="576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2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842125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Characteristics of bonds – </a:t>
            </a:r>
            <a:r>
              <a:rPr err="1" smtClean="0"/>
              <a:t>Tradeable</a:t>
            </a:r>
            <a:endParaRPr/>
          </a:p>
        </p:txBody>
      </p:sp>
      <p:sp>
        <p:nvSpPr>
          <p:cNvPr id="19459" name="Rectangle 18"/>
          <p:cNvSpPr>
            <a:spLocks noChangeArrowheads="1"/>
          </p:cNvSpPr>
          <p:nvPr/>
        </p:nvSpPr>
        <p:spPr bwMode="auto">
          <a:xfrm>
            <a:off x="144463" y="765175"/>
            <a:ext cx="8964612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Remember that bonds can be </a:t>
            </a:r>
            <a:r>
              <a:rPr lang="en-GB" altLang="en-US" sz="1800" b="1"/>
              <a:t>sold on to somebody else </a:t>
            </a:r>
            <a:r>
              <a:rPr lang="en-GB" altLang="en-US" sz="1800"/>
              <a:t>– this can be done </a:t>
            </a:r>
            <a:r>
              <a:rPr lang="en-GB" altLang="en-US" sz="1800" b="1"/>
              <a:t>without the knowledge of the original borrower.   </a:t>
            </a:r>
            <a:r>
              <a:rPr lang="en-GB" altLang="en-US" sz="1800"/>
              <a:t>They are </a:t>
            </a:r>
            <a:r>
              <a:rPr lang="en-GB" altLang="en-US" sz="1800" b="1">
                <a:solidFill>
                  <a:srgbClr val="00B050"/>
                </a:solidFill>
              </a:rPr>
              <a:t>tradeable financial instruments.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7950" y="1844675"/>
            <a:ext cx="759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What does this mean?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7950" y="2276475"/>
            <a:ext cx="8964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 bond </a:t>
            </a:r>
            <a:r>
              <a:rPr lang="en-GB" altLang="en-US" sz="1800">
                <a:solidFill>
                  <a:srgbClr val="C00000"/>
                </a:solidFill>
              </a:rPr>
              <a:t>will not always trade </a:t>
            </a:r>
            <a:r>
              <a:rPr lang="en-GB" altLang="en-US" sz="1800"/>
              <a:t>at its </a:t>
            </a:r>
            <a:r>
              <a:rPr lang="en-GB" altLang="en-US" sz="1800">
                <a:solidFill>
                  <a:srgbClr val="7030A0"/>
                </a:solidFill>
              </a:rPr>
              <a:t>nominal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For example.......</a:t>
            </a:r>
          </a:p>
        </p:txBody>
      </p:sp>
      <p:pic>
        <p:nvPicPr>
          <p:cNvPr id="76802" name="Picture 2" descr="http://www.thelawinsider.com/wp-content/uploads/2010/11/investor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3684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36513" y="4800600"/>
            <a:ext cx="2232026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Original investor </a:t>
            </a:r>
            <a:r>
              <a:rPr lang="en-GB" altLang="en-US" sz="1600"/>
              <a:t>pays £10,000 for the bond (nominal) with a coupon of 7%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476375" y="3284538"/>
            <a:ext cx="1727200" cy="143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b="1" dirty="0">
                <a:latin typeface="Century Gothic" pitchFamily="34" charset="0"/>
              </a:rPr>
              <a:t>Looks to sell the  bond after 2-years</a:t>
            </a:r>
          </a:p>
        </p:txBody>
      </p:sp>
      <p:sp>
        <p:nvSpPr>
          <p:cNvPr id="27" name="Up Arrow 26"/>
          <p:cNvSpPr/>
          <p:nvPr/>
        </p:nvSpPr>
        <p:spPr>
          <a:xfrm>
            <a:off x="3203575" y="3573463"/>
            <a:ext cx="576263" cy="115093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08400" y="2997200"/>
            <a:ext cx="122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00000"/>
                </a:solidFill>
                <a:latin typeface="Calibri" panose="020F0502020204030204" pitchFamily="34" charset="0"/>
              </a:rPr>
              <a:t>BUT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40200" y="4797425"/>
            <a:ext cx="1727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7% coupon rate may no longer be competitive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700338" y="4797425"/>
            <a:ext cx="1511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Interest rates have gone up in the 2-year period </a:t>
            </a:r>
          </a:p>
        </p:txBody>
      </p:sp>
      <p:pic>
        <p:nvPicPr>
          <p:cNvPr id="76804" name="Picture 4" descr="http://www.clker.com/cliparts/a/6/e/8/119498563188281957tasto_8_architetto_franc_01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5580063" y="3284538"/>
            <a:ext cx="1728787" cy="143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b="1" dirty="0">
                <a:latin typeface="Century Gothic" pitchFamily="34" charset="0"/>
              </a:rPr>
              <a:t>New buyer reviews the situation</a:t>
            </a:r>
          </a:p>
        </p:txBody>
      </p:sp>
      <p:sp>
        <p:nvSpPr>
          <p:cNvPr id="19471" name="AutoShape 8" descr="https://smarterinvesting.files.wordpress.com/2010/08/istock_000009286763medium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19472" name="AutoShape 10" descr="https://smarterinvesting.files.wordpress.com/2010/08/istock_000009286763medium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19473" name="AutoShape 12" descr="https://smarterinvesting.files.wordpress.com/2010/08/istock_000009286763medium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76814" name="Picture 14" descr="http://s.wsj.net/public/resources/images/OB-PD887_woman_D_20110815113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r="7664" b="8760"/>
          <a:stretch>
            <a:fillRect/>
          </a:stretch>
        </p:blipFill>
        <p:spPr bwMode="auto">
          <a:xfrm>
            <a:off x="7308850" y="3429000"/>
            <a:ext cx="1593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27763" y="4740275"/>
            <a:ext cx="2916237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New buyer </a:t>
            </a:r>
            <a:r>
              <a:rPr lang="en-GB" altLang="en-US" sz="1600"/>
              <a:t>will only pay £9,500  for the bond.  They keep the bond until maturity when they receive the £10,000 nominal back. The £500 difference is the compensation for the uncompetitive 7% coupon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3" grpId="0" build="allAtOnce"/>
      <p:bldP spid="24" grpId="0"/>
      <p:bldP spid="26" grpId="0" build="allAtOnce" animBg="1"/>
      <p:bldP spid="27" grpId="0" animBg="1"/>
      <p:bldP spid="29" grpId="0" build="allAtOnce"/>
      <p:bldP spid="33" grpId="0"/>
      <p:bldP spid="34" grpId="0"/>
      <p:bldP spid="38" grpId="0" animBg="1"/>
      <p:bldP spid="4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-26988"/>
            <a:ext cx="6842125" cy="490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Government bonds</a:t>
            </a:r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900113" y="404813"/>
            <a:ext cx="5975350" cy="20621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dirty="0">
                <a:latin typeface="Century Gothic" pitchFamily="34" charset="0"/>
                <a:cs typeface="Arial" charset="0"/>
              </a:rPr>
              <a:t>UK government bonds are known as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gilts</a:t>
            </a:r>
            <a:r>
              <a:rPr lang="en-GB" sz="1600" dirty="0">
                <a:latin typeface="Century Gothic" pitchFamily="34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GB" sz="1600" dirty="0">
              <a:latin typeface="Century Gothic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1600" dirty="0">
                <a:latin typeface="Century Gothic" pitchFamily="34" charset="0"/>
                <a:cs typeface="Arial" charset="0"/>
              </a:rPr>
              <a:t>This dates back to the days when the physical certificates were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issued with a real gold</a:t>
            </a:r>
            <a:r>
              <a:rPr lang="en-GB" sz="1600" dirty="0">
                <a:latin typeface="Century Gothic" pitchFamily="34" charset="0"/>
                <a:cs typeface="Arial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or ‘gilt’ edges to them</a:t>
            </a:r>
            <a:r>
              <a:rPr lang="en-GB" sz="1600" dirty="0">
                <a:latin typeface="Century Gothic" pitchFamily="34" charset="0"/>
                <a:cs typeface="Arial" charset="0"/>
              </a:rPr>
              <a:t>, so they became known as ‘gilts’ or ‘gilt-edged stock’. </a:t>
            </a:r>
          </a:p>
          <a:p>
            <a:pPr eaLnBrk="1" hangingPunct="1">
              <a:defRPr/>
            </a:pPr>
            <a:endParaRPr lang="en-GB" sz="1600" dirty="0">
              <a:latin typeface="Century Gothic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1600" dirty="0">
                <a:latin typeface="Century Gothic" pitchFamily="34" charset="0"/>
                <a:cs typeface="Arial" charset="0"/>
              </a:rPr>
              <a:t>Bonds are issued on behalf of the UK government by the </a:t>
            </a:r>
            <a:r>
              <a:rPr lang="en-GB" sz="1600" b="1" dirty="0">
                <a:latin typeface="Century Gothic" pitchFamily="34" charset="0"/>
                <a:cs typeface="Arial" charset="0"/>
              </a:rPr>
              <a:t>Debt Management Office (DMO).</a:t>
            </a:r>
            <a:endParaRPr lang="en-GB" altLang="en-US" sz="1600" b="1" dirty="0">
              <a:solidFill>
                <a:srgbClr val="00B05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1508" name="AutoShape 8" descr="https://smarterinvesting.files.wordpress.com/2010/08/istock_000009286763medium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21509" name="AutoShape 10" descr="https://smarterinvesting.files.wordpress.com/2010/08/istock_000009286763medium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21510" name="AutoShape 12" descr="https://smarterinvesting.files.wordpress.com/2010/08/istock_000009286763medium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80898" name="Picture 2" descr="http://www.bluephoenixfinancials.com/wp-content/uploads/2013/06/uk-gilt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r="23264"/>
          <a:stretch>
            <a:fillRect/>
          </a:stretch>
        </p:blipFill>
        <p:spPr bwMode="auto">
          <a:xfrm>
            <a:off x="179388" y="1052513"/>
            <a:ext cx="706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http://www.dmo.gov.uk/images/dmo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295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http://media.efinancialnews.com/share/media/images/2010/04/4058728188_c300,200,100,50,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25538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28239" r="19417" b="7082"/>
          <a:stretch>
            <a:fillRect/>
          </a:stretch>
        </p:blipFill>
        <p:spPr bwMode="auto">
          <a:xfrm>
            <a:off x="179388" y="2565400"/>
            <a:ext cx="6786562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019925" y="2997200"/>
            <a:ext cx="2124075" cy="3786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total amount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new gilts issued is called the </a:t>
            </a:r>
            <a:r>
              <a:rPr lang="en-GB" altLang="en-US" sz="1600" b="1">
                <a:solidFill>
                  <a:srgbClr val="002060"/>
                </a:solidFill>
              </a:rPr>
              <a:t>‘gross’ </a:t>
            </a:r>
            <a:r>
              <a:rPr lang="en-GB" altLang="en-US" sz="1600"/>
              <a:t>amount and the total amount </a:t>
            </a:r>
            <a:r>
              <a:rPr lang="en-GB" altLang="en-US" sz="1600" b="1">
                <a:solidFill>
                  <a:srgbClr val="FF0000"/>
                </a:solidFill>
              </a:rPr>
              <a:t>less redemptions</a:t>
            </a:r>
            <a:r>
              <a:rPr lang="en-GB" altLang="en-US" sz="1600"/>
              <a:t> is the </a:t>
            </a:r>
            <a:r>
              <a:rPr lang="en-GB" altLang="en-US" sz="1600" b="1">
                <a:solidFill>
                  <a:srgbClr val="00B050"/>
                </a:solidFill>
              </a:rPr>
              <a:t>‘net’</a:t>
            </a:r>
            <a:r>
              <a:rPr lang="en-GB" altLang="en-US" sz="1600"/>
              <a:t> amount.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chart also shows the percentage of GDP represented by the total of gilts in 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7950" y="-26988"/>
            <a:ext cx="68421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Characteristics of a typical UK Government bond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13" y="1773238"/>
            <a:ext cx="4752975" cy="2862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313" y="1773238"/>
            <a:ext cx="3960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dirty="0">
                <a:latin typeface="+mn-lt"/>
                <a:cs typeface="Arial" charset="0"/>
              </a:rPr>
              <a:t>5 PER CENT TREASURY STOCK, 2025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375" y="4149725"/>
            <a:ext cx="1944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dirty="0">
                <a:latin typeface="+mn-lt"/>
                <a:cs typeface="Arial" charset="0"/>
              </a:rPr>
              <a:t>£10,000 ***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213" y="2420938"/>
            <a:ext cx="36004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latin typeface="+mn-lt"/>
                <a:cs typeface="Arial" charset="0"/>
              </a:rPr>
              <a:t>Repayable at par on 7 December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613" y="2997200"/>
            <a:ext cx="51133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latin typeface="+mn-lt"/>
                <a:cs typeface="Arial" charset="0"/>
              </a:rPr>
              <a:t>Interest payable half-yearly on 7 June and 7 December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2500" y="3411538"/>
            <a:ext cx="14398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latin typeface="+mn-lt"/>
                <a:cs typeface="Arial" charset="0"/>
              </a:rPr>
              <a:t>Price £101.25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925" y="908050"/>
            <a:ext cx="1800225" cy="2062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2060"/>
                </a:solidFill>
              </a:rPr>
              <a:t>Stock</a:t>
            </a:r>
            <a:r>
              <a:rPr lang="en-GB" altLang="en-US" sz="1600"/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UK Government bonds are named by their </a:t>
            </a:r>
            <a:r>
              <a:rPr lang="en-GB" altLang="en-US" sz="1600" b="1"/>
              <a:t>coupon rate </a:t>
            </a:r>
            <a:r>
              <a:rPr lang="en-GB" altLang="en-US" sz="1600"/>
              <a:t>and their </a:t>
            </a:r>
            <a:r>
              <a:rPr lang="en-GB" altLang="en-US" sz="1600" b="1"/>
              <a:t>redemption date</a:t>
            </a:r>
          </a:p>
        </p:txBody>
      </p:sp>
      <p:cxnSp>
        <p:nvCxnSpPr>
          <p:cNvPr id="15" name="Straight Connector 14"/>
          <p:cNvCxnSpPr>
            <a:endCxn id="16" idx="2"/>
          </p:cNvCxnSpPr>
          <p:nvPr/>
        </p:nvCxnSpPr>
        <p:spPr>
          <a:xfrm>
            <a:off x="1619250" y="1412875"/>
            <a:ext cx="792163" cy="5397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11413" y="1773238"/>
            <a:ext cx="4176712" cy="36036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700338" y="2420938"/>
            <a:ext cx="3671887" cy="36036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8" name="Straight Connector 17"/>
          <p:cNvCxnSpPr>
            <a:endCxn id="17" idx="6"/>
          </p:cNvCxnSpPr>
          <p:nvPr/>
        </p:nvCxnSpPr>
        <p:spPr>
          <a:xfrm flipH="1">
            <a:off x="6372225" y="1484313"/>
            <a:ext cx="1008063" cy="11160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39975" y="404813"/>
            <a:ext cx="6624638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2060"/>
                </a:solidFill>
              </a:rPr>
              <a:t>Redemption date </a:t>
            </a:r>
            <a:endParaRPr lang="en-GB" altLang="en-US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year in which the </a:t>
            </a:r>
            <a:r>
              <a:rPr lang="en-GB" altLang="en-US" sz="1600" b="1"/>
              <a:t>stock will be repaid</a:t>
            </a:r>
            <a:r>
              <a:rPr lang="en-GB" altLang="en-US" sz="1600"/>
              <a:t>. Repayment will take place at the </a:t>
            </a:r>
            <a:r>
              <a:rPr lang="en-GB" altLang="en-US" sz="1600" b="1"/>
              <a:t>same time as the final interest payment </a:t>
            </a:r>
            <a:r>
              <a:rPr lang="en-GB" altLang="en-US" sz="1600"/>
              <a:t>is made. The amount repaid will be the </a:t>
            </a:r>
            <a:r>
              <a:rPr lang="en-GB" altLang="en-US" sz="1600" b="1"/>
              <a:t>nominal amount </a:t>
            </a:r>
            <a:r>
              <a:rPr lang="en-GB" altLang="en-US" sz="1600"/>
              <a:t>of stock held; that is, £10,000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8038" y="3770313"/>
            <a:ext cx="16557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latin typeface="+mn-lt"/>
                <a:cs typeface="Arial" charset="0"/>
              </a:rPr>
              <a:t>Value £10,125.00</a:t>
            </a:r>
          </a:p>
        </p:txBody>
      </p:sp>
      <p:sp>
        <p:nvSpPr>
          <p:cNvPr id="27" name="Oval 26"/>
          <p:cNvSpPr/>
          <p:nvPr/>
        </p:nvSpPr>
        <p:spPr>
          <a:xfrm>
            <a:off x="2051050" y="2997200"/>
            <a:ext cx="4752975" cy="36036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5650" y="3213100"/>
            <a:ext cx="1584325" cy="1223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4925" y="4437063"/>
            <a:ext cx="3384550" cy="2308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2060"/>
                </a:solidFill>
              </a:rPr>
              <a:t>Coupon</a:t>
            </a:r>
            <a:r>
              <a:rPr lang="en-GB" altLang="en-US" sz="16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annual rate of interest is </a:t>
            </a:r>
            <a:r>
              <a:rPr lang="en-GB" altLang="en-US" sz="1600" b="1"/>
              <a:t>quoted gross </a:t>
            </a:r>
            <a:r>
              <a:rPr lang="en-GB" altLang="en-US" sz="1600"/>
              <a:t>(before the deduction of any tax that might be payable) and for UK government bonds it is normally paid in </a:t>
            </a:r>
            <a:r>
              <a:rPr lang="en-GB" altLang="en-US" sz="1600" b="1"/>
              <a:t>two separate and equal half-yearly interest payments made 6 months apart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019925" y="1989138"/>
            <a:ext cx="1979613" cy="25542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2060"/>
                </a:solidFill>
              </a:rPr>
              <a:t>Price</a:t>
            </a:r>
            <a:r>
              <a:rPr lang="en-GB" altLang="en-US" sz="16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convention in the bond markets is to </a:t>
            </a:r>
            <a:r>
              <a:rPr lang="en-GB" altLang="en-US" sz="1600" b="1"/>
              <a:t>quote prices per £100 nominal </a:t>
            </a:r>
            <a:r>
              <a:rPr lang="en-GB" altLang="en-US" sz="1600"/>
              <a:t>of stock. So, in this example, the price is £101.25 for each £100 nominal of stock.</a:t>
            </a:r>
          </a:p>
        </p:txBody>
      </p:sp>
      <p:cxnSp>
        <p:nvCxnSpPr>
          <p:cNvPr id="50" name="Straight Connector 49"/>
          <p:cNvCxnSpPr>
            <a:endCxn id="52" idx="6"/>
          </p:cNvCxnSpPr>
          <p:nvPr/>
        </p:nvCxnSpPr>
        <p:spPr>
          <a:xfrm flipH="1" flipV="1">
            <a:off x="4859338" y="3536950"/>
            <a:ext cx="2160587" cy="3651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19475" y="3357563"/>
            <a:ext cx="1439863" cy="35877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911975" y="4652963"/>
            <a:ext cx="22320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2060"/>
                </a:solidFill>
              </a:rPr>
              <a:t>Value</a:t>
            </a:r>
            <a:endParaRPr lang="en-GB" altLang="en-US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nominal amount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stock x current price.</a:t>
            </a:r>
          </a:p>
        </p:txBody>
      </p:sp>
      <p:sp>
        <p:nvSpPr>
          <p:cNvPr id="59" name="Oval 58"/>
          <p:cNvSpPr/>
          <p:nvPr/>
        </p:nvSpPr>
        <p:spPr>
          <a:xfrm>
            <a:off x="3348038" y="3716338"/>
            <a:ext cx="1728787" cy="36036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563938" y="4508500"/>
            <a:ext cx="3240087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2060"/>
                </a:solidFill>
              </a:rPr>
              <a:t>Nominal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amount of stock purchased -  </a:t>
            </a:r>
            <a:r>
              <a:rPr lang="en-GB" altLang="en-US" sz="1600" b="1"/>
              <a:t>not necessarily the same as the amount invested or the cost of purchase</a:t>
            </a:r>
            <a:r>
              <a:rPr lang="en-GB" altLang="en-US" sz="1600"/>
              <a:t>. This is the amount on which interest will be paid and the amount that will eventually be repaid. </a:t>
            </a:r>
          </a:p>
        </p:txBody>
      </p:sp>
      <p:cxnSp>
        <p:nvCxnSpPr>
          <p:cNvPr id="58" name="Straight Connector 57"/>
          <p:cNvCxnSpPr>
            <a:endCxn id="22" idx="3"/>
          </p:cNvCxnSpPr>
          <p:nvPr/>
        </p:nvCxnSpPr>
        <p:spPr>
          <a:xfrm flipH="1" flipV="1">
            <a:off x="5003800" y="3940175"/>
            <a:ext cx="1944688" cy="7127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419475" y="4149725"/>
            <a:ext cx="1728788" cy="35877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5148263" y="4365625"/>
            <a:ext cx="647700" cy="1428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1" grpId="0" animBg="1"/>
      <p:bldP spid="27" grpId="0" animBg="1"/>
      <p:bldP spid="30" grpId="0" animBg="1"/>
      <p:bldP spid="34" grpId="0" animBg="1"/>
      <p:bldP spid="52" grpId="0" animBg="1"/>
      <p:bldP spid="57" grpId="0" animBg="1"/>
      <p:bldP spid="59" grpId="0" animBg="1"/>
      <p:bldP spid="6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345363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Types of government bonds:  </a:t>
            </a:r>
            <a:br>
              <a:rPr smtClean="0"/>
            </a:br>
            <a:r>
              <a:rPr smtClean="0"/>
              <a:t>Conventional bonds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0425" y="1700213"/>
            <a:ext cx="122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2028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11413" y="2349500"/>
            <a:ext cx="0" cy="12239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16688" y="2349500"/>
            <a:ext cx="0" cy="12239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1050" y="1700213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6%</a:t>
            </a: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2916238" y="1700213"/>
            <a:ext cx="327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Treasury stock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7813" y="3500438"/>
            <a:ext cx="19446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Carry a </a:t>
            </a:r>
            <a:r>
              <a:rPr lang="en-GB" altLang="en-US" sz="2800">
                <a:solidFill>
                  <a:srgbClr val="7030A0"/>
                </a:solidFill>
              </a:rPr>
              <a:t>FIXED</a:t>
            </a:r>
            <a:r>
              <a:rPr lang="en-GB" altLang="en-US" sz="2800"/>
              <a:t> coupon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64163" y="3484563"/>
            <a:ext cx="2447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Has a </a:t>
            </a:r>
            <a:r>
              <a:rPr lang="en-GB" altLang="en-US" sz="2800">
                <a:solidFill>
                  <a:srgbClr val="10A017"/>
                </a:solidFill>
              </a:rPr>
              <a:t>SINGLE </a:t>
            </a:r>
            <a:r>
              <a:rPr lang="en-GB" altLang="en-US" sz="2800"/>
              <a:t>repayment date</a:t>
            </a:r>
          </a:p>
        </p:txBody>
      </p: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95288" y="5300663"/>
            <a:ext cx="835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It is conventional bonds that represent the </a:t>
            </a:r>
            <a:r>
              <a:rPr lang="en-GB" altLang="en-US" sz="2000" b="1" u="sng"/>
              <a:t>majority of government bonds in issue</a:t>
            </a:r>
            <a:r>
              <a:rPr lang="en-GB" altLang="en-US" sz="2000" u="sng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345363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Types of government bonds:  </a:t>
            </a:r>
            <a:br>
              <a:rPr smtClean="0"/>
            </a:br>
            <a:r>
              <a:rPr smtClean="0"/>
              <a:t>Index-linked bonds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03938" y="908050"/>
            <a:ext cx="1223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79613" y="1628775"/>
            <a:ext cx="0" cy="504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04025" y="1484313"/>
            <a:ext cx="0" cy="504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47813" y="908050"/>
            <a:ext cx="811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2%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2287588" y="908050"/>
            <a:ext cx="403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Index-linked stock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2988" y="1989138"/>
            <a:ext cx="1944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7030A0"/>
                </a:solidFill>
              </a:rPr>
              <a:t>Specified</a:t>
            </a:r>
            <a:r>
              <a:rPr lang="en-GB" altLang="en-US" sz="2800"/>
              <a:t>coupon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92725" y="1916113"/>
            <a:ext cx="3382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7030A0"/>
                </a:solidFill>
              </a:rPr>
              <a:t>Specified</a:t>
            </a:r>
            <a:r>
              <a:rPr lang="en-GB" altLang="en-US" sz="2800"/>
              <a:t> redemption date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141663"/>
            <a:ext cx="9144000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  <a:latin typeface="Century Gothic" pitchFamily="34" charset="0"/>
                <a:cs typeface="Arial" charset="0"/>
              </a:rPr>
              <a:t>BUT</a:t>
            </a:r>
            <a:r>
              <a:rPr lang="en-GB" dirty="0">
                <a:latin typeface="Century Gothic" pitchFamily="34" charset="0"/>
                <a:cs typeface="Arial" charset="0"/>
              </a:rPr>
              <a:t> Both the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coupon</a:t>
            </a:r>
            <a:r>
              <a:rPr lang="en-GB" dirty="0">
                <a:latin typeface="Century Gothic" pitchFamily="34" charset="0"/>
                <a:cs typeface="Arial" charset="0"/>
              </a:rPr>
              <a:t> and the </a:t>
            </a:r>
            <a:r>
              <a:rPr lang="en-GB" b="1" dirty="0">
                <a:solidFill>
                  <a:srgbClr val="7030A0"/>
                </a:solidFill>
                <a:latin typeface="Century Gothic" pitchFamily="34" charset="0"/>
                <a:cs typeface="Arial" charset="0"/>
              </a:rPr>
              <a:t>redemption amount (Nominal)</a:t>
            </a:r>
            <a:r>
              <a:rPr lang="en-GB" dirty="0">
                <a:latin typeface="Century Gothic" pitchFamily="34" charset="0"/>
                <a:cs typeface="Arial" charset="0"/>
              </a:rPr>
              <a:t> are increased (uplifted) by the amount of </a:t>
            </a:r>
            <a:r>
              <a:rPr lang="en-GB" b="1" u="sng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Arial" charset="0"/>
              </a:rPr>
              <a:t>inflation</a:t>
            </a:r>
            <a:r>
              <a:rPr lang="en-GB" u="sng" dirty="0">
                <a:latin typeface="Century Gothic" pitchFamily="34" charset="0"/>
                <a:cs typeface="Arial" charset="0"/>
              </a:rPr>
              <a:t>. </a:t>
            </a:r>
          </a:p>
          <a:p>
            <a:pPr algn="ctr" eaLnBrk="1" hangingPunct="1">
              <a:defRPr/>
            </a:pPr>
            <a:endParaRPr lang="en-GB" u="sng" dirty="0">
              <a:latin typeface="Century Gothic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Coupon</a:t>
            </a:r>
            <a:r>
              <a:rPr lang="en-GB" sz="1600" dirty="0">
                <a:latin typeface="Century Gothic" pitchFamily="34" charset="0"/>
                <a:cs typeface="Arial" charset="0"/>
              </a:rPr>
              <a:t> uplift calculated </a:t>
            </a:r>
            <a:r>
              <a:rPr lang="en-GB" sz="1600" b="1" dirty="0">
                <a:latin typeface="Century Gothic" pitchFamily="34" charset="0"/>
                <a:cs typeface="Arial" charset="0"/>
              </a:rPr>
              <a:t>between the interest payment date and the bond issue date</a:t>
            </a:r>
          </a:p>
          <a:p>
            <a:pPr algn="ctr" eaLnBrk="1" hangingPunct="1">
              <a:defRPr/>
            </a:pPr>
            <a:endParaRPr lang="en-GB" sz="1600" dirty="0">
              <a:latin typeface="Century Gothic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600" b="1" dirty="0">
                <a:solidFill>
                  <a:srgbClr val="7030A0"/>
                </a:solidFill>
                <a:latin typeface="Century Gothic" pitchFamily="34" charset="0"/>
                <a:cs typeface="Arial" charset="0"/>
              </a:rPr>
              <a:t>Nominal</a:t>
            </a:r>
            <a:r>
              <a:rPr lang="en-GB" sz="1600" dirty="0">
                <a:latin typeface="Century Gothic" pitchFamily="34" charset="0"/>
                <a:cs typeface="Arial" charset="0"/>
              </a:rPr>
              <a:t> uplift adjusted upwards to reflect inflation </a:t>
            </a:r>
            <a:r>
              <a:rPr lang="en-GB" sz="1600" b="1" dirty="0">
                <a:latin typeface="Century Gothic" pitchFamily="34" charset="0"/>
                <a:cs typeface="Arial" charset="0"/>
              </a:rPr>
              <a:t>between the bond’s issue date and redemption date.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4428332" y="-962819"/>
            <a:ext cx="647700" cy="7704137"/>
          </a:xfrm>
          <a:prstGeom prst="rightBrace">
            <a:avLst>
              <a:gd name="adj1" fmla="val 8333"/>
              <a:gd name="adj2" fmla="val 50000"/>
            </a:avLst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5084763"/>
            <a:ext cx="856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Who do they appeal to?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5516563"/>
            <a:ext cx="889317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</a:t>
            </a:r>
            <a:r>
              <a:rPr lang="en-GB" altLang="en-US" sz="1600" u="sng"/>
              <a:t>Investors worried about inflation </a:t>
            </a:r>
            <a:r>
              <a:rPr lang="en-GB" altLang="en-US" sz="1600"/>
              <a:t>- provides </a:t>
            </a:r>
            <a:r>
              <a:rPr lang="en-GB" altLang="en-US" sz="1600" b="1"/>
              <a:t>extra protection </a:t>
            </a:r>
            <a:r>
              <a:rPr lang="en-GB" altLang="en-US" sz="1600"/>
              <a:t>when inflation is uncertain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</a:t>
            </a:r>
            <a:r>
              <a:rPr lang="en-GB" altLang="en-US" sz="1600" u="sng"/>
              <a:t>Long-term investors such as pension f</a:t>
            </a:r>
            <a:r>
              <a:rPr lang="en-GB" altLang="en-US" sz="1600"/>
              <a:t>unds - like to know that the returns will maintain their real value after inflation so that </a:t>
            </a:r>
            <a:r>
              <a:rPr lang="en-GB" altLang="en-US" sz="1600" b="1"/>
              <a:t>they can meet their ob</a:t>
            </a:r>
            <a:r>
              <a:rPr lang="en-GB" altLang="en-US" sz="1600"/>
              <a:t>ligations to pay pensions.</a:t>
            </a:r>
          </a:p>
        </p:txBody>
      </p:sp>
      <p:pic>
        <p:nvPicPr>
          <p:cNvPr id="91138" name="Picture 2" descr="https://www.pressdispensary.co.uk/q991082/images/union%20jack%20ball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0976" r="5692" b="4878"/>
          <a:stretch>
            <a:fillRect/>
          </a:stretch>
        </p:blipFill>
        <p:spPr bwMode="auto">
          <a:xfrm>
            <a:off x="4211638" y="1557338"/>
            <a:ext cx="9366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7" grpId="0" build="allAtOnce"/>
      <p:bldP spid="20" grpId="0" animBg="1"/>
      <p:bldP spid="21" grpId="0" build="allAtOnce"/>
      <p:bldP spid="22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12124</TotalTime>
  <Words>1378</Words>
  <Application>Microsoft Office PowerPoint</Application>
  <PresentationFormat>On-screen Show (4:3)</PresentationFormat>
  <Paragraphs>213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Century Gothic</vt:lpstr>
      <vt:lpstr>Wingdings</vt:lpstr>
      <vt:lpstr>Office Theme</vt:lpstr>
      <vt:lpstr>PowerPoint Presentation</vt:lpstr>
      <vt:lpstr>What are bonds?</vt:lpstr>
      <vt:lpstr>Issuers of bonds</vt:lpstr>
      <vt:lpstr>Characteristics of bonds</vt:lpstr>
      <vt:lpstr>Characteristics of bonds – Tradeable</vt:lpstr>
      <vt:lpstr>Government bonds</vt:lpstr>
      <vt:lpstr>PowerPoint Presentation</vt:lpstr>
      <vt:lpstr>Types of government bonds:   Conventional bonds</vt:lpstr>
      <vt:lpstr>Types of government bonds:   Index-linked bonds</vt:lpstr>
      <vt:lpstr>Types of government bonds:   Dual-dated bonds</vt:lpstr>
      <vt:lpstr>Types of government bonds:   Irredeemable/Undated bonds</vt:lpstr>
      <vt:lpstr>Gilt Strips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1659</cp:revision>
  <cp:lastPrinted>2014-09-09T12:58:44Z</cp:lastPrinted>
  <dcterms:created xsi:type="dcterms:W3CDTF">2014-04-03T14:33:40Z</dcterms:created>
  <dcterms:modified xsi:type="dcterms:W3CDTF">2016-08-23T10:02:33Z</dcterms:modified>
</cp:coreProperties>
</file>