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57" r:id="rId3"/>
    <p:sldId id="359" r:id="rId4"/>
    <p:sldId id="358" r:id="rId5"/>
    <p:sldId id="364" r:id="rId6"/>
    <p:sldId id="366" r:id="rId7"/>
    <p:sldId id="367" r:id="rId8"/>
    <p:sldId id="368" r:id="rId9"/>
    <p:sldId id="376" r:id="rId10"/>
    <p:sldId id="369" r:id="rId11"/>
    <p:sldId id="370" r:id="rId12"/>
    <p:sldId id="373" r:id="rId13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10A017"/>
    <a:srgbClr val="3F715D"/>
    <a:srgbClr val="006666"/>
    <a:srgbClr val="E6AF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87714" autoAdjust="0"/>
  </p:normalViewPr>
  <p:slideViewPr>
    <p:cSldViewPr>
      <p:cViewPr varScale="1">
        <p:scale>
          <a:sx n="102" d="100"/>
          <a:sy n="102" d="100"/>
        </p:scale>
        <p:origin x="17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4015" cy="493712"/>
          </a:xfrm>
          <a:prstGeom prst="rect">
            <a:avLst/>
          </a:prstGeom>
        </p:spPr>
        <p:txBody>
          <a:bodyPr vert="horz" lIns="90611" tIns="45305" rIns="90611" bIns="453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2"/>
            <a:ext cx="2914015" cy="493712"/>
          </a:xfrm>
          <a:prstGeom prst="rect">
            <a:avLst/>
          </a:prstGeom>
        </p:spPr>
        <p:txBody>
          <a:bodyPr vert="horz" lIns="90611" tIns="45305" rIns="90611" bIns="45305" rtlCol="0"/>
          <a:lstStyle>
            <a:lvl1pPr algn="r">
              <a:defRPr sz="1200"/>
            </a:lvl1pPr>
          </a:lstStyle>
          <a:p>
            <a:fld id="{74AFA489-9135-4678-91CC-53CAE32C886C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1" tIns="45305" rIns="90611" bIns="4530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1"/>
            <a:ext cx="5379720" cy="4443412"/>
          </a:xfrm>
          <a:prstGeom prst="rect">
            <a:avLst/>
          </a:prstGeom>
        </p:spPr>
        <p:txBody>
          <a:bodyPr vert="horz" lIns="90611" tIns="45305" rIns="90611" bIns="453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14015" cy="493712"/>
          </a:xfrm>
          <a:prstGeom prst="rect">
            <a:avLst/>
          </a:prstGeom>
        </p:spPr>
        <p:txBody>
          <a:bodyPr vert="horz" lIns="90611" tIns="45305" rIns="90611" bIns="453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3712"/>
          </a:xfrm>
          <a:prstGeom prst="rect">
            <a:avLst/>
          </a:prstGeom>
        </p:spPr>
        <p:txBody>
          <a:bodyPr vert="horz" lIns="90611" tIns="45305" rIns="90611" bIns="45305" rtlCol="0" anchor="b"/>
          <a:lstStyle>
            <a:lvl1pPr algn="r">
              <a:defRPr sz="1200"/>
            </a:lvl1pPr>
          </a:lstStyle>
          <a:p>
            <a:fld id="{755376EE-D973-4E64-B51B-923DB2F7F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95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376EE-D973-4E64-B51B-923DB2F7F12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51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376EE-D973-4E64-B51B-923DB2F7F12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77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376EE-D973-4E64-B51B-923DB2F7F12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336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376EE-D973-4E64-B51B-923DB2F7F12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965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376EE-D973-4E64-B51B-923DB2F7F12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22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376EE-D973-4E64-B51B-923DB2F7F12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2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376EE-D973-4E64-B51B-923DB2F7F12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22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376EE-D973-4E64-B51B-923DB2F7F12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2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09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2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5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2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42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9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9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05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84076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1" descr="cisi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837" y="190041"/>
            <a:ext cx="16891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775575" y="6237312"/>
            <a:ext cx="1368425" cy="49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0" tIns="45691" rIns="91380" bIns="4569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600" dirty="0">
                <a:solidFill>
                  <a:schemeClr val="accent1">
                    <a:lumMod val="25000"/>
                  </a:schemeClr>
                </a:solidFill>
                <a:latin typeface="Century Gothic" pitchFamily="34" charset="0"/>
              </a:rPr>
              <a:t>cisi.org</a:t>
            </a:r>
          </a:p>
        </p:txBody>
      </p:sp>
    </p:spTree>
    <p:extLst>
      <p:ext uri="{BB962C8B-B14F-4D97-AF65-F5344CB8AC3E}">
        <p14:creationId xmlns:p14="http://schemas.microsoft.com/office/powerpoint/2010/main" val="8994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2800" b="1" kern="1200" dirty="0" smtClean="0">
          <a:solidFill>
            <a:srgbClr val="006666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700808"/>
            <a:ext cx="8929265" cy="1600380"/>
          </a:xfrm>
          <a:prstGeom prst="rect">
            <a:avLst/>
          </a:prstGeom>
          <a:noFill/>
        </p:spPr>
        <p:txBody>
          <a:bodyPr wrap="square" lIns="91380" tIns="45691" rIns="91380" bIns="45691" rtlCol="0">
            <a:spAutoFit/>
          </a:bodyPr>
          <a:lstStyle/>
          <a:p>
            <a:pPr defTabSz="950314"/>
            <a:r>
              <a:rPr lang="en-GB" sz="3200" dirty="0" smtClean="0">
                <a:solidFill>
                  <a:srgbClr val="006666"/>
                </a:solidFill>
                <a:latin typeface="Century Gothic" pitchFamily="34" charset="0"/>
              </a:rPr>
              <a:t>CISI – Financial Products, Markets &amp; Services</a:t>
            </a:r>
          </a:p>
          <a:p>
            <a:pPr defTabSz="950314"/>
            <a:endParaRPr lang="en-GB" dirty="0" smtClean="0">
              <a:solidFill>
                <a:srgbClr val="006666"/>
              </a:solidFill>
              <a:latin typeface="Century Gothic" pitchFamily="34" charset="0"/>
            </a:endParaRPr>
          </a:p>
          <a:p>
            <a:pPr defTabSz="950314"/>
            <a:r>
              <a:rPr lang="en-GB" sz="2400" dirty="0" smtClean="0">
                <a:solidFill>
                  <a:srgbClr val="009999"/>
                </a:solidFill>
                <a:latin typeface="Century Gothic" pitchFamily="34" charset="0"/>
              </a:rPr>
              <a:t>Topic – Equities</a:t>
            </a:r>
          </a:p>
          <a:p>
            <a:pPr defTabSz="950314"/>
            <a:r>
              <a:rPr lang="en-GB" sz="2400" dirty="0" smtClean="0">
                <a:solidFill>
                  <a:srgbClr val="009999"/>
                </a:solidFill>
                <a:latin typeface="Century Gothic" pitchFamily="34" charset="0"/>
              </a:rPr>
              <a:t>(4.1.5 and 4.1.6) Corporate Actions</a:t>
            </a:r>
          </a:p>
        </p:txBody>
      </p:sp>
      <p:sp>
        <p:nvSpPr>
          <p:cNvPr id="17410" name="AutoShape 2" descr="data:image/png;base64,iVBORw0KGgoAAAANSUhEUgAAAWMAAACOCAMAAADTsZk7AAAAyVBMVEX////tjAHtigDshADshwD//v/shgDsgwD///3riAD87t7zsmr2y6fvnUb53770vY3woj3648XxqVD4z673zaDytnT52LH64s7++vTujwD++O/xp1b99OvytHz40af99ej75872yJXxq2L76dT2xYLvmCzxpzrvlSD0vYDxn0H4z5XvlQD2yJnvmTL1wor87Nnxplrzt1/406L1vm/63rf77NHukyvwmxzyrUjxpzjysFXzs2T0v3nyrm30wpf40Jfxnyn52av52b8zzvEvAAATn0lEQVR4nO1dDXuayhKG3ZVdsCHBoxZEATUWTSOepknb0za3Tf7/j7ozuwuiwdRESdo+vH3OqXzs18vs7MzsQA2jQYMGDRo0aNCgQYMGDRo0aNCgQYMGDRo0aNCgQYMGDRo0aNCgQYMGDRo0aNCgwe8CYbQqzu1VEG4Tvi/y30fAw67Uh+P0eL+WkKmhOx4B5tmVN/T3LAgwopMgOOkfTPH0diThvdzAofMZNhm9QIvQhB+dMGoxhEU5T2+7zp5Fe5wQwnh2qFC84YzZtk1PX1S45Jh57yUa688oMQHElH+ZxKbs9NfFQBAchiWA5vhAkt9YBGuyXpBjaOiSQtdNa1hzQ9BST7ZkEpBheK6Kahbu1ck+FoX7uXswx/Lp2ns82mMiwN5zr9Y2kOI2RUEkfJZ1+5enHSpl2v53n9LGPZdPx+RvD1yt3rBX4biLMkLr5bgljDFHilma6FP+pUn34xhIjZWGIebBuuJ1OB7g4OuWY8OxiKTYl0dCmmEZJfYeugJZHXMbezk+VI2+EscGzllasz422nJw3NmY6qsZ3+Z4l3Hmdgg7cw/uxutwLKRCnu1pqz4XvjIMfm5NdeE+MN5aqFnENtHHsgJeSY59DrbMvOZGXC45njy3PHLcEq2DqX4ljl1Y4Nl+vsDzMVY2U/rgwjZrg3joua47jAf7Vz4YAuKqmegPAOUmtjn2Bwc9Nh8a3qej3xih83ys2Kk61Map1BUmTwzpG1fcAefi+16YMs4ppZyk/46dYnk03GyM6OKRMPyeRHsKV+JogmW4vexNDX23wNCImGaTRQpYTOZvB6qFDY4Hbi9cwtXxUKon2YuhrrlkAsTqFNSOt7jqIMN1I54vYG6mE8dw9D29ZC01eEcEp/rwm1MeSlpjaHMGfVqGvcg5sht0quSYmI6xS7kmkwAcXWmhSZ/OpqQ3yElecgtAqaMGysEfttE7TSam9mxMYrF5qeb+AjwdwtCYIRZN24k8u+bYn6cUmiMMnE3ZjirF0dVmtLPuZFefUq7whMpQAIXneWlKW4nAFY8zC++y0rX8wI8hFOUT+JW4iXwovYAym8lSjLLF+AmTdR+Otfts9neQ7FmKX0L0ncha4GjJPLGln0ccKaQul90kJxNkydQ1m4S28+ENQspMpJfImqAqOYUKjv/npTTvEXi5YLWrPimHktiddce6ikmmOG7LXhJ7JdpU95fdGkYqzwLfybqgMC6tDc+jH1g6JKAEifCTY4pylI+IWB3shpDmQ/mOOUYSYGWwYN5zqkIahAS+GvyJ6hRR64ZL1UNgSiRILsmER6oyf4mjsbgZBJSrpmm/xLGZ6vrkiKEic6pY6VN5mZU51qc0x7Z6LqtvVPYXakCOuyoOkt9lqCEi80tfqi4MCOATJ5QHgcm56nl6TEGOuZmD0RNt5254xcgxSFsnSkBfJyGVkokGj+ZYFd7gWMknWZ7BDNRPMFCVTSx0vLMYh7qKOjiiTY6xLQrPsjj85OvAiDp+hGOlyhb5xFRy7OcyZBWrGWgImG5Wls/aFYOZxVIXb/DdLODH5tgIWc4xhnbed/0Hcow8tOP8sKcFg6rDCo6xIkoyKYDOQq2pMmgEeoebG/GjeE4Z3+SYkcyLkyi1dAwQln3s0L4cg+SDsAAsi1i32F/NPY3yci05JBLnotTBMBgaVrpT7oyyY3LcMqa0xDF0hfa2zMU5tWYr/CGkC6KcFjMPVu2Q47HI+xyouQ9iI4mAn+9zpxE1utOxkzLHdr489qhW/pZ8vHtzDOI76d9Mb9zuglzC+ByuTy/XJWEITMZjsC0ZTJCTSeA6jgIWmeER9bGMoZZWNFSBPFS2lvYsVp82Y9gdxYYlxa9Sjk1ylg8AqreUeKJv7gdS16lLm8655piN5EW8EjKl+9Wk3l+OP003hqf7C0uCk3cJeklo4f5HqL9ByuWujhz3waxuQehFrQSwXtqPhNFGSpCtf+RRpa5QHKvqc9FGMfLl48RZ+8AS3/ZBhOHYulsp3rs3x+Zqq+ceN/OZpFuFp0fSQj1nbL3IVToIBwNrjYhtrlmWVo+05HRntxrWXgvdi2MYIlV14imfS9HM1dFjfh40Osm1kmPsr4/JZCvwYhgzqa1MFujFfAAPrxSjyGQ1LI38isEeBXKCrEJekmRpJuJSoynearf3NDn2tBxLjrXlyli4vWH4gOOWnNKFVtqHY6lZImMbkTYoQT0IfUzYtHgUmSXFitB07h3VmthGgmaUqQ1aCVrSwmuOxWqsb3mSHGsV7aeFY2KZiywx1vqvIibkc3W39T9jf11B3z4Ym1wF8MaJkqgzkOnF+rLUx6pxmob9WA24FqUx7TFaohimaKSmlm5PTO+7vcUnQnOb6kkc61O9teon4OTOxnFuKVbF3QIzdx/21xUVHIOkasdGeuYrNMH/WZMYlwZNbBqE0mCqKc1j0E05K5OslwXozSDqoFnHlAf1DDnWp5x1/dKLoxjJkMOp4vhMn8PA6yEcO1qxS+MB9S8x/dLk7NHykg80z2rae1LSBCpj3Z51qa4Yw7ZFlSZB656Zz+fYuCzVr+zxQNrelRz3VFMMgx2HcKxXT0IWOClhCZQzo4Cfrt0wJUS83qi9E9I8wMZmhnzaEWeyedsy2/+4N7f2ARxjNEbxWwzLmqJ0VXKs8wEO5jjRhWGlM97SzQARRmSXOoOh6BWfiOpA75HgktyttZX5rB0lq6OmkI6GPotjqM6byZmwJpnJ7bRqOVZr3umB+liIE+1szpX9sbkjAbI9JyrwVsww3jWOsLlTCWmnOXlb1kANTj5fu2so6/E59nFxSroTS8pKcqxiclUctzXHqLMO4liVRk/DH6SM0O7GVenSt83NTqX17aOqvQ1NC/OlslKLexd3MA7nWM7At71PtKQDQ6NaV5ypySsjI33r+RzDmp0qKaUeGt18kz+lFuIoNPPFj6icizqzwsRSe0bGmrW1QXkQxzl8r5fSPEqCyqLCB8FwkgzCIyV9nZG3GaOXRXrSMtE+SDXHytGA4m2YG2zXBrEThSzvFDs4Y+QxwOhGcpFjP6GZuY4Ard2nU3XmMI4Bfn9Bd3MMynDAZUHMpqnWxzratIccS/2Xx+V2pAXJGebMiQpFsYMzUR+DMHKO0YK51RwnxfWjcKxynsdqOU0rOJbRJBnsx/iyMO4q5FjRLt3ARzluwZ8JKzhOd7EnWY6XyinM6qNYVrxY68FbW6nmpLjjGBzna3aG052c+TJvk2zp47a0P/Tq4/Eyx7K0MgPz4PtjcgzkJUxvkhFrlxbQDq0vrTicuMcieRBgiA30gyi6YziKlkDmcGtG7+VyhTvxB+njwWaEaYrMWagf36iogb3OP47V09U7gb5a81ipZj3FuHJiHtcVhrHUYmzSePvSQKl/TYDafeXT44XgppzxMF5HJfD/C1v2vY9HkaLI/iY5xsv/HuBLJ5xtJCp7uHcmTamHctxTCmuh7w7Vnuh6W87Qe8ipqu9XHN9TJcew4rU2JXQiUyzWp+TeUzAwWseKWSSgEpk1zhtBLbmQ8qF32Yf68bN8oZjTAzgGFcvbJTma2Lj1PETbTRsJBcfXakUz81CzyxXHhZvbVRoaRQEPf8Wx2vSC+92tqJo4YZYKlyvEaFpYvSMueYnMPqZkPlVvJ/n9QBpBatcQ5LYnVSac6vtC+N5C7/4/j2MPHhCzeokSRh/rlpFq1Q+5IOkQLu7HY0teHvwzQkvGnmmmYul9ZWVhMsB+HGPWGalwLtAJJDyNhkrIkhTzP8xj5sBNufLUGQ/C0WgUEpUrYi1VIy0jTnXsD24I3/MixPxcjtHu5u8nWZZNpAObK4MOVR0JMtdLuh05W5iZzx542IOFzv4JelB4yVXkLo335Xgg21Z7t2UImSJCKF2Msmy0wK2a0ib2MTDEgeqUEduyVc6JbbUH+dCMJNWbjig1MOxvB9gVU5UlijshTKUfWQstuCLDOImM7cn0CvS1Fqv1fpdMMVJpMZaFr61IvkNMz845fsQHwZG0cWpYDwW0rZObsE/6MY4PJ7aMGNPLiswoOWzaWS9M0Lc4pFpdwJwKHVi3ADZXHC9s1T/NMVedLe2ze/rUT3kULSljRQwR2Jr7hd5bTViul+CPzdNuvkSofoB+WHBLSbusk88iUWyk6Hw3vkuOhbHient8m4G2yXVkXNbMl+7RY/S+O19aXL6qZlFKl9l0S9sL7zZQOZsTaH3Qky8r3iqTKeuECJB7NHljeRB2LvOirfxUqOMwIslOGJc5JpTOsk2pcrIFdgT+cBJGFVEZkczPTMwf5dxa9tzyHX31DuVoaFTGy/DcLE9K2sagf5tSLrvEzbBfU7zN96Lx6enpuOsOK1vwHbffT7ZGXVgieb7Eel4XtxT7rusywnf6V+Nx5FYk+0JH7sbjcX+6M+wFpRP3OnH8XUy0quxa2cvPj+RY+UOvfwkNr+qKt23ulld0UpR/yAO4KZ9OLbXz2Vrrl3JBdVfB9aZl/4jEVMfIy33bnm1569VyDDqPY2yjWgmUz9axYSqTF1tSr4mCw+1bCnb0IygoFZLHlljTL4yS1Ba53dvVCfUANhgXuqgQOwYq0DFQXRGi+hHtYqhlwGJtVXhvRZ9VZpQo+XwNnghwntjJcwrWGUb+8yGM+XJ+7aPz5C7AqrCes+FcU67F34MUv2MQzN6D1aTSbJ8MMTjs7Z+/HcL4pAOaMhdrn1dnH1Qx8Gt51+lvAcjfp/yNCYL7+U8rLLOtnbiR41/gk6QX4xQMnKAnRivBfb9ZOXFD8eNY4FtvtkWZSsd9Cl3otno3N6vXo1hU/fX4vTuPa8Tgsr1chqd939hpUO8A3Hpz7Xo3r2dWtIp3J/breUu7DaLqG1y/HySx3tXddfKKXdhEPLxJEte9vo5KePOmD/C8mzh+tHDdEDvc8seKgPD4dz+urur9eMgvOiF8x7uOuucfP3x593kD7zUChGni+7oWp8Hns7D3v27fc2rN1avuq2g9/cHG5+cXP5IXFIj19PZ9x70bf//w5b93Bf7777+fiBLFgYapQYitIqecc/NnOBpHyXAdONsVnTgenqSH8Wb34/fz81Vt/dlqMB++P5heX51/+FJAkvvuy5ev3759+/794uLiClRD5L3N0Qd90Z3P59++hSfLZRAQTsHbwhe/1UfkgsXtPJoW3+tTCv5FRvVL+D8+fPx48SBHoB7oiORw1b/4/uGrAvL74eP3ix937tSJ4728IOHHzmp6H2W9SbgMGJdv/uPWDn6qoded5t+4+D1Inn74+uHDlf9iikIMvSvQuhJA8Mfz8Z3nDLdcH7HWedsXjNb2OaB72s96/85MufciN/DM5SS7ry08/jSIq3dfvn49/nbTVitC79f40zvg9+NHyfH51fXqmK67P3TcbLQIOEemGaPkUzi/VzoQW289Z6k6ADqavfr68927D3V//kaPbJBcfP/4URJ8jt85rWuXa3h9OZqB6YFEW0B0p5uoDaGa8th3AuVWZJ8///x54ddsxcvafST4O3J8vt7GE8dUmK3yrpAwkmh0RpWehv+Wc/fJvu/BQLdjFqSfPycPNm5qgHN3fn6ODF9pfuW03bUR9TwU21ClOqf9+WcuX1EDMy9o/1P7jN3E8Bs3A7Pn1/Ji+ho44uTiHCk+v3vhIWp43Q6+uIcampN25OQdE0fL8dtE7geKMWUmTb36P3Ptez/A1D1/LYK1El7dt5f4EgzaHMFtFD+Q+CNCy2wUUPw+yfbO+dEbA4avfgDHVzd6C7q+xnZ3In8zzrmfL0y5ElKe9qLKz8QdqUlD9JfAsDVxjJr1BCx0d1fA8bV+LfvVsBak2JufBEqerUXPrSlcDgxzQujCUwZjnXCu74Bj7/fwBNZAnmVCGuPkZP5WebjPCKY9hEoV8TEHj9BlTSlYZfjeNXDs+bsydF4JKvs4ducLtQ7y4CR7qxOqjmFAO1lKCVH5i3WP23Gvr6/xGxn1B8Gehrw3YtgfpZzaoDattDPezr17Xt2e/Join/XrnLza5BVTjLDLafhbRGUeQPPsRBOTozxT2wR/UGxe3muVXsvPCkTYhpmxcHX+V41owWLnefjhyZf2Xp+FVbdDkWfbssjZpavZ128EPTYAMLDXN6y6SwscSou3p48UOQ6wTf8GOI5/Mx1RibyLyeUZeILqm4af5/1VcXm/3VsvCzi+mULzDzXV1uEcg+QmSXy1rfm7I9+mRV16eSb9QRv9wc5pf78v6vrJJUwD9NatdJ4YagbUPG5hDFbTJE8i+D2V8UPkKQdJN/yk/EEMQi9GYzf2dwQIhe8n3dEZw0iqTdlSErxZXW3wV6vpK/nNR4FY3fdOUkbzPSxzFo7m48ibDnNM3Wg8vz1JKZe7LxZNw+6LZqYIx1kd+7vVL4d8lserfu/fGeHqvRsbzDvcnZX5hPhBYfVPUaFTTpaT8bTWr7hVIHYc509QxDvQKtkSg/httzdZBBaSatlMgegNcZKe9MZerNc48YJ60Y/jP1eKK+EPhis3yrLRSL9QNRpl2ZX7YA/ypSBEHNcXz2pg4JTxn/RPUfw5EMULUEJ/r+DVsgpag8FfmV1bStEUxTbkKzmxQubh/40s/zYAs/yv1BS/E4Bj/w+22/4IqH+1+E/xn/9MiF2+fYOjQYiG47rREo3/UTsajl8Ajapo0KBBgwYNGjRo0KBBgwYNGjRo0KBBgwYNGjRo0OA18X+/z1qjniqtjQAAAABJRU5ErkJggg=="/>
          <p:cNvSpPr>
            <a:spLocks noChangeAspect="1" noChangeArrowheads="1"/>
          </p:cNvSpPr>
          <p:nvPr/>
        </p:nvSpPr>
        <p:spPr bwMode="auto">
          <a:xfrm>
            <a:off x="1143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0" name="Picture 4" descr="http://finops.co/wp-content/uploads/2014/12/photodune-6413415-people-holding-pieces-of-a-jigsaw-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" t="7019" r="1797" b="10487"/>
          <a:stretch/>
        </p:blipFill>
        <p:spPr bwMode="auto">
          <a:xfrm>
            <a:off x="3910234" y="3307649"/>
            <a:ext cx="447221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39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0" name="Group 2059"/>
          <p:cNvGrpSpPr/>
          <p:nvPr/>
        </p:nvGrpSpPr>
        <p:grpSpPr>
          <a:xfrm>
            <a:off x="6228184" y="4725410"/>
            <a:ext cx="2520280" cy="579546"/>
            <a:chOff x="758650" y="4734182"/>
            <a:chExt cx="2520280" cy="579546"/>
          </a:xfrm>
        </p:grpSpPr>
        <p:cxnSp>
          <p:nvCxnSpPr>
            <p:cNvPr id="2056" name="Straight Connector 2055"/>
            <p:cNvCxnSpPr/>
            <p:nvPr/>
          </p:nvCxnSpPr>
          <p:spPr>
            <a:xfrm>
              <a:off x="2135384" y="4734182"/>
              <a:ext cx="0" cy="289773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58650" y="5020473"/>
              <a:ext cx="0" cy="289773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278930" y="5023955"/>
              <a:ext cx="0" cy="289773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58650" y="5020473"/>
              <a:ext cx="25202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881521" y="4725410"/>
            <a:ext cx="2394335" cy="603125"/>
            <a:chOff x="883380" y="4734182"/>
            <a:chExt cx="2394335" cy="603125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898691" y="5047534"/>
              <a:ext cx="0" cy="289773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277715" y="5023955"/>
              <a:ext cx="0" cy="289773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135384" y="4734182"/>
              <a:ext cx="0" cy="289773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883380" y="5025937"/>
              <a:ext cx="239433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1"/>
          <p:cNvSpPr txBox="1">
            <a:spLocks/>
          </p:cNvSpPr>
          <p:nvPr/>
        </p:nvSpPr>
        <p:spPr>
          <a:xfrm>
            <a:off x="38621" y="188640"/>
            <a:ext cx="756084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Examples of a Corporate Action –  Takeovers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3586502" y="1268759"/>
            <a:ext cx="2232248" cy="64807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Century Gothic" panose="020B0502020202020204" pitchFamily="34" charset="0"/>
              </a:rPr>
              <a:t>TAKEOVER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678706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A company can grow organically or take </a:t>
            </a:r>
            <a:r>
              <a:rPr lang="en-GB" dirty="0">
                <a:latin typeface="Century Gothic" panose="020B0502020202020204" pitchFamily="34" charset="0"/>
              </a:rPr>
              <a:t>a</a:t>
            </a:r>
            <a:r>
              <a:rPr lang="en-GB" dirty="0" smtClean="0">
                <a:latin typeface="Century Gothic" panose="020B0502020202020204" pitchFamily="34" charset="0"/>
              </a:rPr>
              <a:t> different route – </a:t>
            </a:r>
            <a:r>
              <a:rPr lang="en-GB" b="1" dirty="0" smtClean="0">
                <a:latin typeface="Century Gothic" panose="020B0502020202020204" pitchFamily="34" charset="0"/>
              </a:rPr>
              <a:t>buy other companies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84168" y="2809031"/>
            <a:ext cx="2525315" cy="10081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10A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Target Company</a:t>
            </a:r>
          </a:p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(company bid for)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3078" name="Picture 6" descr="http://cache.desktopnexus.com/thumbnails/575574-bigthumbnai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8" r="11736"/>
          <a:stretch/>
        </p:blipFill>
        <p:spPr bwMode="auto">
          <a:xfrm>
            <a:off x="3608211" y="4077338"/>
            <a:ext cx="977223" cy="95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" name="Group 59"/>
          <p:cNvGrpSpPr/>
          <p:nvPr/>
        </p:nvGrpSpPr>
        <p:grpSpPr>
          <a:xfrm>
            <a:off x="1907704" y="1930247"/>
            <a:ext cx="5526777" cy="878784"/>
            <a:chOff x="1907704" y="2132856"/>
            <a:chExt cx="5526777" cy="87878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644008" y="2132856"/>
              <a:ext cx="0" cy="17477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907704" y="2276872"/>
              <a:ext cx="5515188" cy="301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907704" y="2276872"/>
              <a:ext cx="0" cy="7347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434481" y="2250998"/>
              <a:ext cx="0" cy="7606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/>
          <p:cNvSpPr/>
          <p:nvPr/>
        </p:nvSpPr>
        <p:spPr>
          <a:xfrm>
            <a:off x="842574" y="2809031"/>
            <a:ext cx="2520280" cy="10081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Predator Company</a:t>
            </a:r>
          </a:p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(company bidding to buy another)</a:t>
            </a:r>
            <a:endParaRPr lang="en-GB" dirty="0">
              <a:latin typeface="Century Gothic" panose="020B0502020202020204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123728" y="3238635"/>
            <a:ext cx="5535996" cy="1198743"/>
            <a:chOff x="2123728" y="3474001"/>
            <a:chExt cx="5535996" cy="119874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738501" y="3474001"/>
              <a:ext cx="0" cy="694687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2172504" y="4168688"/>
              <a:ext cx="5432414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123728" y="4182607"/>
              <a:ext cx="0" cy="490137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659724" y="4168688"/>
              <a:ext cx="0" cy="490138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968519" y="4149346"/>
            <a:ext cx="2520280" cy="693351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Hostile Takeover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396176" y="4149346"/>
            <a:ext cx="2520280" cy="720080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Friendly Takeover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164288" y="5320926"/>
            <a:ext cx="1980858" cy="149271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Directors </a:t>
            </a:r>
            <a:r>
              <a:rPr lang="en-GB" sz="1300" dirty="0">
                <a:solidFill>
                  <a:schemeClr val="bg1"/>
                </a:solidFill>
                <a:latin typeface="Century Gothic" panose="020B0502020202020204" pitchFamily="34" charset="0"/>
              </a:rPr>
              <a:t>of the target </a:t>
            </a:r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consider </a:t>
            </a:r>
          </a:p>
          <a:p>
            <a:pPr algn="ctr"/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</a:t>
            </a:r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takeover bid to be acceptable</a:t>
            </a:r>
            <a:r>
              <a:rPr lang="en-GB" sz="1300" dirty="0">
                <a:solidFill>
                  <a:schemeClr val="bg1"/>
                </a:solidFill>
                <a:latin typeface="Century Gothic" panose="020B0502020202020204" pitchFamily="34" charset="0"/>
              </a:rPr>
              <a:t>, and recommend </a:t>
            </a:r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acceptance to </a:t>
            </a:r>
            <a:r>
              <a:rPr lang="en-GB" sz="1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shareholders</a:t>
            </a:r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3362854" y="3061059"/>
            <a:ext cx="272131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5220072" y="5301474"/>
            <a:ext cx="1764710" cy="12926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  <a:latin typeface="Century Gothic" panose="020B0502020202020204" pitchFamily="34" charset="0"/>
              </a:rPr>
              <a:t>Success </a:t>
            </a:r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= predator company </a:t>
            </a:r>
            <a:r>
              <a:rPr lang="en-GB" sz="1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“gains control” </a:t>
            </a:r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by buying </a:t>
            </a:r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more than 50% of the shares</a:t>
            </a:r>
            <a:r>
              <a:rPr lang="en-GB" sz="1300" dirty="0">
                <a:solidFill>
                  <a:schemeClr val="bg1"/>
                </a:solidFill>
                <a:latin typeface="Century Gothic" panose="020B0502020202020204" pitchFamily="34" charset="0"/>
              </a:rPr>
              <a:t> of the target </a:t>
            </a:r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company</a:t>
            </a:r>
            <a:endParaRPr lang="en-GB" sz="1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80" name="Picture 8" descr="http://cdn3-i.hitc-s.com/me_93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865" y="4077338"/>
            <a:ext cx="1009771" cy="86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Rectangle 91"/>
          <p:cNvSpPr/>
          <p:nvPr/>
        </p:nvSpPr>
        <p:spPr>
          <a:xfrm>
            <a:off x="38621" y="5301474"/>
            <a:ext cx="1980858" cy="149271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Directors </a:t>
            </a:r>
            <a:r>
              <a:rPr lang="en-GB" sz="1300" dirty="0">
                <a:solidFill>
                  <a:schemeClr val="bg1"/>
                </a:solidFill>
                <a:latin typeface="Century Gothic" panose="020B0502020202020204" pitchFamily="34" charset="0"/>
              </a:rPr>
              <a:t>of the target company </a:t>
            </a:r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consider</a:t>
            </a:r>
          </a:p>
          <a:p>
            <a:pPr algn="ctr"/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</a:t>
            </a:r>
            <a:r>
              <a:rPr lang="en-GB" sz="1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 offer not attractive.</a:t>
            </a:r>
            <a:endParaRPr lang="en-GB" sz="13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They </a:t>
            </a:r>
            <a:r>
              <a:rPr lang="en-GB" sz="1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recommend </a:t>
            </a:r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that </a:t>
            </a:r>
            <a:r>
              <a:rPr lang="en-GB" sz="1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their shareholders </a:t>
            </a:r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reject the offer.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220522" y="5301474"/>
            <a:ext cx="1876300" cy="149271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GB" sz="1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Shareholders</a:t>
            </a:r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of the target company can </a:t>
            </a:r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choose whether</a:t>
            </a:r>
          </a:p>
          <a:p>
            <a:pPr algn="ctr"/>
            <a:r>
              <a:rPr lang="en-GB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to accept or reject the </a:t>
            </a:r>
            <a:r>
              <a:rPr lang="en-GB" sz="1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bid</a:t>
            </a:r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a </a:t>
            </a:r>
            <a:r>
              <a:rPr lang="en-GB" sz="1300" dirty="0">
                <a:solidFill>
                  <a:schemeClr val="bg1"/>
                </a:solidFill>
                <a:latin typeface="Century Gothic" panose="020B0502020202020204" pitchFamily="34" charset="0"/>
              </a:rPr>
              <a:t>hostile takeover bid </a:t>
            </a:r>
            <a:r>
              <a:rPr lang="en-GB" sz="1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can still be successful</a:t>
            </a:r>
            <a:endParaRPr lang="en-GB" sz="1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094309" y="1100063"/>
            <a:ext cx="28584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Voluntary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069" name="Rectangle 2068"/>
          <p:cNvSpPr/>
          <p:nvPr/>
        </p:nvSpPr>
        <p:spPr>
          <a:xfrm>
            <a:off x="3158672" y="2114424"/>
            <a:ext cx="3069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latin typeface="Century Gothic" panose="020B0502020202020204" pitchFamily="34" charset="0"/>
              </a:rPr>
              <a:t>The predator company is under </a:t>
            </a:r>
            <a:r>
              <a:rPr lang="en-GB" sz="1400" dirty="0">
                <a:latin typeface="Century Gothic" panose="020B0502020202020204" pitchFamily="34" charset="0"/>
              </a:rPr>
              <a:t>an obligation to </a:t>
            </a:r>
            <a:r>
              <a:rPr lang="en-GB" sz="1400" b="1" dirty="0">
                <a:latin typeface="Century Gothic" panose="020B0502020202020204" pitchFamily="34" charset="0"/>
              </a:rPr>
              <a:t>report their share purchases </a:t>
            </a:r>
            <a:r>
              <a:rPr lang="en-GB" sz="1400" dirty="0">
                <a:latin typeface="Century Gothic" panose="020B0502020202020204" pitchFamily="34" charset="0"/>
              </a:rPr>
              <a:t>once they </a:t>
            </a:r>
            <a:r>
              <a:rPr lang="en-GB" sz="1400" b="1" dirty="0">
                <a:latin typeface="Century Gothic" panose="020B0502020202020204" pitchFamily="34" charset="0"/>
              </a:rPr>
              <a:t>reach a certain </a:t>
            </a:r>
            <a:r>
              <a:rPr lang="en-GB" sz="1400" b="1" dirty="0" smtClean="0">
                <a:latin typeface="Century Gothic" panose="020B0502020202020204" pitchFamily="34" charset="0"/>
              </a:rPr>
              <a:t>percentage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7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" grpId="0" animBg="1"/>
      <p:bldP spid="61" grpId="0" animBg="1"/>
      <p:bldP spid="62" grpId="0" animBg="1"/>
      <p:bldP spid="52" grpId="0" animBg="1"/>
      <p:bldP spid="23" grpId="0" animBg="1"/>
      <p:bldP spid="72" grpId="0" animBg="1"/>
      <p:bldP spid="92" grpId="0" animBg="1"/>
      <p:bldP spid="95" grpId="0" animBg="1"/>
      <p:bldP spid="101" grpId="0"/>
      <p:bldP spid="20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621" y="188640"/>
            <a:ext cx="756084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Examples of a Corporate Action –  Mergers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3586502" y="1268759"/>
            <a:ext cx="2232248" cy="64807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Century Gothic" panose="020B0502020202020204" pitchFamily="34" charset="0"/>
              </a:rPr>
              <a:t>MERGER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907704" y="1930247"/>
            <a:ext cx="5526777" cy="878784"/>
            <a:chOff x="1907704" y="2132856"/>
            <a:chExt cx="5526777" cy="87878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644008" y="2132856"/>
              <a:ext cx="0" cy="17477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907704" y="2276872"/>
              <a:ext cx="5515188" cy="301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907704" y="2276872"/>
              <a:ext cx="0" cy="7347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434481" y="2250998"/>
              <a:ext cx="0" cy="7606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1939362" y="3212976"/>
            <a:ext cx="5526528" cy="504056"/>
            <a:chOff x="2123728" y="3839592"/>
            <a:chExt cx="5526528" cy="504056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123728" y="3848796"/>
              <a:ext cx="0" cy="490137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2164078" y="4343648"/>
              <a:ext cx="5432414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650256" y="3839592"/>
              <a:ext cx="0" cy="490138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ight Arrow 22"/>
          <p:cNvSpPr/>
          <p:nvPr/>
        </p:nvSpPr>
        <p:spPr>
          <a:xfrm>
            <a:off x="3283350" y="2812097"/>
            <a:ext cx="2800817" cy="273389"/>
          </a:xfrm>
          <a:prstGeom prst="rightArrow">
            <a:avLst/>
          </a:prstGeom>
          <a:solidFill>
            <a:srgbClr val="10A0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3393676" y="2090342"/>
            <a:ext cx="26228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Voluntary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8" name="Right Arrow 37"/>
          <p:cNvSpPr/>
          <p:nvPr/>
        </p:nvSpPr>
        <p:spPr>
          <a:xfrm rot="10800000">
            <a:off x="3283351" y="3085484"/>
            <a:ext cx="2800816" cy="273391"/>
          </a:xfrm>
          <a:prstGeom prst="rightArrow">
            <a:avLst/>
          </a:prstGeom>
          <a:solidFill>
            <a:srgbClr val="10A0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5576" y="2812097"/>
            <a:ext cx="2520280" cy="54677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Company one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84168" y="2812097"/>
            <a:ext cx="2525315" cy="54677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10A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Company two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4665298" y="3683211"/>
            <a:ext cx="0" cy="490138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015716" y="4161854"/>
            <a:ext cx="5313461" cy="1200329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The two companies </a:t>
            </a:r>
            <a:r>
              <a:rPr lang="en-GB" b="1" dirty="0">
                <a:solidFill>
                  <a:srgbClr val="10A017"/>
                </a:solidFill>
                <a:latin typeface="Century Gothic" panose="020B0502020202020204" pitchFamily="34" charset="0"/>
              </a:rPr>
              <a:t>agree to </a:t>
            </a:r>
            <a:r>
              <a:rPr lang="en-GB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merge </a:t>
            </a:r>
            <a:r>
              <a:rPr lang="en-GB" dirty="0" smtClean="0">
                <a:latin typeface="Century Gothic" panose="020B0502020202020204" pitchFamily="34" charset="0"/>
              </a:rPr>
              <a:t>their </a:t>
            </a:r>
            <a:r>
              <a:rPr lang="en-GB" dirty="0">
                <a:latin typeface="Century Gothic" panose="020B0502020202020204" pitchFamily="34" charset="0"/>
              </a:rPr>
              <a:t>interests. In a merger it is usual for </a:t>
            </a:r>
            <a:r>
              <a:rPr lang="en-GB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one company </a:t>
            </a:r>
            <a:r>
              <a:rPr lang="en-GB" b="1" dirty="0">
                <a:solidFill>
                  <a:srgbClr val="10A017"/>
                </a:solidFill>
                <a:latin typeface="Century Gothic" panose="020B0502020202020204" pitchFamily="34" charset="0"/>
              </a:rPr>
              <a:t>to exchange new shares for the shares of the other entity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95919" y="5362183"/>
            <a:ext cx="0" cy="43204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315925" y="5794231"/>
            <a:ext cx="4773401" cy="64807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Century Gothic" panose="020B0502020202020204" pitchFamily="34" charset="0"/>
              </a:rPr>
              <a:t>Forms 1 single large company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01" grpId="0"/>
      <p:bldP spid="38" grpId="0" animBg="1"/>
      <p:bldP spid="6" grpId="0" animBg="1"/>
      <p:bldP spid="33" grpId="0" animBg="1"/>
      <p:bldP spid="2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Corporate Actions Overview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60249"/>
              </p:ext>
            </p:extLst>
          </p:nvPr>
        </p:nvGraphicFramePr>
        <p:xfrm>
          <a:off x="35496" y="828248"/>
          <a:ext cx="9036496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838458"/>
                <a:gridCol w="261386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Action taken by the company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Description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Category of corporate action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entury Gothic" panose="020B0502020202020204" pitchFamily="34" charset="0"/>
                        </a:rPr>
                        <a:t>Dividend payment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Shareholders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receive payments (normally twice a year) based on company profits </a:t>
                      </a:r>
                    </a:p>
                    <a:p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Mandatory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entury Gothic" panose="020B0502020202020204" pitchFamily="34" charset="0"/>
                        </a:rPr>
                        <a:t>Bonus/Scrip/Capitalisation</a:t>
                      </a:r>
                      <a:r>
                        <a:rPr lang="en-GB" sz="1600" b="1" baseline="0" dirty="0" smtClean="0">
                          <a:latin typeface="Century Gothic" panose="020B0502020202020204" pitchFamily="34" charset="0"/>
                        </a:rPr>
                        <a:t> issue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The Board issues new shares to existing shareholders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for free, generally to increase liquidity of shares so that the share price  falls.</a:t>
                      </a:r>
                    </a:p>
                    <a:p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Mandatory</a:t>
                      </a:r>
                    </a:p>
                    <a:p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entury Gothic" panose="020B0502020202020204" pitchFamily="34" charset="0"/>
                        </a:rPr>
                        <a:t>Rights issue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The Board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issues new shares to existing shareholders (First option) at a discount their market price to raise finance</a:t>
                      </a:r>
                    </a:p>
                    <a:p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Mandatory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600" b="1" baseline="0" dirty="0" smtClean="0">
                          <a:solidFill>
                            <a:srgbClr val="10A017"/>
                          </a:solidFill>
                          <a:latin typeface="Century Gothic" panose="020B0502020202020204" pitchFamily="34" charset="0"/>
                        </a:rPr>
                        <a:t>options</a:t>
                      </a:r>
                      <a:endParaRPr lang="en-GB" sz="1600" b="1" dirty="0" smtClean="0">
                        <a:solidFill>
                          <a:srgbClr val="10A017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entury Gothic" panose="020B0502020202020204" pitchFamily="34" charset="0"/>
                        </a:rPr>
                        <a:t>Merger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Two companies agree to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merge their interest to form one larger to company</a:t>
                      </a:r>
                    </a:p>
                    <a:p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Voluntary</a:t>
                      </a:r>
                      <a:endParaRPr lang="en-GB" sz="1600" b="1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Take-over</a:t>
                      </a:r>
                      <a:endParaRPr lang="en-GB" sz="16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predator company bids for a target company and aims to buy the majority of shares in the target.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A take-over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 either be friendly (target shareholder approval) or hostile (target shareholder rejects)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Voluntary</a:t>
                      </a:r>
                    </a:p>
                    <a:p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Corporate Actions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1520" y="76470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GB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What is a Corporate Action?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127646"/>
            <a:ext cx="8820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GB" sz="1600" dirty="0" smtClean="0">
                <a:latin typeface="Century Gothic" pitchFamily="34" charset="0"/>
              </a:rPr>
              <a:t>Where a company does something that affects it’s investors e.g. Shareholders</a:t>
            </a:r>
          </a:p>
          <a:p>
            <a:pPr marL="342900" indent="-342900"/>
            <a:endParaRPr lang="en-GB" sz="1600" dirty="0" smtClean="0">
              <a:latin typeface="Century Gothic" pitchFamily="34" charset="0"/>
            </a:endParaRPr>
          </a:p>
          <a:p>
            <a:pPr marL="342900" indent="-342900"/>
            <a:r>
              <a:rPr lang="en-GB" sz="1600" dirty="0" smtClean="0">
                <a:latin typeface="Century Gothic" pitchFamily="34" charset="0"/>
              </a:rPr>
              <a:t>These actions are generally agreed upon by the board of directors before being </a:t>
            </a:r>
          </a:p>
          <a:p>
            <a:pPr marL="342900" indent="-342900"/>
            <a:r>
              <a:rPr lang="en-GB" sz="1600" dirty="0" smtClean="0">
                <a:latin typeface="Century Gothic" pitchFamily="34" charset="0"/>
              </a:rPr>
              <a:t>authorised by shareholders</a:t>
            </a:r>
            <a:endParaRPr lang="en-GB" sz="1600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241159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GB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What are the main categories of Corporate actions?</a:t>
            </a:r>
          </a:p>
        </p:txBody>
      </p:sp>
      <p:sp>
        <p:nvSpPr>
          <p:cNvPr id="9" name="Rectangle 8"/>
          <p:cNvSpPr/>
          <p:nvPr/>
        </p:nvSpPr>
        <p:spPr>
          <a:xfrm>
            <a:off x="539552" y="3717032"/>
            <a:ext cx="18806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Mandatory</a:t>
            </a:r>
            <a:endParaRPr lang="en-US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3573016"/>
            <a:ext cx="30963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Mandatory</a:t>
            </a:r>
            <a:r>
              <a:rPr lang="en-US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with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options</a:t>
            </a:r>
            <a:endParaRPr lang="en-US" sz="2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48264" y="3717032"/>
            <a:ext cx="16690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Voluntary</a:t>
            </a:r>
            <a:endParaRPr lang="en-US" sz="2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924944"/>
            <a:ext cx="91440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These classifications are </a:t>
            </a:r>
            <a:r>
              <a:rPr lang="en-GB" sz="1400" b="1" dirty="0" smtClean="0">
                <a:solidFill>
                  <a:schemeClr val="bg1"/>
                </a:solidFill>
                <a:latin typeface="Century Gothic" pitchFamily="34" charset="0"/>
              </a:rPr>
              <a:t>used across Europe </a:t>
            </a:r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and by </a:t>
            </a:r>
            <a:r>
              <a:rPr lang="en-GB" sz="1400" b="1" dirty="0" err="1" smtClean="0">
                <a:solidFill>
                  <a:schemeClr val="bg1"/>
                </a:solidFill>
                <a:latin typeface="Century Gothic" pitchFamily="34" charset="0"/>
              </a:rPr>
              <a:t>Euroclear</a:t>
            </a:r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 and </a:t>
            </a:r>
            <a:r>
              <a:rPr lang="en-GB" sz="1400" b="1" dirty="0" err="1" smtClean="0">
                <a:solidFill>
                  <a:schemeClr val="bg1"/>
                </a:solidFill>
                <a:latin typeface="Century Gothic" pitchFamily="34" charset="0"/>
              </a:rPr>
              <a:t>Clearstream</a:t>
            </a:r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(Both International Central Securities Depositories</a:t>
            </a:r>
            <a:endParaRPr lang="en-GB" sz="1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87824" y="3429000"/>
            <a:ext cx="0" cy="3429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00192" y="3429000"/>
            <a:ext cx="0" cy="3429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4437112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itchFamily="34" charset="0"/>
              </a:rPr>
              <a:t>Investor has </a:t>
            </a:r>
            <a:r>
              <a:rPr lang="en-GB" b="1" dirty="0" smtClean="0">
                <a:solidFill>
                  <a:srgbClr val="FF0000"/>
                </a:solidFill>
                <a:latin typeface="Century Gothic" pitchFamily="34" charset="0"/>
              </a:rPr>
              <a:t>NO CHOICE</a:t>
            </a:r>
          </a:p>
          <a:p>
            <a:pPr algn="ctr"/>
            <a:endParaRPr lang="en-GB" b="1" dirty="0" smtClean="0">
              <a:latin typeface="Century Gothic" pitchFamily="34" charset="0"/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Century Gothic" pitchFamily="34" charset="0"/>
              </a:rPr>
              <a:t>Obligatory</a:t>
            </a:r>
            <a:r>
              <a:rPr lang="en-GB" b="1" dirty="0" smtClean="0">
                <a:latin typeface="Century Gothic" pitchFamily="34" charset="0"/>
              </a:rPr>
              <a:t> – </a:t>
            </a:r>
            <a:r>
              <a:rPr lang="en-GB" dirty="0" smtClean="0">
                <a:latin typeface="Century Gothic" pitchFamily="34" charset="0"/>
              </a:rPr>
              <a:t>mandated by the company</a:t>
            </a:r>
          </a:p>
          <a:p>
            <a:pPr algn="ctr"/>
            <a:endParaRPr lang="en-GB" dirty="0" smtClean="0">
              <a:latin typeface="Century Gothic" pitchFamily="34" charset="0"/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Century Gothic" pitchFamily="34" charset="0"/>
              </a:rPr>
              <a:t>DOES NOT</a:t>
            </a:r>
            <a:r>
              <a:rPr lang="en-GB" dirty="0" smtClean="0">
                <a:latin typeface="Century Gothic" pitchFamily="34" charset="0"/>
              </a:rPr>
              <a:t> require any intervention from investors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59832" y="4437112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itchFamily="34" charset="0"/>
              </a:rPr>
              <a:t>Investor has an </a:t>
            </a:r>
            <a:r>
              <a:rPr lang="en-GB" b="1" dirty="0" smtClean="0">
                <a:solidFill>
                  <a:srgbClr val="10A017"/>
                </a:solidFill>
                <a:latin typeface="Century Gothic" pitchFamily="34" charset="0"/>
              </a:rPr>
              <a:t>ELEMENT OF CHOICE</a:t>
            </a:r>
          </a:p>
          <a:p>
            <a:pPr algn="ctr"/>
            <a:endParaRPr lang="en-GB" b="1" dirty="0" smtClean="0">
              <a:latin typeface="Century Gothic" pitchFamily="34" charset="0"/>
            </a:endParaRPr>
          </a:p>
          <a:p>
            <a:pPr algn="ctr"/>
            <a:r>
              <a:rPr lang="en-GB" b="1" dirty="0" smtClean="0">
                <a:solidFill>
                  <a:srgbClr val="10A017"/>
                </a:solidFill>
                <a:latin typeface="Century Gothic" pitchFamily="34" charset="0"/>
              </a:rPr>
              <a:t>A DEFAULT OPTION </a:t>
            </a:r>
            <a:r>
              <a:rPr lang="en-GB" dirty="0" smtClean="0">
                <a:latin typeface="Century Gothic" pitchFamily="34" charset="0"/>
              </a:rPr>
              <a:t>is given to shareholders if they </a:t>
            </a:r>
            <a:r>
              <a:rPr lang="en-GB" b="1" dirty="0" smtClean="0">
                <a:solidFill>
                  <a:srgbClr val="FF0000"/>
                </a:solidFill>
                <a:latin typeface="Century Gothic" pitchFamily="34" charset="0"/>
              </a:rPr>
              <a:t>choose not to intervene</a:t>
            </a:r>
            <a:r>
              <a:rPr lang="en-GB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GB" dirty="0" smtClean="0">
                <a:latin typeface="Century Gothic" pitchFamily="34" charset="0"/>
              </a:rPr>
              <a:t>by a particular date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72200" y="4549676"/>
            <a:ext cx="27718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itchFamily="34" charset="0"/>
              </a:rPr>
              <a:t>Investor has a </a:t>
            </a:r>
            <a:r>
              <a:rPr lang="en-GB" b="1" dirty="0" smtClean="0">
                <a:solidFill>
                  <a:srgbClr val="7030A0"/>
                </a:solidFill>
                <a:latin typeface="Century Gothic" pitchFamily="34" charset="0"/>
              </a:rPr>
              <a:t>DEFINITE CHOICE </a:t>
            </a:r>
            <a:r>
              <a:rPr lang="en-GB" dirty="0" smtClean="0">
                <a:latin typeface="Century Gothic" pitchFamily="34" charset="0"/>
              </a:rPr>
              <a:t>to make </a:t>
            </a:r>
          </a:p>
          <a:p>
            <a:pPr algn="ctr"/>
            <a:endParaRPr lang="en-GB" b="1" dirty="0" smtClean="0">
              <a:solidFill>
                <a:srgbClr val="7030A0"/>
              </a:solidFill>
              <a:latin typeface="Century Gothic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Century Gothic" pitchFamily="34" charset="0"/>
              </a:rPr>
              <a:t>A DECISION MUST </a:t>
            </a:r>
            <a:r>
              <a:rPr lang="en-GB" dirty="0" smtClean="0">
                <a:latin typeface="Century Gothic" pitchFamily="34" charset="0"/>
              </a:rPr>
              <a:t>be made to choose between </a:t>
            </a:r>
            <a:r>
              <a:rPr lang="en-GB" b="1" dirty="0" smtClean="0">
                <a:solidFill>
                  <a:srgbClr val="7030A0"/>
                </a:solidFill>
                <a:latin typeface="Century Gothic" pitchFamily="34" charset="0"/>
              </a:rPr>
              <a:t>OPTIONS </a:t>
            </a:r>
            <a:r>
              <a:rPr lang="en-GB" dirty="0" smtClean="0">
                <a:latin typeface="Century Gothic" pitchFamily="34" charset="0"/>
              </a:rPr>
              <a:t>presented to them</a:t>
            </a:r>
          </a:p>
          <a:p>
            <a:pPr algn="ctr"/>
            <a:endParaRPr lang="en-GB" dirty="0" smtClean="0"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886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animBg="1"/>
      <p:bldP spid="19" grpId="0" build="allAtOnce"/>
      <p:bldP spid="29" grpId="0" build="allAtOnce"/>
      <p:bldP spid="3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44624"/>
            <a:ext cx="756084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Securities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Ratios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48680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GB" sz="1600" dirty="0" smtClean="0">
                <a:latin typeface="Century Gothic" pitchFamily="34" charset="0"/>
              </a:rPr>
              <a:t>Before we take a closer look at different examples of corporate </a:t>
            </a:r>
          </a:p>
          <a:p>
            <a:pPr marL="342900" indent="-342900"/>
            <a:r>
              <a:rPr lang="en-GB" sz="1600" dirty="0" smtClean="0">
                <a:latin typeface="Century Gothic" pitchFamily="34" charset="0"/>
              </a:rPr>
              <a:t>actions, you need to know how corporate actions are expressed to </a:t>
            </a:r>
          </a:p>
          <a:p>
            <a:pPr marL="342900" indent="-342900"/>
            <a:r>
              <a:rPr lang="en-GB" sz="1600" dirty="0" smtClean="0">
                <a:latin typeface="Century Gothic" pitchFamily="34" charset="0"/>
              </a:rPr>
              <a:t>investors.</a:t>
            </a:r>
          </a:p>
          <a:p>
            <a:pPr marL="342900" indent="-342900"/>
            <a:endParaRPr lang="en-GB" sz="1600" dirty="0" smtClean="0">
              <a:latin typeface="Century Gothic" pitchFamily="34" charset="0"/>
            </a:endParaRPr>
          </a:p>
          <a:p>
            <a:pPr marL="342900" indent="-342900"/>
            <a:r>
              <a:rPr lang="en-GB" sz="1600" dirty="0" smtClean="0">
                <a:latin typeface="Century Gothic" pitchFamily="34" charset="0"/>
              </a:rPr>
              <a:t>This is known as a securities ratio and it stipulates the </a:t>
            </a:r>
            <a:r>
              <a:rPr lang="en-GB" sz="1600" b="1" dirty="0" smtClean="0">
                <a:latin typeface="Century Gothic" pitchFamily="34" charset="0"/>
              </a:rPr>
              <a:t>terms of a</a:t>
            </a:r>
          </a:p>
          <a:p>
            <a:pPr marL="342900" indent="-342900"/>
            <a:r>
              <a:rPr lang="en-GB" sz="1600" b="1" dirty="0" smtClean="0">
                <a:latin typeface="Century Gothic" pitchFamily="34" charset="0"/>
              </a:rPr>
              <a:t>corporate action  </a:t>
            </a:r>
            <a:r>
              <a:rPr lang="en-GB" sz="1600" b="1" dirty="0" smtClean="0">
                <a:solidFill>
                  <a:srgbClr val="006666"/>
                </a:solidFill>
                <a:latin typeface="Century Gothic" pitchFamily="34" charset="0"/>
              </a:rPr>
              <a:t>(</a:t>
            </a:r>
            <a:r>
              <a:rPr lang="en-GB" sz="1600" b="1" dirty="0" smtClean="0">
                <a:solidFill>
                  <a:srgbClr val="009999"/>
                </a:solidFill>
                <a:latin typeface="Century Gothic" pitchFamily="34" charset="0"/>
              </a:rPr>
              <a:t>What the shareholder should expect from the</a:t>
            </a:r>
          </a:p>
          <a:p>
            <a:pPr marL="342900" indent="-342900"/>
            <a:r>
              <a:rPr lang="en-GB" sz="1600" b="1" dirty="0" smtClean="0">
                <a:solidFill>
                  <a:srgbClr val="009999"/>
                </a:solidFill>
                <a:latin typeface="Century Gothic" pitchFamily="34" charset="0"/>
              </a:rPr>
              <a:t>company)</a:t>
            </a:r>
          </a:p>
          <a:p>
            <a:pPr marL="342900" indent="-342900"/>
            <a:endParaRPr lang="en-GB" sz="1600" b="1" dirty="0" smtClean="0">
              <a:latin typeface="Century Gothic" pitchFamily="34" charset="0"/>
            </a:endParaRPr>
          </a:p>
          <a:p>
            <a:pPr marL="342900" indent="-342900"/>
            <a:r>
              <a:rPr lang="en-GB" sz="1600" dirty="0" smtClean="0">
                <a:latin typeface="Century Gothic" pitchFamily="34" charset="0"/>
              </a:rPr>
              <a:t>It can be expressed in different ways depending on the type of </a:t>
            </a:r>
          </a:p>
          <a:p>
            <a:pPr marL="342900" indent="-342900"/>
            <a:r>
              <a:rPr lang="en-GB" sz="1600" dirty="0" smtClean="0">
                <a:latin typeface="Century Gothic" pitchFamily="34" charset="0"/>
              </a:rPr>
              <a:t>corporate action: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3068960"/>
          <a:ext cx="9144000" cy="244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/>
                <a:gridCol w="572412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Nature</a:t>
                      </a:r>
                      <a:r>
                        <a:rPr lang="en-GB" baseline="0" dirty="0" smtClean="0">
                          <a:latin typeface="Century Gothic" pitchFamily="34" charset="0"/>
                        </a:rPr>
                        <a:t> of</a:t>
                      </a:r>
                      <a:r>
                        <a:rPr lang="en-GB" dirty="0" smtClean="0">
                          <a:latin typeface="Century Gothic" pitchFamily="34" charset="0"/>
                        </a:rPr>
                        <a:t> corporate</a:t>
                      </a:r>
                      <a:r>
                        <a:rPr lang="en-GB" baseline="0" dirty="0" smtClean="0">
                          <a:latin typeface="Century Gothic" pitchFamily="34" charset="0"/>
                        </a:rPr>
                        <a:t> action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Terms expressed as...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6666"/>
                          </a:solidFill>
                          <a:latin typeface="Century Gothic" pitchFamily="34" charset="0"/>
                        </a:rPr>
                        <a:t>Dividends paid</a:t>
                      </a:r>
                      <a:endParaRPr lang="en-GB" b="1" dirty="0">
                        <a:solidFill>
                          <a:srgbClr val="006666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latin typeface="Century Gothic" pitchFamily="34" charset="0"/>
                        </a:rPr>
                        <a:t>Amount of dividends paid per share (£)</a:t>
                      </a:r>
                      <a:endParaRPr lang="en-GB" b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6666"/>
                          </a:solidFill>
                          <a:latin typeface="Century Gothic" pitchFamily="34" charset="0"/>
                        </a:rPr>
                        <a:t>Giving new shares to existing</a:t>
                      </a:r>
                      <a:r>
                        <a:rPr lang="en-GB" b="1" baseline="0" dirty="0" smtClean="0">
                          <a:solidFill>
                            <a:srgbClr val="006666"/>
                          </a:solidFill>
                          <a:latin typeface="Century Gothic" pitchFamily="34" charset="0"/>
                        </a:rPr>
                        <a:t> shareholders</a:t>
                      </a:r>
                    </a:p>
                    <a:p>
                      <a:endParaRPr lang="en-GB" b="1" baseline="0" dirty="0" smtClean="0">
                        <a:solidFill>
                          <a:srgbClr val="006666"/>
                        </a:solidFill>
                        <a:latin typeface="Century Gothic" pitchFamily="34" charset="0"/>
                      </a:endParaRPr>
                    </a:p>
                    <a:p>
                      <a:endParaRPr lang="en-GB" b="1" baseline="0" dirty="0" smtClean="0">
                        <a:solidFill>
                          <a:srgbClr val="006666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itchFamily="34" charset="0"/>
                        </a:rPr>
                        <a:t>A ratio </a:t>
                      </a:r>
                      <a:r>
                        <a:rPr lang="en-GB" b="0" dirty="0" smtClean="0">
                          <a:latin typeface="Century Gothic" pitchFamily="34" charset="0"/>
                        </a:rPr>
                        <a:t>of the </a:t>
                      </a:r>
                      <a:r>
                        <a:rPr lang="en-GB" b="1" dirty="0" smtClean="0">
                          <a:latin typeface="Century Gothic" pitchFamily="34" charset="0"/>
                        </a:rPr>
                        <a:t>number of new shares received</a:t>
                      </a:r>
                      <a:r>
                        <a:rPr lang="en-GB" b="0" dirty="0" smtClean="0">
                          <a:latin typeface="Century Gothic" pitchFamily="34" charset="0"/>
                        </a:rPr>
                        <a:t> as a proportion</a:t>
                      </a:r>
                      <a:r>
                        <a:rPr lang="en-GB" b="0" baseline="0" dirty="0" smtClean="0">
                          <a:latin typeface="Century Gothic" pitchFamily="34" charset="0"/>
                        </a:rPr>
                        <a:t> of the 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number of shares owned.</a:t>
                      </a:r>
                    </a:p>
                    <a:p>
                      <a:endParaRPr lang="en-GB" b="1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n-GB" sz="2400" b="1" baseline="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e.g. 1:4 </a:t>
                      </a:r>
                    </a:p>
                    <a:p>
                      <a:r>
                        <a:rPr lang="en-GB" sz="1400" b="1" baseline="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(X new shares for each ‘</a:t>
                      </a:r>
                      <a:r>
                        <a:rPr lang="en-GB" sz="1400" b="1" baseline="0" dirty="0" err="1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Y’existing</a:t>
                      </a:r>
                      <a:r>
                        <a:rPr lang="en-GB" sz="1400" b="1" baseline="0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 shares)</a:t>
                      </a:r>
                    </a:p>
                    <a:p>
                      <a:r>
                        <a:rPr lang="en-GB" sz="1400" b="1" baseline="0" dirty="0" smtClean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This method is used in Europe and Asia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500389"/>
            <a:ext cx="9144000" cy="138499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In the </a:t>
            </a:r>
            <a:r>
              <a:rPr lang="en-GB" sz="1400" b="1" dirty="0" smtClean="0">
                <a:solidFill>
                  <a:schemeClr val="bg1"/>
                </a:solidFill>
                <a:latin typeface="Century Gothic" pitchFamily="34" charset="0"/>
              </a:rPr>
              <a:t>USA</a:t>
            </a:r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 the ratio is expressed differently:</a:t>
            </a:r>
          </a:p>
          <a:p>
            <a:pPr algn="ctr"/>
            <a:endParaRPr lang="en-GB" sz="1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The first number in the </a:t>
            </a:r>
            <a:r>
              <a:rPr lang="en-GB" sz="1400" b="1" dirty="0" smtClean="0">
                <a:solidFill>
                  <a:schemeClr val="bg1"/>
                </a:solidFill>
                <a:latin typeface="Century Gothic" pitchFamily="34" charset="0"/>
              </a:rPr>
              <a:t>ratio states final holding after the event</a:t>
            </a:r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; the second number is the </a:t>
            </a:r>
            <a:r>
              <a:rPr lang="en-GB" sz="1400" b="1" dirty="0" smtClean="0">
                <a:solidFill>
                  <a:schemeClr val="bg1"/>
                </a:solidFill>
                <a:latin typeface="Century Gothic" pitchFamily="34" charset="0"/>
              </a:rPr>
              <a:t>original number of shares held.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e.g. If the securities ratio is </a:t>
            </a:r>
            <a:r>
              <a:rPr lang="en-GB" sz="1400" b="1" dirty="0" smtClean="0">
                <a:solidFill>
                  <a:schemeClr val="bg1"/>
                </a:solidFill>
                <a:latin typeface="Century Gothic" pitchFamily="34" charset="0"/>
              </a:rPr>
              <a:t>5:4</a:t>
            </a:r>
            <a:r>
              <a:rPr lang="en-GB" sz="1400" dirty="0" smtClean="0">
                <a:solidFill>
                  <a:schemeClr val="bg1"/>
                </a:solidFill>
                <a:latin typeface="Century Gothic" pitchFamily="34" charset="0"/>
              </a:rPr>
              <a:t> and an investor holds 1,000 shares, after the event, the investor now owns 1250 shares compared with the 1000 they owned originally i.e. </a:t>
            </a:r>
            <a:r>
              <a:rPr lang="en-GB" sz="1400" b="1" dirty="0" smtClean="0">
                <a:solidFill>
                  <a:schemeClr val="bg1"/>
                </a:solidFill>
                <a:latin typeface="Century Gothic" pitchFamily="34" charset="0"/>
              </a:rPr>
              <a:t>1250:1000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6084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 of a Corporate Action – Rights Issue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699792" y="2132856"/>
            <a:ext cx="36004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Century Gothic" pitchFamily="34" charset="0"/>
              </a:rPr>
              <a:t>Rights Issue</a:t>
            </a:r>
          </a:p>
          <a:p>
            <a:pPr algn="ctr"/>
            <a:r>
              <a:rPr lang="en-GB" dirty="0" smtClean="0">
                <a:latin typeface="Century Gothic" pitchFamily="34" charset="0"/>
              </a:rPr>
              <a:t>Offer of new shares to existing shareholders </a:t>
            </a:r>
            <a:r>
              <a:rPr lang="en-GB" b="1" dirty="0" smtClean="0">
                <a:latin typeface="Century Gothic" pitchFamily="34" charset="0"/>
              </a:rPr>
              <a:t>(“Cash Call”)</a:t>
            </a:r>
            <a:endParaRPr lang="en-GB" b="1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692696"/>
            <a:ext cx="3312368" cy="954107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entury Gothic" pitchFamily="34" charset="0"/>
              </a:rPr>
              <a:t>A company wants to </a:t>
            </a:r>
            <a:r>
              <a:rPr lang="en-GB" sz="1400" b="1" dirty="0" smtClean="0">
                <a:latin typeface="Century Gothic" pitchFamily="34" charset="0"/>
              </a:rPr>
              <a:t>raise finance:</a:t>
            </a:r>
          </a:p>
          <a:p>
            <a:pPr algn="ctr"/>
            <a:r>
              <a:rPr lang="en-GB" sz="1400" b="1" dirty="0" smtClean="0">
                <a:solidFill>
                  <a:srgbClr val="10A017"/>
                </a:solidFill>
                <a:latin typeface="Century Gothic" pitchFamily="34" charset="0"/>
              </a:rPr>
              <a:t>To expand</a:t>
            </a:r>
          </a:p>
          <a:p>
            <a:pPr algn="ctr"/>
            <a:r>
              <a:rPr lang="en-GB" sz="1400" b="1" dirty="0" smtClean="0">
                <a:solidFill>
                  <a:srgbClr val="10A017"/>
                </a:solidFill>
                <a:latin typeface="Century Gothic" pitchFamily="34" charset="0"/>
              </a:rPr>
              <a:t>To repay bank loans</a:t>
            </a:r>
          </a:p>
          <a:p>
            <a:pPr algn="ctr"/>
            <a:r>
              <a:rPr lang="en-GB" sz="1400" b="1" dirty="0" smtClean="0">
                <a:solidFill>
                  <a:srgbClr val="10A017"/>
                </a:solidFill>
                <a:latin typeface="Century Gothic" pitchFamily="34" charset="0"/>
              </a:rPr>
              <a:t>To repay bond finance</a:t>
            </a:r>
            <a:endParaRPr lang="en-GB" sz="1400" b="1" dirty="0">
              <a:solidFill>
                <a:srgbClr val="10A017"/>
              </a:solidFill>
              <a:latin typeface="Century Gothic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27984" y="1628800"/>
            <a:ext cx="0" cy="486053"/>
          </a:xfrm>
          <a:prstGeom prst="straightConnector1">
            <a:avLst/>
          </a:prstGeom>
          <a:ln w="38100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00192" y="2564904"/>
            <a:ext cx="360040" cy="0"/>
          </a:xfrm>
          <a:prstGeom prst="line">
            <a:avLst/>
          </a:prstGeom>
          <a:ln w="38100">
            <a:solidFill>
              <a:srgbClr val="00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60232" y="2132856"/>
            <a:ext cx="2411760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entury Gothic" pitchFamily="34" charset="0"/>
              </a:rPr>
              <a:t>Shares are normally offered to existing shareholders at a </a:t>
            </a:r>
            <a:r>
              <a:rPr lang="en-GB" sz="1400" b="1" dirty="0" smtClean="0">
                <a:solidFill>
                  <a:srgbClr val="10A017"/>
                </a:solidFill>
                <a:latin typeface="Century Gothic" pitchFamily="34" charset="0"/>
              </a:rPr>
              <a:t>discount to market price</a:t>
            </a:r>
            <a:endParaRPr lang="en-GB" sz="1400" b="1" dirty="0">
              <a:solidFill>
                <a:srgbClr val="10A017"/>
              </a:solidFill>
              <a:latin typeface="Century Gothic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27984" y="3068960"/>
            <a:ext cx="0" cy="558061"/>
          </a:xfrm>
          <a:prstGeom prst="straightConnector1">
            <a:avLst/>
          </a:prstGeom>
          <a:ln w="38100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699792" y="3645024"/>
            <a:ext cx="3600400" cy="93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Century Gothic" pitchFamily="34" charset="0"/>
              </a:rPr>
              <a:t>Shareholders</a:t>
            </a:r>
          </a:p>
          <a:p>
            <a:pPr algn="ctr"/>
            <a:r>
              <a:rPr lang="en-GB" dirty="0" smtClean="0">
                <a:latin typeface="Century Gothic" pitchFamily="34" charset="0"/>
              </a:rPr>
              <a:t>Can react positively or negatively to the rights issue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60232" y="3268722"/>
            <a:ext cx="2411760" cy="16004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entury Gothic" pitchFamily="34" charset="0"/>
              </a:rPr>
              <a:t>The initial response to the announcement of  a planned rights issue </a:t>
            </a:r>
            <a:r>
              <a:rPr lang="en-GB" sz="1400" b="1" dirty="0" smtClean="0">
                <a:solidFill>
                  <a:srgbClr val="10A017"/>
                </a:solidFill>
                <a:latin typeface="Century Gothic" pitchFamily="34" charset="0"/>
              </a:rPr>
              <a:t>will reflect the market’s view of the scheme.  </a:t>
            </a:r>
            <a:r>
              <a:rPr lang="en-GB" sz="1400" dirty="0" smtClean="0">
                <a:latin typeface="Century Gothic" pitchFamily="34" charset="0"/>
              </a:rPr>
              <a:t>Share prices can </a:t>
            </a:r>
            <a:r>
              <a:rPr lang="en-GB" sz="1400" b="1" dirty="0" smtClean="0">
                <a:solidFill>
                  <a:srgbClr val="006666"/>
                </a:solidFill>
                <a:latin typeface="Century Gothic" pitchFamily="34" charset="0"/>
              </a:rPr>
              <a:t>RISE</a:t>
            </a:r>
            <a:r>
              <a:rPr lang="en-GB" sz="1400" dirty="0" smtClean="0">
                <a:latin typeface="Century Gothic" pitchFamily="34" charset="0"/>
              </a:rPr>
              <a:t> or </a:t>
            </a:r>
            <a:r>
              <a:rPr lang="en-GB" sz="1400" b="1" dirty="0" smtClean="0">
                <a:solidFill>
                  <a:srgbClr val="C00000"/>
                </a:solidFill>
                <a:latin typeface="Century Gothic" pitchFamily="34" charset="0"/>
              </a:rPr>
              <a:t>FALL </a:t>
            </a:r>
            <a:r>
              <a:rPr lang="en-GB" sz="1400" dirty="0" smtClean="0">
                <a:latin typeface="Century Gothic" pitchFamily="34" charset="0"/>
              </a:rPr>
              <a:t>as a result</a:t>
            </a:r>
            <a:endParaRPr lang="en-GB" sz="1400" dirty="0">
              <a:latin typeface="Century Gothic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300192" y="4005064"/>
            <a:ext cx="432048" cy="0"/>
          </a:xfrm>
          <a:prstGeom prst="line">
            <a:avLst/>
          </a:prstGeom>
          <a:ln w="38100">
            <a:solidFill>
              <a:srgbClr val="00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infifthgear.com/wp-content/uploads/thumbs-up-and-down-buttons-vecto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645024"/>
            <a:ext cx="1486374" cy="790373"/>
          </a:xfrm>
          <a:prstGeom prst="rect">
            <a:avLst/>
          </a:prstGeom>
          <a:noFill/>
        </p:spPr>
      </p:pic>
      <p:pic>
        <p:nvPicPr>
          <p:cNvPr id="1028" name="Picture 4" descr="http://discountkeys.net/wp-content/uploads/2014/09/discount-sa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268760"/>
            <a:ext cx="1406984" cy="757213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5496" y="2060848"/>
            <a:ext cx="2304256" cy="11695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entury Gothic" pitchFamily="34" charset="0"/>
              </a:rPr>
              <a:t>An existing shareholder has </a:t>
            </a:r>
            <a:r>
              <a:rPr lang="en-GB" sz="1400" b="1" dirty="0" smtClean="0">
                <a:solidFill>
                  <a:srgbClr val="10A017"/>
                </a:solidFill>
                <a:latin typeface="Century Gothic" pitchFamily="34" charset="0"/>
              </a:rPr>
              <a:t>pre-emptive rights</a:t>
            </a:r>
            <a:r>
              <a:rPr lang="en-GB" sz="1400" dirty="0" smtClean="0">
                <a:latin typeface="Century Gothic" pitchFamily="34" charset="0"/>
              </a:rPr>
              <a:t> to buy shares so that their proportionate holding is not diluted.</a:t>
            </a:r>
            <a:endParaRPr lang="en-GB" sz="1400" b="1" dirty="0">
              <a:solidFill>
                <a:srgbClr val="10A017"/>
              </a:solidFill>
              <a:latin typeface="Century Gothic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339752" y="2564904"/>
            <a:ext cx="288032" cy="0"/>
          </a:xfrm>
          <a:prstGeom prst="line">
            <a:avLst/>
          </a:prstGeom>
          <a:ln w="38100">
            <a:solidFill>
              <a:srgbClr val="00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43608" y="5157192"/>
            <a:ext cx="7056784" cy="0"/>
          </a:xfrm>
          <a:prstGeom prst="line">
            <a:avLst/>
          </a:prstGeom>
          <a:ln w="38100">
            <a:solidFill>
              <a:srgbClr val="0099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27984" y="4581128"/>
            <a:ext cx="0" cy="576064"/>
          </a:xfrm>
          <a:prstGeom prst="line">
            <a:avLst/>
          </a:prstGeom>
          <a:ln w="381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15816" y="465313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latin typeface="Century Gothic" pitchFamily="34" charset="0"/>
              </a:rPr>
              <a:t>What can they do?</a:t>
            </a:r>
            <a:endParaRPr lang="en-GB" sz="2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043608" y="5157192"/>
            <a:ext cx="0" cy="288032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179512" y="5445224"/>
            <a:ext cx="1512168" cy="1296144"/>
          </a:xfrm>
          <a:prstGeom prst="round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entury Gothic" pitchFamily="34" charset="0"/>
              </a:rPr>
              <a:t>Take up the rights – buy the shares</a:t>
            </a:r>
            <a:endParaRPr lang="en-GB" sz="1600" b="1" dirty="0">
              <a:latin typeface="Century Gothic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275856" y="5157192"/>
            <a:ext cx="0" cy="288032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1835696" y="5445224"/>
            <a:ext cx="2664296" cy="1296144"/>
          </a:xfrm>
          <a:prstGeom prst="round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entury Gothic" pitchFamily="34" charset="0"/>
              </a:rPr>
              <a:t>Sell the rights to another investor</a:t>
            </a:r>
          </a:p>
          <a:p>
            <a:pPr algn="ctr"/>
            <a:r>
              <a:rPr lang="en-GB" sz="1600" b="1" dirty="0" smtClean="0">
                <a:latin typeface="Century Gothic" pitchFamily="34" charset="0"/>
              </a:rPr>
              <a:t>(often transferrable – known as ‘renounceable’)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644008" y="5445224"/>
            <a:ext cx="1872208" cy="1296144"/>
          </a:xfrm>
          <a:prstGeom prst="round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entury Gothic" pitchFamily="34" charset="0"/>
              </a:rPr>
              <a:t>Do Nothing</a:t>
            </a:r>
          </a:p>
          <a:p>
            <a:pPr algn="ctr"/>
            <a:r>
              <a:rPr lang="en-GB" sz="1600" b="1" dirty="0" smtClean="0">
                <a:latin typeface="Century Gothic" pitchFamily="34" charset="0"/>
              </a:rPr>
              <a:t>(Default option used)</a:t>
            </a:r>
            <a:endParaRPr lang="en-GB" sz="1600" b="1" dirty="0">
              <a:latin typeface="Century Gothic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508104" y="5157192"/>
            <a:ext cx="0" cy="288032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100392" y="5157192"/>
            <a:ext cx="0" cy="288032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804248" y="5445224"/>
            <a:ext cx="2160240" cy="1296144"/>
          </a:xfrm>
          <a:prstGeom prst="round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entury Gothic" pitchFamily="34" charset="0"/>
              </a:rPr>
              <a:t>Sell sufficient rights to raise the cash to take up the rest</a:t>
            </a:r>
            <a:endParaRPr lang="en-GB" sz="1600" b="1" dirty="0">
              <a:latin typeface="Century Gothic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43608" y="4941168"/>
            <a:ext cx="71287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Mandatory</a:t>
            </a:r>
            <a:r>
              <a:rPr 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with </a:t>
            </a:r>
            <a:r>
              <a:rPr lang="en-US" sz="32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options</a:t>
            </a:r>
            <a:endParaRPr lang="en-US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15" grpId="0" animBg="1"/>
      <p:bldP spid="17" grpId="0" animBg="1"/>
      <p:bldP spid="18" grpId="0" animBg="1"/>
      <p:bldP spid="22" grpId="0" animBg="1"/>
      <p:bldP spid="43" grpId="0"/>
      <p:bldP spid="49" grpId="0" build="allAtOnce" animBg="1"/>
      <p:bldP spid="51" grpId="0" build="allAtOnce" animBg="1"/>
      <p:bldP spid="53" grpId="0" build="allAtOnce" animBg="1"/>
      <p:bldP spid="56" grpId="0" build="allAtOnce" animBg="1"/>
      <p:bldP spid="6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59"/>
          <p:cNvCxnSpPr/>
          <p:nvPr/>
        </p:nvCxnSpPr>
        <p:spPr>
          <a:xfrm>
            <a:off x="5364088" y="2348880"/>
            <a:ext cx="864096" cy="0"/>
          </a:xfrm>
          <a:prstGeom prst="line">
            <a:avLst/>
          </a:prstGeom>
          <a:ln w="381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6084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 of a Corporate Action – Rights Issue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131840" y="764704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itchFamily="34" charset="0"/>
              </a:rPr>
              <a:t>Completed Rights Issue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283968" y="1412776"/>
            <a:ext cx="0" cy="720080"/>
          </a:xfrm>
          <a:prstGeom prst="straightConnector1">
            <a:avLst/>
          </a:prstGeom>
          <a:ln w="38100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203848" y="2132856"/>
            <a:ext cx="2160240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itchFamily="34" charset="0"/>
              </a:rPr>
              <a:t>Shares</a:t>
            </a:r>
            <a:endParaRPr lang="en-GB" sz="2400" b="1" dirty="0" smtClean="0">
              <a:latin typeface="Century Gothic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9512" y="3625860"/>
            <a:ext cx="8784976" cy="95410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entury Gothic" pitchFamily="34" charset="0"/>
              </a:rPr>
              <a:t>The share price changes </a:t>
            </a:r>
            <a:r>
              <a:rPr lang="en-GB" sz="1400" dirty="0" smtClean="0">
                <a:latin typeface="Century Gothic" pitchFamily="34" charset="0"/>
              </a:rPr>
              <a:t>to reflect the effect of the rights issue once the shares go </a:t>
            </a:r>
            <a:r>
              <a:rPr lang="en-GB" sz="1400" b="1" dirty="0" smtClean="0">
                <a:solidFill>
                  <a:srgbClr val="C00000"/>
                </a:solidFill>
                <a:latin typeface="Century Gothic" pitchFamily="34" charset="0"/>
              </a:rPr>
              <a:t>ex-rights</a:t>
            </a:r>
            <a:r>
              <a:rPr lang="en-GB" sz="1400" b="1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en-GB" sz="1400" b="1" dirty="0" smtClean="0">
                <a:latin typeface="Century Gothic" pitchFamily="34" charset="0"/>
              </a:rPr>
              <a:t>(after the rights issue has happened) </a:t>
            </a:r>
          </a:p>
          <a:p>
            <a:pPr algn="ctr"/>
            <a:endParaRPr lang="en-GB" sz="1400" b="1" dirty="0" smtClean="0">
              <a:latin typeface="Century Gothic" pitchFamily="34" charset="0"/>
            </a:endParaRPr>
          </a:p>
          <a:p>
            <a:pPr algn="ctr"/>
            <a:r>
              <a:rPr lang="en-GB" sz="1400" dirty="0" smtClean="0">
                <a:latin typeface="Century Gothic" pitchFamily="34" charset="0"/>
              </a:rPr>
              <a:t>This is the point at which the shares and the rights are traded as two separate instruments</a:t>
            </a:r>
            <a:endParaRPr lang="en-GB" sz="1400" dirty="0">
              <a:latin typeface="Century Gothic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267744" y="4561964"/>
            <a:ext cx="0" cy="360040"/>
          </a:xfrm>
          <a:prstGeom prst="line">
            <a:avLst/>
          </a:prstGeom>
          <a:ln w="38100">
            <a:solidFill>
              <a:srgbClr val="00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79512" y="4777988"/>
            <a:ext cx="4176464" cy="14401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 smtClean="0">
                <a:solidFill>
                  <a:schemeClr val="tx1"/>
                </a:solidFill>
                <a:latin typeface="Century Gothic" pitchFamily="34" charset="0"/>
              </a:rPr>
              <a:t>This adjusted share price is known as the </a:t>
            </a:r>
            <a:r>
              <a:rPr lang="en-GB" sz="1350" b="1" dirty="0" smtClean="0">
                <a:solidFill>
                  <a:schemeClr val="tx2"/>
                </a:solidFill>
                <a:latin typeface="Century Gothic" pitchFamily="34" charset="0"/>
              </a:rPr>
              <a:t>theoretical ex-rights price </a:t>
            </a:r>
          </a:p>
          <a:p>
            <a:pPr algn="ctr"/>
            <a:r>
              <a:rPr lang="en-GB" sz="1350" dirty="0" smtClean="0">
                <a:solidFill>
                  <a:schemeClr val="tx1"/>
                </a:solidFill>
                <a:latin typeface="Century Gothic" pitchFamily="34" charset="0"/>
              </a:rPr>
              <a:t>(actual price will depend upon the interaction of buyers and sellers in the market at the time)</a:t>
            </a:r>
            <a:endParaRPr lang="en-GB" sz="135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35" name="Picture 2" descr="http://4.bp.blogspot.com/_HCr5az84Kzo/SIRrbblQwGI/AAAAAAAAAEc/u6ridVj8DIM/s640/aeropla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64108"/>
            <a:ext cx="720080" cy="458096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827584" y="621814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  <a:latin typeface="Century Gothic" pitchFamily="34" charset="0"/>
              </a:rPr>
              <a:t>In the case of Con Air plc, the theoretical ex-rights price was £3.77</a:t>
            </a:r>
            <a:endParaRPr lang="en-GB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732240" y="4561964"/>
            <a:ext cx="0" cy="360040"/>
          </a:xfrm>
          <a:prstGeom prst="line">
            <a:avLst/>
          </a:prstGeom>
          <a:ln w="38100">
            <a:solidFill>
              <a:srgbClr val="00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940152" y="6146140"/>
            <a:ext cx="3203848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  <a:latin typeface="Century Gothic" pitchFamily="34" charset="0"/>
              </a:rPr>
              <a:t>In the case of Con Air plc </a:t>
            </a:r>
          </a:p>
          <a:p>
            <a:pPr algn="ctr"/>
            <a:r>
              <a:rPr lang="en-GB" sz="1400" b="1" dirty="0" smtClean="0">
                <a:solidFill>
                  <a:srgbClr val="C00000"/>
                </a:solidFill>
                <a:latin typeface="Century Gothic" pitchFamily="34" charset="0"/>
              </a:rPr>
              <a:t>£3.77 - £2.00 = </a:t>
            </a:r>
            <a:r>
              <a:rPr lang="en-GB" sz="1400" b="1" u="sng" dirty="0" smtClean="0">
                <a:solidFill>
                  <a:srgbClr val="C00000"/>
                </a:solidFill>
                <a:latin typeface="Century Gothic" pitchFamily="34" charset="0"/>
              </a:rPr>
              <a:t>£1.77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609150" y="4792110"/>
            <a:ext cx="4392488" cy="13681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GB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GB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r>
              <a:rPr lang="en-GB" sz="1350" dirty="0" smtClean="0">
                <a:solidFill>
                  <a:schemeClr val="tx1"/>
                </a:solidFill>
                <a:latin typeface="Century Gothic" pitchFamily="34" charset="0"/>
              </a:rPr>
              <a:t>The rights can be sold and the price for these rights is  known as </a:t>
            </a:r>
            <a:r>
              <a:rPr lang="en-GB" sz="135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the premium</a:t>
            </a:r>
            <a:r>
              <a:rPr lang="en-GB" sz="1350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  <a:p>
            <a:pPr algn="ctr"/>
            <a:endParaRPr lang="en-GB" sz="135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r>
              <a:rPr lang="en-GB" sz="1350" dirty="0" smtClean="0">
                <a:solidFill>
                  <a:schemeClr val="tx1"/>
                </a:solidFill>
                <a:latin typeface="Century Gothic" pitchFamily="34" charset="0"/>
              </a:rPr>
              <a:t>(</a:t>
            </a:r>
            <a:r>
              <a:rPr lang="en-GB" sz="1350" b="1" dirty="0" smtClean="0">
                <a:solidFill>
                  <a:schemeClr val="tx1"/>
                </a:solidFill>
                <a:latin typeface="Century Gothic" pitchFamily="34" charset="0"/>
              </a:rPr>
              <a:t>theoretical ex-rights price - price of a new share)</a:t>
            </a:r>
            <a:endParaRPr lang="en-GB" sz="135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algn="ctr"/>
            <a:endParaRPr lang="en-GB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GB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6" name="Picture 2" descr="http://4.bp.blogspot.com/_HCr5az84Kzo/SIRrbblQwGI/AAAAAAAAAEc/u6ridVj8DIM/s640/aeropla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6218148"/>
            <a:ext cx="720080" cy="458096"/>
          </a:xfrm>
          <a:prstGeom prst="rect">
            <a:avLst/>
          </a:prstGeom>
          <a:noFill/>
        </p:spPr>
      </p:pic>
      <p:cxnSp>
        <p:nvCxnSpPr>
          <p:cNvPr id="58" name="Straight Arrow Connector 57"/>
          <p:cNvCxnSpPr/>
          <p:nvPr/>
        </p:nvCxnSpPr>
        <p:spPr>
          <a:xfrm>
            <a:off x="4283968" y="2636912"/>
            <a:ext cx="0" cy="936104"/>
          </a:xfrm>
          <a:prstGeom prst="straightConnector1">
            <a:avLst/>
          </a:prstGeom>
          <a:ln w="38100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68144" y="1540530"/>
            <a:ext cx="3168352" cy="181588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Underwriters of a share issue agree, for a fee, to </a:t>
            </a:r>
            <a:r>
              <a:rPr lang="en-GB" sz="1400" b="1" dirty="0" smtClean="0">
                <a:solidFill>
                  <a:srgbClr val="10A017"/>
                </a:solidFill>
              </a:rPr>
              <a:t>buy any portion of the issue not taken up in the market</a:t>
            </a:r>
            <a:r>
              <a:rPr lang="en-GB" sz="1400" dirty="0" smtClean="0">
                <a:solidFill>
                  <a:srgbClr val="10A017"/>
                </a:solidFill>
              </a:rPr>
              <a:t> </a:t>
            </a:r>
            <a:r>
              <a:rPr lang="en-GB" sz="1400" dirty="0" smtClean="0"/>
              <a:t>at the issue price. 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They sell the shares they have bought when market conditions seem opportune to them (at a </a:t>
            </a:r>
            <a:r>
              <a:rPr lang="en-GB" sz="1400" b="1" dirty="0" smtClean="0">
                <a:solidFill>
                  <a:srgbClr val="10A017"/>
                </a:solidFill>
              </a:rPr>
              <a:t>gain</a:t>
            </a:r>
            <a:r>
              <a:rPr lang="en-GB" sz="1400" dirty="0" smtClean="0"/>
              <a:t> or a </a:t>
            </a:r>
            <a:r>
              <a:rPr lang="en-GB" sz="1400" b="1" dirty="0" smtClean="0">
                <a:solidFill>
                  <a:srgbClr val="C00000"/>
                </a:solidFill>
              </a:rPr>
              <a:t>loss</a:t>
            </a:r>
            <a:r>
              <a:rPr lang="en-GB" sz="1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28" grpId="0" animBg="1"/>
      <p:bldP spid="34" grpId="0" animBg="1"/>
      <p:bldP spid="36" grpId="0"/>
      <p:bldP spid="40" grpId="0" animBg="1"/>
      <p:bldP spid="3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115616" y="4581128"/>
            <a:ext cx="432048" cy="432048"/>
          </a:xfrm>
          <a:prstGeom prst="line">
            <a:avLst/>
          </a:prstGeom>
          <a:ln w="28575">
            <a:solidFill>
              <a:srgbClr val="E6A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71800" y="4005064"/>
            <a:ext cx="720080" cy="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6084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Examples of a Corporate Action – Bonus Issue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755576" y="3284984"/>
            <a:ext cx="2160240" cy="14401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itchFamily="34" charset="0"/>
              </a:rPr>
              <a:t>Bonus Issue</a:t>
            </a:r>
            <a:endParaRPr lang="en-GB" b="1" dirty="0">
              <a:latin typeface="Century Gothic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7504" y="1988840"/>
            <a:ext cx="2232248" cy="10081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entury Gothic" pitchFamily="34" charset="0"/>
              </a:rPr>
              <a:t>Scrip</a:t>
            </a:r>
            <a:endParaRPr lang="en-GB" sz="1600" b="1" dirty="0">
              <a:latin typeface="Century Gothic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496" y="5013176"/>
            <a:ext cx="2232248" cy="10081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entury Gothic" pitchFamily="34" charset="0"/>
              </a:rPr>
              <a:t>Capitalisation</a:t>
            </a:r>
          </a:p>
          <a:p>
            <a:pPr algn="ctr"/>
            <a:r>
              <a:rPr lang="en-GB" sz="1600" b="1" dirty="0" smtClean="0">
                <a:latin typeface="Century Gothic" pitchFamily="34" charset="0"/>
              </a:rPr>
              <a:t>Issue</a:t>
            </a:r>
            <a:endParaRPr lang="en-GB" sz="1600" b="1" dirty="0">
              <a:latin typeface="Century Gothic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71600" y="2996952"/>
            <a:ext cx="324036" cy="288032"/>
          </a:xfrm>
          <a:prstGeom prst="line">
            <a:avLst/>
          </a:prstGeom>
          <a:ln w="28575">
            <a:solidFill>
              <a:srgbClr val="E6A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560" y="29876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25000"/>
                  </a:schemeClr>
                </a:solidFill>
              </a:rPr>
              <a:t>AKA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1580" y="461248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25000"/>
                  </a:schemeClr>
                </a:solidFill>
              </a:rPr>
              <a:t>AKA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3140968"/>
            <a:ext cx="1728192" cy="172819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company gives existing shareholders </a:t>
            </a:r>
            <a:r>
              <a:rPr lang="en-GB" b="1" dirty="0" smtClean="0">
                <a:solidFill>
                  <a:srgbClr val="00B050"/>
                </a:solidFill>
              </a:rPr>
              <a:t>additional shares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without paying anything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076056" y="4005064"/>
            <a:ext cx="50405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436096" y="3356992"/>
            <a:ext cx="1512168" cy="1368152"/>
          </a:xfrm>
          <a:prstGeom prst="rect">
            <a:avLst/>
          </a:prstGeom>
          <a:noFill/>
          <a:ln w="34925">
            <a:solidFill>
              <a:srgbClr val="0066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10A017"/>
                </a:solidFill>
              </a:rPr>
              <a:t>Lowers the company share price</a:t>
            </a:r>
            <a:endParaRPr lang="en-GB" sz="2000" b="1" dirty="0">
              <a:solidFill>
                <a:srgbClr val="10A017"/>
              </a:solidFill>
            </a:endParaRPr>
          </a:p>
        </p:txBody>
      </p:sp>
      <p:pic>
        <p:nvPicPr>
          <p:cNvPr id="38914" name="Picture 2" descr="https://www.myroyalmail.com/sites/default/files/styles/full/public/images/news/Free%20Shares.jpg?itok=N1Txixi1"/>
          <p:cNvPicPr>
            <a:picLocks noChangeAspect="1" noChangeArrowheads="1"/>
          </p:cNvPicPr>
          <p:nvPr/>
        </p:nvPicPr>
        <p:blipFill>
          <a:blip r:embed="rId3" cstate="print"/>
          <a:srcRect l="35011" r="35164" b="9414"/>
          <a:stretch>
            <a:fillRect/>
          </a:stretch>
        </p:blipFill>
        <p:spPr bwMode="auto">
          <a:xfrm>
            <a:off x="2987824" y="4869160"/>
            <a:ext cx="864096" cy="1670149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7308304" y="3356992"/>
            <a:ext cx="1584176" cy="1368152"/>
          </a:xfrm>
          <a:prstGeom prst="rect">
            <a:avLst/>
          </a:prstGeom>
          <a:noFill/>
          <a:ln w="34925">
            <a:solidFill>
              <a:srgbClr val="0066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10A017"/>
                </a:solidFill>
              </a:rPr>
              <a:t>Increases liquidity of share – more buyers!</a:t>
            </a:r>
            <a:endParaRPr lang="en-GB" sz="2000" b="1" dirty="0">
              <a:solidFill>
                <a:srgbClr val="10A017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76256" y="4005064"/>
            <a:ext cx="50405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916" name="Picture 4" descr="http://smallbiztrends.com/wp-content/uploads/2009/12/price-cut.jpg"/>
          <p:cNvPicPr>
            <a:picLocks noChangeAspect="1" noChangeArrowheads="1"/>
          </p:cNvPicPr>
          <p:nvPr/>
        </p:nvPicPr>
        <p:blipFill>
          <a:blip r:embed="rId4" cstate="print"/>
          <a:srcRect l="7560" t="20160" r="4241" b="19361"/>
          <a:stretch>
            <a:fillRect/>
          </a:stretch>
        </p:blipFill>
        <p:spPr bwMode="auto">
          <a:xfrm>
            <a:off x="5508104" y="2564904"/>
            <a:ext cx="1400156" cy="720080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2627784" y="764704"/>
            <a:ext cx="35205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Mandatory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56176" y="5157192"/>
            <a:ext cx="2915816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Century Gothic" pitchFamily="34" charset="0"/>
              </a:rPr>
              <a:t>Psychologically, a company’s share price can become too high and less attractive to investors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Century Gothic" pitchFamily="34" charset="0"/>
              </a:rPr>
              <a:t>UK Cos. Like a share price under £10</a:t>
            </a:r>
            <a:endParaRPr lang="en-GB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38918" name="Picture 6" descr="http://static4.businessinsider.com/image/511ce48169beddd30c000015-1200/then-the-news-hits-and-the-pro-can-instantly-unload-20-30k-shares-as-people-rush-in-to-bu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1988840"/>
            <a:ext cx="1475655" cy="1105438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131840" y="1772816"/>
            <a:ext cx="23042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entury Gothic" pitchFamily="34" charset="0"/>
              </a:rPr>
              <a:t>example securities ratio:</a:t>
            </a:r>
          </a:p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Century Gothic" pitchFamily="34" charset="0"/>
              </a:rPr>
              <a:t>2:1</a:t>
            </a:r>
          </a:p>
          <a:p>
            <a:pPr algn="ctr"/>
            <a:endParaRPr lang="en-GB" sz="1600" dirty="0" smtClean="0">
              <a:latin typeface="Century Gothic" pitchFamily="34" charset="0"/>
            </a:endParaRPr>
          </a:p>
          <a:p>
            <a:pPr algn="ctr"/>
            <a:r>
              <a:rPr lang="en-GB" sz="1400" dirty="0" smtClean="0">
                <a:latin typeface="Century Gothic" pitchFamily="34" charset="0"/>
              </a:rPr>
              <a:t>2 new shares for every 1 existing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  <p:bldP spid="14" grpId="0" animBg="1"/>
      <p:bldP spid="22" grpId="0" animBg="1"/>
      <p:bldP spid="25" grpId="0" animBg="1"/>
      <p:bldP spid="31" grpId="0"/>
      <p:bldP spid="32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188640"/>
            <a:ext cx="756084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Examples of a Corporate Action – Dividends</a:t>
            </a:r>
            <a:endParaRPr lang="en-GB" sz="2400" dirty="0"/>
          </a:p>
        </p:txBody>
      </p:sp>
      <p:sp>
        <p:nvSpPr>
          <p:cNvPr id="5" name="Oval 4"/>
          <p:cNvSpPr/>
          <p:nvPr/>
        </p:nvSpPr>
        <p:spPr>
          <a:xfrm>
            <a:off x="3131840" y="836712"/>
            <a:ext cx="2232248" cy="93610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DIVIDENDS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148064" y="1304764"/>
            <a:ext cx="793874" cy="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012160" y="836712"/>
            <a:ext cx="2952328" cy="102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GB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part</a:t>
            </a:r>
            <a:r>
              <a:rPr lang="en-GB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of a company’s </a:t>
            </a:r>
            <a:r>
              <a:rPr lang="en-GB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profits</a:t>
            </a:r>
            <a:r>
              <a:rPr lang="en-GB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passed </a:t>
            </a:r>
            <a:r>
              <a:rPr lang="en-GB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to shareholders</a:t>
            </a:r>
            <a:endParaRPr lang="en-GB" sz="16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Straight Arrow Connector 11"/>
          <p:cNvCxnSpPr>
            <a:endCxn id="14" idx="0"/>
          </p:cNvCxnSpPr>
          <p:nvPr/>
        </p:nvCxnSpPr>
        <p:spPr>
          <a:xfrm>
            <a:off x="4247964" y="1553538"/>
            <a:ext cx="0" cy="12764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03848" y="2830026"/>
            <a:ext cx="208823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Many UK company’s pay them </a:t>
            </a:r>
            <a:r>
              <a:rPr lang="en-GB" sz="1600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twice a year</a:t>
            </a:r>
            <a:endParaRPr lang="en-GB" sz="1600" b="1" dirty="0">
              <a:solidFill>
                <a:srgbClr val="10A017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555776" y="3334082"/>
            <a:ext cx="648072" cy="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92080" y="3334082"/>
            <a:ext cx="649858" cy="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941938" y="2350854"/>
            <a:ext cx="3022550" cy="152313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Final Dividend</a:t>
            </a:r>
          </a:p>
          <a:p>
            <a:pPr algn="ctr"/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S</a:t>
            </a:r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econd </a:t>
            </a:r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dividend </a:t>
            </a:r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paid </a:t>
            </a:r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after</a:t>
            </a:r>
          </a:p>
          <a:p>
            <a:pPr algn="ctr"/>
            <a:r>
              <a:rPr lang="en-GB" sz="1500" b="1" dirty="0">
                <a:solidFill>
                  <a:srgbClr val="10A017"/>
                </a:solidFill>
                <a:latin typeface="Century Gothic" panose="020B0502020202020204" pitchFamily="34" charset="0"/>
              </a:rPr>
              <a:t>approval by shareholders at the </a:t>
            </a:r>
            <a:r>
              <a:rPr lang="en-GB" sz="1500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AGM</a:t>
            </a:r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after </a:t>
            </a:r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the end of the </a:t>
            </a:r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financial year</a:t>
            </a:r>
            <a:endParaRPr lang="en-GB" sz="15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2176" y="2350854"/>
            <a:ext cx="2160240" cy="154401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Interim Dividend</a:t>
            </a:r>
          </a:p>
          <a:p>
            <a:pPr algn="ctr"/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First </a:t>
            </a:r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dividend</a:t>
            </a:r>
          </a:p>
          <a:p>
            <a:pPr algn="ctr"/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declared by </a:t>
            </a:r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directors and paid</a:t>
            </a:r>
          </a:p>
          <a:p>
            <a:pPr algn="ctr"/>
            <a:r>
              <a:rPr lang="en-GB" sz="1500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halfway </a:t>
            </a:r>
            <a:r>
              <a:rPr lang="en-GB" sz="1500" b="1" dirty="0">
                <a:solidFill>
                  <a:srgbClr val="10A017"/>
                </a:solidFill>
                <a:latin typeface="Century Gothic" panose="020B0502020202020204" pitchFamily="34" charset="0"/>
              </a:rPr>
              <a:t>through the </a:t>
            </a:r>
            <a:r>
              <a:rPr lang="en-GB" sz="1500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year</a:t>
            </a:r>
            <a:endParaRPr lang="en-GB" sz="1500" b="1" dirty="0">
              <a:solidFill>
                <a:srgbClr val="10A01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http://www.greekshares.com/uploads/image/dividend_dolla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5" t="5930" r="6253" b="5581"/>
          <a:stretch/>
        </p:blipFill>
        <p:spPr bwMode="auto">
          <a:xfrm>
            <a:off x="1659294" y="893126"/>
            <a:ext cx="1316308" cy="11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hestickerfactory.co.uk/blog/wp-content/uploads/2013/06/1st-2nd-3r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4" r="35446"/>
          <a:stretch/>
        </p:blipFill>
        <p:spPr bwMode="auto">
          <a:xfrm>
            <a:off x="5085713" y="1999732"/>
            <a:ext cx="790343" cy="78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http://www.thestickerfactory.co.uk/blog/wp-content/uploads/2013/06/1st-2nd-3r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21"/>
          <a:stretch/>
        </p:blipFill>
        <p:spPr bwMode="auto">
          <a:xfrm>
            <a:off x="2585785" y="1988840"/>
            <a:ext cx="79076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https://encrypted-tbn1.gstatic.com/images?q=tbn:ANd9GcQdoeIe9rQhqDqnoaiNb_e5oVDEGjwI7hwR1MOi_mtYsriHWZI3C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5607111"/>
            <a:ext cx="694253" cy="1206265"/>
          </a:xfrm>
          <a:prstGeom prst="rect">
            <a:avLst/>
          </a:prstGeom>
          <a:noFill/>
        </p:spPr>
      </p:pic>
      <p:sp>
        <p:nvSpPr>
          <p:cNvPr id="1027" name="Rectangle 1026"/>
          <p:cNvSpPr/>
          <p:nvPr/>
        </p:nvSpPr>
        <p:spPr>
          <a:xfrm>
            <a:off x="2195736" y="4156338"/>
            <a:ext cx="4248472" cy="78483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dirty="0" smtClean="0">
                <a:latin typeface="Century Gothic" panose="020B0502020202020204" pitchFamily="34" charset="0"/>
              </a:rPr>
              <a:t>Dividends per share </a:t>
            </a:r>
            <a:r>
              <a:rPr lang="en-GB" sz="15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may vary </a:t>
            </a:r>
            <a:r>
              <a:rPr lang="en-GB" sz="1500" dirty="0" smtClean="0">
                <a:latin typeface="Century Gothic" panose="020B0502020202020204" pitchFamily="34" charset="0"/>
              </a:rPr>
              <a:t>according to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GB" sz="1500" dirty="0" smtClean="0">
                <a:latin typeface="Century Gothic" panose="020B0502020202020204" pitchFamily="34" charset="0"/>
              </a:rPr>
              <a:t> Overall company </a:t>
            </a:r>
            <a:r>
              <a:rPr lang="en-GB" sz="1500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profitability</a:t>
            </a:r>
            <a:r>
              <a:rPr lang="en-GB" sz="1500" dirty="0" smtClean="0">
                <a:latin typeface="Century Gothic" panose="020B0502020202020204" pitchFamily="34" charset="0"/>
              </a:rPr>
              <a:t> 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GB" sz="1500" dirty="0" smtClean="0">
                <a:latin typeface="Century Gothic" panose="020B0502020202020204" pitchFamily="34" charset="0"/>
              </a:rPr>
              <a:t>Plans for </a:t>
            </a:r>
            <a:r>
              <a:rPr lang="en-GB" sz="1500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future expansion</a:t>
            </a:r>
            <a:endParaRPr lang="en-GB" sz="1500" b="1" dirty="0">
              <a:solidFill>
                <a:srgbClr val="10A017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37" name="Group 1036"/>
          <p:cNvGrpSpPr/>
          <p:nvPr/>
        </p:nvGrpSpPr>
        <p:grpSpPr>
          <a:xfrm>
            <a:off x="1187624" y="3894864"/>
            <a:ext cx="943341" cy="667133"/>
            <a:chOff x="1187624" y="4182896"/>
            <a:chExt cx="943341" cy="667133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1187624" y="4836785"/>
              <a:ext cx="943341" cy="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/>
            <p:cNvCxnSpPr/>
            <p:nvPr/>
          </p:nvCxnSpPr>
          <p:spPr>
            <a:xfrm>
              <a:off x="1215164" y="4182896"/>
              <a:ext cx="0" cy="66713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8" name="Group 1037"/>
          <p:cNvGrpSpPr/>
          <p:nvPr/>
        </p:nvGrpSpPr>
        <p:grpSpPr>
          <a:xfrm>
            <a:off x="6443954" y="3844522"/>
            <a:ext cx="1008366" cy="667133"/>
            <a:chOff x="6443954" y="4132554"/>
            <a:chExt cx="1008366" cy="667133"/>
          </a:xfrm>
        </p:grpSpPr>
        <p:cxnSp>
          <p:nvCxnSpPr>
            <p:cNvPr id="1031" name="Straight Arrow Connector 1030"/>
            <p:cNvCxnSpPr/>
            <p:nvPr/>
          </p:nvCxnSpPr>
          <p:spPr>
            <a:xfrm flipH="1">
              <a:off x="6443954" y="4799687"/>
              <a:ext cx="1008366" cy="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452320" y="4132554"/>
              <a:ext cx="0" cy="66713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>
            <a:off x="4247964" y="4941168"/>
            <a:ext cx="0" cy="426333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TextBox 1046"/>
          <p:cNvSpPr txBox="1"/>
          <p:nvPr/>
        </p:nvSpPr>
        <p:spPr>
          <a:xfrm>
            <a:off x="3317855" y="5301208"/>
            <a:ext cx="2046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SHAREHOLDERS</a:t>
            </a:r>
            <a:endParaRPr lang="en-GB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545002" y="5434258"/>
            <a:ext cx="3436072" cy="123510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Receive the dividends by: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500" b="1" dirty="0">
                <a:solidFill>
                  <a:srgbClr val="10A017"/>
                </a:solidFill>
                <a:latin typeface="Century Gothic" panose="020B0502020202020204" pitchFamily="34" charset="0"/>
              </a:rPr>
              <a:t>Cheque</a:t>
            </a:r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 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Transfer straight </a:t>
            </a:r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into their </a:t>
            </a:r>
            <a:r>
              <a:rPr lang="en-GB" sz="1500" b="1" dirty="0">
                <a:solidFill>
                  <a:srgbClr val="10A017"/>
                </a:solidFill>
                <a:latin typeface="Century Gothic" panose="020B0502020202020204" pitchFamily="34" charset="0"/>
              </a:rPr>
              <a:t>bank </a:t>
            </a:r>
            <a:r>
              <a:rPr lang="en-GB" sz="1500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accounts</a:t>
            </a:r>
            <a:endParaRPr lang="en-GB" sz="1500" b="1" dirty="0">
              <a:solidFill>
                <a:srgbClr val="10A017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Transfer </a:t>
            </a:r>
            <a:r>
              <a:rPr lang="en-GB" sz="1500" b="1" dirty="0">
                <a:solidFill>
                  <a:srgbClr val="10A017"/>
                </a:solidFill>
                <a:latin typeface="Century Gothic" panose="020B0502020202020204" pitchFamily="34" charset="0"/>
              </a:rPr>
              <a:t>via CREST </a:t>
            </a:r>
            <a:r>
              <a:rPr lang="en-GB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(system</a:t>
            </a:r>
            <a:r>
              <a:rPr lang="en-GB" sz="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en-GB" sz="15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4435855" y="6093296"/>
            <a:ext cx="1109147" cy="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88003" y="5856300"/>
            <a:ext cx="32431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Mandatory</a:t>
            </a:r>
            <a:endParaRPr lang="en-US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5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28" grpId="0" animBg="1"/>
      <p:bldP spid="29" grpId="0" animBg="1"/>
      <p:bldP spid="1027" grpId="0" animBg="1"/>
      <p:bldP spid="1047" grpId="0"/>
      <p:bldP spid="61" grpId="0" animBg="1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621" y="188640"/>
            <a:ext cx="756084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Examples of a Corporate Action –  Receiving dividends</a:t>
            </a:r>
            <a:endParaRPr lang="en-GB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3563888" y="1268760"/>
            <a:ext cx="2046233" cy="1322856"/>
            <a:chOff x="3779912" y="2608354"/>
            <a:chExt cx="2046233" cy="1512168"/>
          </a:xfrm>
        </p:grpSpPr>
        <p:pic>
          <p:nvPicPr>
            <p:cNvPr id="38" name="Picture 10" descr="https://encrypted-tbn1.gstatic.com/images?q=tbn:ANd9GcQdoeIe9rQhqDqnoaiNb_e5oVDEGjwI7hwR1MOi_mtYsriHWZI3C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4857" y="2905678"/>
              <a:ext cx="699191" cy="1214844"/>
            </a:xfrm>
            <a:prstGeom prst="rect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3779912" y="2608354"/>
              <a:ext cx="20462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SHAREHOLDERS</a:t>
              </a:r>
              <a:endParaRPr lang="en-GB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60" y="582271"/>
            <a:ext cx="9142040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500" dirty="0" smtClean="0">
                <a:latin typeface="Century Gothic" panose="020B0502020202020204" pitchFamily="34" charset="0"/>
              </a:rPr>
              <a:t>When shares change hands, determining </a:t>
            </a:r>
            <a:r>
              <a:rPr lang="en-GB" sz="1500" dirty="0">
                <a:latin typeface="Century Gothic" panose="020B0502020202020204" pitchFamily="34" charset="0"/>
              </a:rPr>
              <a:t>the correct </a:t>
            </a:r>
            <a:r>
              <a:rPr lang="en-GB" sz="1500" dirty="0" smtClean="0">
                <a:latin typeface="Century Gothic" panose="020B0502020202020204" pitchFamily="34" charset="0"/>
              </a:rPr>
              <a:t>person to </a:t>
            </a:r>
            <a:r>
              <a:rPr lang="en-GB" sz="1500" dirty="0">
                <a:latin typeface="Century Gothic" panose="020B0502020202020204" pitchFamily="34" charset="0"/>
              </a:rPr>
              <a:t>receive </a:t>
            </a:r>
            <a:r>
              <a:rPr lang="en-GB" sz="1500" dirty="0" smtClean="0">
                <a:latin typeface="Century Gothic" panose="020B0502020202020204" pitchFamily="34" charset="0"/>
              </a:rPr>
              <a:t>dividends can be difficult</a:t>
            </a:r>
          </a:p>
          <a:p>
            <a:endParaRPr lang="en-GB" sz="1500" dirty="0">
              <a:latin typeface="Century Gothic" panose="020B0502020202020204" pitchFamily="34" charset="0"/>
            </a:endParaRPr>
          </a:p>
          <a:p>
            <a:r>
              <a:rPr lang="en-GB" sz="1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</a:t>
            </a:r>
            <a:r>
              <a:rPr lang="en-GB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rocedures</a:t>
            </a:r>
            <a:r>
              <a:rPr lang="en-GB" sz="1500" dirty="0" smtClean="0">
                <a:latin typeface="Century Gothic" panose="020B0502020202020204" pitchFamily="34" charset="0"/>
              </a:rPr>
              <a:t> </a:t>
            </a:r>
            <a:r>
              <a:rPr lang="en-GB" sz="1500" dirty="0">
                <a:latin typeface="Century Gothic" panose="020B0502020202020204" pitchFamily="34" charset="0"/>
              </a:rPr>
              <a:t>have </a:t>
            </a:r>
            <a:r>
              <a:rPr lang="en-GB" sz="1500" dirty="0" smtClean="0">
                <a:latin typeface="Century Gothic" panose="020B0502020202020204" pitchFamily="34" charset="0"/>
              </a:rPr>
              <a:t>been put in place to prevent mistakes in paying dividends to the wrong person</a:t>
            </a:r>
            <a:endParaRPr lang="en-GB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355976" y="2401472"/>
            <a:ext cx="0" cy="426333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59632" y="2827805"/>
            <a:ext cx="6552728" cy="52322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Shares are bought and sold with the </a:t>
            </a:r>
            <a:r>
              <a:rPr lang="en-GB" sz="1400" dirty="0" smtClean="0">
                <a:latin typeface="Century Gothic" panose="020B0502020202020204" pitchFamily="34" charset="0"/>
              </a:rPr>
              <a:t>right to </a:t>
            </a:r>
            <a:r>
              <a:rPr lang="en-GB" sz="1400" b="1" dirty="0">
                <a:latin typeface="Century Gothic" panose="020B0502020202020204" pitchFamily="34" charset="0"/>
              </a:rPr>
              <a:t>receive the </a:t>
            </a:r>
            <a:r>
              <a:rPr lang="en-GB" sz="1400" b="1" dirty="0" smtClean="0">
                <a:latin typeface="Century Gothic" panose="020B0502020202020204" pitchFamily="34" charset="0"/>
              </a:rPr>
              <a:t>next declared </a:t>
            </a:r>
            <a:r>
              <a:rPr lang="en-GB" sz="1400" b="1" dirty="0">
                <a:latin typeface="Century Gothic" panose="020B0502020202020204" pitchFamily="34" charset="0"/>
              </a:rPr>
              <a:t>dividend up </a:t>
            </a:r>
            <a:r>
              <a:rPr lang="en-GB" sz="1400" b="1" dirty="0" smtClean="0">
                <a:latin typeface="Century Gothic" panose="020B0502020202020204" pitchFamily="34" charset="0"/>
              </a:rPr>
              <a:t>to the </a:t>
            </a:r>
            <a:r>
              <a:rPr lang="en-GB" sz="1400" b="1" dirty="0">
                <a:latin typeface="Century Gothic" panose="020B0502020202020204" pitchFamily="34" charset="0"/>
              </a:rPr>
              <a:t>date shortly before the </a:t>
            </a:r>
            <a:r>
              <a:rPr lang="en-GB" sz="1400" b="1" dirty="0" smtClean="0">
                <a:latin typeface="Century Gothic" panose="020B0502020202020204" pitchFamily="34" charset="0"/>
              </a:rPr>
              <a:t>dividend payment is </a:t>
            </a:r>
            <a:r>
              <a:rPr lang="en-GB" sz="1400" b="1" dirty="0">
                <a:latin typeface="Century Gothic" panose="020B0502020202020204" pitchFamily="34" charset="0"/>
              </a:rPr>
              <a:t>made.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67544" y="3789040"/>
            <a:ext cx="3168352" cy="109857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10A017"/>
                </a:solidFill>
                <a:latin typeface="Century Gothic" panose="020B0502020202020204" pitchFamily="34" charset="0"/>
              </a:rPr>
              <a:t>Cum-dividend  (with)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the shares are purchased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cum-dividend, the purchaser </a:t>
            </a:r>
            <a:r>
              <a:rPr lang="en-GB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will receive </a:t>
            </a:r>
            <a:r>
              <a:rPr lang="en-GB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the declared </a:t>
            </a:r>
            <a:r>
              <a:rPr lang="en-GB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dividend.</a:t>
            </a:r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067944" y="3789040"/>
            <a:ext cx="5046613" cy="136815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Ex-dividend  (without)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At a certain point </a:t>
            </a: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between the </a:t>
            </a:r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declaration </a:t>
            </a: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date and </a:t>
            </a:r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the dividend </a:t>
            </a: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payment date</a:t>
            </a:r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, the shares go </a:t>
            </a: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ex-dividend. </a:t>
            </a:r>
            <a:r>
              <a:rPr lang="en-GB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Buyers of shares </a:t>
            </a:r>
            <a:r>
              <a:rPr lang="en-GB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are </a:t>
            </a:r>
            <a:r>
              <a:rPr lang="en-GB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not entitled to </a:t>
            </a:r>
            <a:r>
              <a:rPr lang="en-GB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the declared dividend.  </a:t>
            </a:r>
            <a:r>
              <a:rPr lang="en-GB" sz="1400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THURSDAY is Ex-Dividend day (Buying ex-dividend means shares fall in price by 8p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632" y="5589240"/>
            <a:ext cx="6929292" cy="80021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Standard 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settlement period across Europe is </a:t>
            </a:r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T+2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(A 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trade will be settled </a:t>
            </a:r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two business days 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after it is </a:t>
            </a:r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executed)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67744" y="3284984"/>
            <a:ext cx="4176464" cy="504056"/>
            <a:chOff x="3203848" y="3713669"/>
            <a:chExt cx="4176464" cy="504056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3203848" y="3926835"/>
              <a:ext cx="0" cy="290890"/>
            </a:xfrm>
            <a:prstGeom prst="straightConnector1">
              <a:avLst/>
            </a:prstGeom>
            <a:ln w="34925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380312" y="3927423"/>
              <a:ext cx="0" cy="290302"/>
            </a:xfrm>
            <a:prstGeom prst="straightConnector1">
              <a:avLst/>
            </a:prstGeom>
            <a:ln w="34925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315296" y="3713669"/>
              <a:ext cx="0" cy="213754"/>
            </a:xfrm>
            <a:prstGeom prst="line">
              <a:avLst/>
            </a:prstGeom>
            <a:ln w="349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203848" y="3927423"/>
              <a:ext cx="4176464" cy="0"/>
            </a:xfrm>
            <a:prstGeom prst="line">
              <a:avLst/>
            </a:prstGeom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http://www.yourphnompenh.com/order/wp-content/blogs.dir/13/files/2014/05/calendar-thursda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401472"/>
            <a:ext cx="1401688" cy="140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755576" y="4869160"/>
            <a:ext cx="504056" cy="1085139"/>
            <a:chOff x="755576" y="4869160"/>
            <a:chExt cx="504056" cy="1085139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755576" y="4869160"/>
              <a:ext cx="0" cy="1085138"/>
            </a:xfrm>
            <a:prstGeom prst="line">
              <a:avLst/>
            </a:prstGeom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755576" y="5954298"/>
              <a:ext cx="504056" cy="1"/>
            </a:xfrm>
            <a:prstGeom prst="straightConnector1">
              <a:avLst/>
            </a:prstGeom>
            <a:ln w="34925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8141300" y="5157192"/>
            <a:ext cx="535156" cy="797106"/>
            <a:chOff x="8141300" y="5157192"/>
            <a:chExt cx="535156" cy="79710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676456" y="5157192"/>
              <a:ext cx="0" cy="797106"/>
            </a:xfrm>
            <a:prstGeom prst="line">
              <a:avLst/>
            </a:prstGeom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8141300" y="5954298"/>
              <a:ext cx="535156" cy="0"/>
            </a:xfrm>
            <a:prstGeom prst="straightConnector1">
              <a:avLst/>
            </a:prstGeom>
            <a:ln w="34925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554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Cum and Ex Dividend Example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1484784"/>
            <a:ext cx="88659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Holding plc announces (‘declares’) the dividend on </a:t>
            </a:r>
            <a:r>
              <a:rPr lang="en-GB" sz="1600" b="1" dirty="0">
                <a:solidFill>
                  <a:srgbClr val="009999"/>
                </a:solidFill>
                <a:latin typeface="Century Gothic" panose="020B0502020202020204" pitchFamily="34" charset="0"/>
              </a:rPr>
              <a:t>1 September </a:t>
            </a:r>
            <a:r>
              <a:rPr lang="en-GB" sz="1600" dirty="0">
                <a:latin typeface="Century Gothic" panose="020B0502020202020204" pitchFamily="34" charset="0"/>
              </a:rPr>
              <a:t>and</a:t>
            </a:r>
          </a:p>
          <a:p>
            <a:r>
              <a:rPr lang="en-GB" sz="1600" dirty="0">
                <a:latin typeface="Century Gothic" panose="020B0502020202020204" pitchFamily="34" charset="0"/>
              </a:rPr>
              <a:t>states that it will be </a:t>
            </a:r>
            <a:r>
              <a:rPr lang="en-GB" sz="1600" b="1" dirty="0">
                <a:solidFill>
                  <a:srgbClr val="009999"/>
                </a:solidFill>
                <a:latin typeface="Century Gothic" panose="020B0502020202020204" pitchFamily="34" charset="0"/>
              </a:rPr>
              <a:t>due to those shareholders who are entered on the shareholders’ register on Friday 7 </a:t>
            </a:r>
            <a:r>
              <a:rPr lang="en-GB" sz="1600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October (Record date, register date or books closed date)</a:t>
            </a:r>
            <a:r>
              <a:rPr lang="en-GB" sz="1600" dirty="0" smtClean="0">
                <a:latin typeface="Century Gothic" panose="020B0502020202020204" pitchFamily="34" charset="0"/>
              </a:rPr>
              <a:t>. 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(</a:t>
            </a:r>
            <a:r>
              <a:rPr lang="en-GB" sz="1600" dirty="0">
                <a:latin typeface="Century Gothic" panose="020B0502020202020204" pitchFamily="34" charset="0"/>
              </a:rPr>
              <a:t>The actual payment of the dividend will then be made to those shareholders at a later specified date.)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764704"/>
            <a:ext cx="878497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Holding plc calculates its interim profits (for the six months to 30 June) and decides to pay a dividend of 8p per share.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3429000"/>
            <a:ext cx="5662090" cy="2554545"/>
          </a:xfrm>
          <a:prstGeom prst="rect">
            <a:avLst/>
          </a:prstGeom>
          <a:ln w="317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Given the record date of Friday 7 October, </a:t>
            </a:r>
            <a:r>
              <a:rPr lang="en-GB" sz="1600" dirty="0" smtClean="0">
                <a:latin typeface="Century Gothic" panose="020B0502020202020204" pitchFamily="34" charset="0"/>
              </a:rPr>
              <a:t>the </a:t>
            </a:r>
            <a:r>
              <a:rPr lang="en-GB" sz="16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LSE </a:t>
            </a:r>
            <a:r>
              <a:rPr lang="en-GB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sets the ex-dividend date </a:t>
            </a:r>
            <a:r>
              <a:rPr lang="en-GB" sz="16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as Thursday 6 October</a:t>
            </a:r>
            <a:r>
              <a:rPr lang="en-GB" sz="1600" dirty="0">
                <a:latin typeface="Century Gothic" panose="020B0502020202020204" pitchFamily="34" charset="0"/>
              </a:rPr>
              <a:t>.</a:t>
            </a:r>
          </a:p>
          <a:p>
            <a:endParaRPr lang="en-GB" sz="1600" dirty="0" smtClean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On </a:t>
            </a:r>
            <a:r>
              <a:rPr lang="en-GB" sz="1600" dirty="0">
                <a:latin typeface="Century Gothic" panose="020B0502020202020204" pitchFamily="34" charset="0"/>
              </a:rPr>
              <a:t>this day, the shares will go ex-dividend </a:t>
            </a:r>
            <a:r>
              <a:rPr lang="en-GB" sz="1600" dirty="0" smtClean="0">
                <a:latin typeface="Century Gothic" panose="020B0502020202020204" pitchFamily="34" charset="0"/>
              </a:rPr>
              <a:t>and should </a:t>
            </a:r>
            <a:r>
              <a:rPr lang="en-GB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fall in price by 8p</a:t>
            </a:r>
            <a:r>
              <a:rPr lang="en-GB" sz="1600" dirty="0">
                <a:latin typeface="Century Gothic" panose="020B0502020202020204" pitchFamily="34" charset="0"/>
              </a:rPr>
              <a:t>. This </a:t>
            </a:r>
            <a:r>
              <a:rPr lang="en-GB" sz="1600" dirty="0" smtClean="0">
                <a:latin typeface="Century Gothic" panose="020B0502020202020204" pitchFamily="34" charset="0"/>
              </a:rPr>
              <a:t>is because any new </a:t>
            </a:r>
            <a:r>
              <a:rPr lang="en-GB" sz="1600" dirty="0">
                <a:latin typeface="Century Gothic" panose="020B0502020202020204" pitchFamily="34" charset="0"/>
              </a:rPr>
              <a:t>buyers of Holding plc’s shares will not </a:t>
            </a:r>
            <a:r>
              <a:rPr lang="en-GB" sz="1600" dirty="0" smtClean="0">
                <a:latin typeface="Century Gothic" panose="020B0502020202020204" pitchFamily="34" charset="0"/>
              </a:rPr>
              <a:t>be entitled </a:t>
            </a:r>
            <a:r>
              <a:rPr lang="en-GB" sz="1600" dirty="0">
                <a:latin typeface="Century Gothic" panose="020B0502020202020204" pitchFamily="34" charset="0"/>
              </a:rPr>
              <a:t>to </a:t>
            </a:r>
            <a:r>
              <a:rPr lang="en-GB" sz="1600" dirty="0" smtClean="0">
                <a:latin typeface="Century Gothic" panose="020B0502020202020204" pitchFamily="34" charset="0"/>
              </a:rPr>
              <a:t>the dividend</a:t>
            </a:r>
            <a:r>
              <a:rPr lang="en-GB" sz="1600" dirty="0">
                <a:latin typeface="Century Gothic" panose="020B0502020202020204" pitchFamily="34" charset="0"/>
              </a:rPr>
              <a:t>.</a:t>
            </a:r>
          </a:p>
          <a:p>
            <a:endParaRPr lang="en-GB" sz="1600" dirty="0" smtClean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The </a:t>
            </a:r>
            <a:r>
              <a:rPr lang="en-GB" sz="1600" dirty="0">
                <a:latin typeface="Century Gothic" panose="020B0502020202020204" pitchFamily="34" charset="0"/>
              </a:rPr>
              <a:t>actual payment of the dividend will </a:t>
            </a:r>
            <a:r>
              <a:rPr lang="en-GB" sz="1600" dirty="0" smtClean="0">
                <a:latin typeface="Century Gothic" panose="020B0502020202020204" pitchFamily="34" charset="0"/>
              </a:rPr>
              <a:t>then be </a:t>
            </a:r>
            <a:r>
              <a:rPr lang="en-GB" sz="1600" dirty="0">
                <a:latin typeface="Century Gothic" panose="020B0502020202020204" pitchFamily="34" charset="0"/>
              </a:rPr>
              <a:t>made to those shareholders </a:t>
            </a:r>
            <a:r>
              <a:rPr lang="en-GB" sz="1600" dirty="0" smtClean="0">
                <a:latin typeface="Century Gothic" panose="020B0502020202020204" pitchFamily="34" charset="0"/>
              </a:rPr>
              <a:t>on the register at </a:t>
            </a:r>
            <a:r>
              <a:rPr lang="en-GB" sz="1600" dirty="0">
                <a:latin typeface="Century Gothic" panose="020B0502020202020204" pitchFamily="34" charset="0"/>
              </a:rPr>
              <a:t>the record date at a later specified date, </a:t>
            </a:r>
            <a:r>
              <a:rPr lang="en-GB" sz="1600" dirty="0" smtClean="0">
                <a:latin typeface="Century Gothic" panose="020B0502020202020204" pitchFamily="34" charset="0"/>
              </a:rPr>
              <a:t>say Wednesday 22 October</a:t>
            </a:r>
            <a:r>
              <a:rPr lang="en-GB" sz="16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7" name="Picture 2" descr="http://www.yourphnompenh.com/order/wp-content/blogs.dir/13/files/2014/05/calendar-thurs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354" y="3222415"/>
            <a:ext cx="1401688" cy="140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32098" y="358831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Ex-Dividend Date</a:t>
            </a:r>
            <a:endParaRPr lang="en-GB" b="1" dirty="0">
              <a:solidFill>
                <a:srgbClr val="C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08022" y="4624104"/>
            <a:ext cx="1768516" cy="1336246"/>
            <a:chOff x="6187860" y="4365104"/>
            <a:chExt cx="1768516" cy="1336246"/>
          </a:xfrm>
        </p:grpSpPr>
        <p:pic>
          <p:nvPicPr>
            <p:cNvPr id="1026" name="Picture 2" descr="http://classroomclipart.com/images/gallery/Clipart/Calendar/TN_friday_calendar_day_of_week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860" y="4365104"/>
              <a:ext cx="1768516" cy="1336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6300192" y="4832820"/>
              <a:ext cx="155249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rgbClr val="0070C0"/>
                  </a:solidFill>
                </a:rPr>
                <a:t>Record Date</a:t>
              </a:r>
            </a:p>
            <a:p>
              <a:pPr algn="ctr"/>
              <a:r>
                <a:rPr lang="en-GB" sz="1400" b="1" dirty="0" smtClean="0">
                  <a:solidFill>
                    <a:srgbClr val="0070C0"/>
                  </a:solidFill>
                </a:rPr>
                <a:t>Register Date</a:t>
              </a:r>
            </a:p>
            <a:p>
              <a:pPr algn="ctr"/>
              <a:r>
                <a:rPr lang="en-GB" sz="1400" b="1" dirty="0" smtClean="0">
                  <a:solidFill>
                    <a:srgbClr val="0070C0"/>
                  </a:solidFill>
                </a:rPr>
                <a:t>Books Closed Date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041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1546</Words>
  <Application>Microsoft Office PowerPoint</Application>
  <PresentationFormat>On-screen Show (4:3)</PresentationFormat>
  <Paragraphs>213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Office Theme</vt:lpstr>
      <vt:lpstr>PowerPoint Presentation</vt:lpstr>
      <vt:lpstr>Corporate Actions</vt:lpstr>
      <vt:lpstr>PowerPoint Presentation</vt:lpstr>
      <vt:lpstr>Examples of a Corporate Action – Rights Issue</vt:lpstr>
      <vt:lpstr>Examples of a Corporate Action – Rights Issue</vt:lpstr>
      <vt:lpstr>Examples of a Corporate Action – Bonus Issue</vt:lpstr>
      <vt:lpstr>PowerPoint Presentation</vt:lpstr>
      <vt:lpstr>PowerPoint Presentation</vt:lpstr>
      <vt:lpstr>Cum and Ex Dividend Example</vt:lpstr>
      <vt:lpstr>PowerPoint Presentation</vt:lpstr>
      <vt:lpstr>PowerPoint Presentation</vt:lpstr>
      <vt:lpstr>Corporate Actions Overview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Bolton</dc:creator>
  <cp:lastModifiedBy>Matthew Bolton</cp:lastModifiedBy>
  <cp:revision>1528</cp:revision>
  <cp:lastPrinted>2014-09-09T12:58:44Z</cp:lastPrinted>
  <dcterms:created xsi:type="dcterms:W3CDTF">2014-04-03T14:33:40Z</dcterms:created>
  <dcterms:modified xsi:type="dcterms:W3CDTF">2016-08-22T13:51:50Z</dcterms:modified>
</cp:coreProperties>
</file>