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8" r:id="rId2"/>
    <p:sldId id="291" r:id="rId3"/>
    <p:sldId id="293" r:id="rId4"/>
    <p:sldId id="290" r:id="rId5"/>
    <p:sldId id="294" r:id="rId6"/>
    <p:sldId id="292" r:id="rId7"/>
    <p:sldId id="297" r:id="rId8"/>
    <p:sldId id="298" r:id="rId9"/>
    <p:sldId id="29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B489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10" d="100"/>
          <a:sy n="110" d="100"/>
        </p:scale>
        <p:origin x="165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6DD9B6-7A05-45D0-B9B2-FE28ED727A7A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EA4C27-0E85-4B1F-BD1D-CDD21D7711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096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1B41FD-E66A-4899-B2DA-90B0E651AF48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5666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4B8366-C362-4EAA-ABB5-E311799E35FB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7823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A565-FED2-40CF-AB74-11400BABE902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4B40-FD7D-4326-A434-6071437C11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43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FDAB-C0B4-414A-8908-4440D4FF12DC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5699-3A98-4846-9512-865E8FE4E3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2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A0AFB-FFE6-4372-92AE-CD419F5D0120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A5885-3B75-41BA-9C3E-61215B5279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77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52D4-162E-4B74-ACF5-0C3C56A244C0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C95D-1B04-4463-8F7D-EFEDEF2164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011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E7FF-BD90-48CF-900D-FEB689E34B56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A5CED-9640-4986-BA04-D69E663F35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114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D701-EE3A-41BC-956B-5C64D7FA50D8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E21B-24F2-42E0-B358-6056FE20E1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4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C985-0F63-4A3B-AFDA-C6C7372D68EB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061A-2062-45CA-92BA-5B2B41B01E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65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C42F-DC53-4EE1-B750-802FAE8C9043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ACE3-8677-46A2-A15B-71CAB63324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570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1A24-FCA3-411B-8B68-AAB87FAF0DDB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6237-FFE3-4155-9B9F-1C514E709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632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54FD-6B6F-472E-AF8D-2F4C7100706A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91B6-16E3-416B-A1B3-D86BD3C20F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543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058F-5497-41A8-B878-160B8D022DFF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1A045-80B2-4AAC-9FDD-023536BC06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568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9812A-5B5B-4989-BB66-0F2AD93ED551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6E973C-7304-40A9-B7BB-C154CD9372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11" descr="cis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689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07950" y="1700213"/>
            <a:ext cx="89281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>
            <a:spAutoFit/>
          </a:bodyPr>
          <a:lstStyle>
            <a:lvl1pPr defTabSz="949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93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93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6666"/>
                </a:solidFill>
                <a:latin typeface="Century Gothic" panose="020B0502020202020204" pitchFamily="34" charset="0"/>
              </a:rPr>
              <a:t>CISI – Financial Products, Markets &amp; Services</a:t>
            </a:r>
            <a:endParaRPr lang="en-GB" altLang="en-US" sz="1800">
              <a:solidFill>
                <a:srgbClr val="006666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  <a:latin typeface="Century Gothic" panose="020B0502020202020204" pitchFamily="34" charset="0"/>
              </a:rPr>
              <a:t>Topic – Financial Assets and Markets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  <a:latin typeface="Century Gothic" panose="020B0502020202020204" pitchFamily="34" charset="0"/>
              </a:rPr>
              <a:t>(3.3) Property</a:t>
            </a:r>
          </a:p>
        </p:txBody>
      </p:sp>
      <p:sp>
        <p:nvSpPr>
          <p:cNvPr id="3075" name="AutoShape 5" descr="data:image/jpeg;base64,/9j/4AAQSkZJRgABAQAAAQABAAD/2wCEAAkGBxQTEhQUEhQVFBUXFxYUFRQVFRAUFBcVGBUWFhUUFRQYHCggGBwlGxUVITEhJSkrLi4uFx8zODMsNygtLisBCgoKDg0OGxAQGywkICQsLCwsLiwsLCwsLCwsLywsLCwsLCw0LCwsLCwsLywsLCwsLCwsLCwsLCwsLCwsLCwsLP/AABEIALQBGAMBEQACEQEDEQH/xAAcAAEAAQUBAQAAAAAAAAAAAAAABgIDBAUHAQj/xABQEAABBAADBAUDDgoIBgMAAAABAAIDEQQSIQUGMVETIkFhcQcykRQjJDNCUlRygaGxstHSFRclYnOSorPB8BY0goOTo9PhU2OUwuLxQ1Vk/8QAGgEBAAMBAQEAAAAAAAAAAAAAAAECBAUDBv/EADgRAAICAQEEBwYFBAIDAAAAAAABAgMRBBIhMXEFEzIzQVFhFCJSkbHBgaHR4fAjNEJykvEVU2L/2gAMAwEAAhEDEQA/AO4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53vftl0eJe1r3Cg2gCeXYAs85YkdjS1KVUW0bbBbfc9jXl1UAKuzda5uZU9YV9jitzRnYHemJzsrzlPY7sKsrV4mezQyW+G/0N+1wIsGxzHBephaa3M9QBAEAQBAEAQBAEAQBAEAQBAEAQBAEAQBAEAQBAEAQBAEAQBAUTShrS53BoJPgOKh7i0YuTUV4kZ2jvAXWGdRvP3R+XsWeV2eB16Oj0t897IdtB0Uj7ALn8C4E18q8eLOls9Wt5VHFpR4chw+XmrJHlKTZcfGCFJTBk7O2xNhz1DnZ2sd/D+fSpUnHgedlNdu6a/Hx/cmexd44cRoDlf2xu0P9nn9K942KRy79HZUtrjHzX38jcL0MgQBAEAQBAEAQBAEAQBAEAQBAEAQBAEAQBAEAQBAEAQBAEB4RfFAc33zwDWT5GFzWljHZQdMz5Cz0CrWedcc5OzptdZ1ez454/L+ZNFjdoxYfKH2M11TSeFXw8Qqxi3wPe6+Fb9/xLmA2vHM5zWEkt42CO2kcWuIqvha2o+BnZlU9sGl/pRh6u3Vp7h3bf2FenVyMft1PH7En3b2XFiZCHg10Zc0glrgczMrgR2i1WMVJ4ZfUXzpgpw8/wfNE+2dh3RxtY55kLbGd3nEWavvAoX20tMVhYONbNTm5RWM+CMlSeYQBAEAQBAEAQBAEAQBAEAQBAEAQBAEAQBAEAQEDl205s+hJqTUWeAdr8lLkK1qec+J0eqThhLwJKNpUM5cK7jp869PaWnnJ49RlYM2DHNdxNfQtlV8ZnhOpxMpe55hAQPfeMOxAo9cRxEi/cNke6/reheUzdpVw5/oQHefByyGPo2ZgA6/a9LLa87wK865JZybNbTObjsLPE93cwckb5TIzKDVe166k+5U2STSwNHTZCUnNYzyN852i8je1uIMNj4nKR0QvT/gcnd/eFp2454nC9kv2cbP0OtbgN9dPdFX7TfsXnV2mbOkFiqK9fsTpaDjhAEAQBAEAQBAEAQBAEAQBAEAQBAePdQJ5C1DBptnbxslkyZS2wSCSK0F68l4wvUngop5ZsfVrb7ufYrddHOBtoyGuvgvRPJc9Ugolkygk9irOSjFyZKWXg1eKx99tD+e1cm7VuXojbXp0vVkXxPRZiY2Wbs6nLfM/YsblngbYppbylzS7zjfIdg8AmRgqikdH5h096eHyckUmnlEOCfE2eB265ug15sdof7JWyrWuG6Rls0ud8SR4DGtlbmb4EHQg8iF1a7FNZRhlFxeGc839eRjhxAMcLb59ackegj0qlhv0nBc/uiHbw4+SN0YjflBBsU03qOYKpXFSTyatbdZXKKg8Hu72OkkdJ0j8wGWtGirLuQHIJYkksFtFbOyUtp5xj7m5lkppPIE/MvJM2y3Jshp21iMt9KL19zH2Afm9607Ec8Dh+137Odr8l+h1zyf+2SfEH1v9lSnizV0n2I8ycrQccIAgCAIAgCAIAgCAIAgCAIAgCAIDDx+LaGuA1JBFfJ2leFt0Y7jzlNI5jFhnxPDpHBhb2WCPCh53gubt4PPMYrzNp/SR+bzepw7L8a/3U9aee0bvZ+2wdWO8Wn7F6wvxwLxng3mD2qx+hOV3I9vgVtrujLc+J7RmmZk0eZpae0EL1lHaWGeieHkge043iZ0b3XlDSaFC3C6Xz12n6lraeX+R16beszhYRpzvBhW2OmaMpo6O0N1XBW9mtf8Ai95DvrXibOCcPa1zTbXAOB5g6grxeU8M9VhrKLOP2lFCAZXhgJoE3qeNaBXhCdm6KyVnOMO08FjDbTgmcWRyBzgC4gZrABAvUcyPSpnTZBZktxELISeIsmmwMA5ojkDyQ4ESNPbxykHu04966OkocdmcZbmt6/Qxai1SzGS3rg/1IXv3ih+ECx2oEcWXucRKb9DQtdj4nto12eZFdrMgc5vTOIcB1RbuF9w5ryg5pe6b9VDTykuteH4FWx2wNLzC67rNqTzriPFRY5PG0W0sKE31Tz5mwmeMrr0FGz3VqqLjuNUsbLzwI96nwVAZzVmtX8dL7PBe+1acnqtF8X5s6l5OtXzdzWfS77Eo4st0r2Y/j9icLQcYIAgCAIAgCAIAgCAIDA29IW4eYg0RG82NDoCvSrvI8ylvYZzzdnbhjmJ4tLS0nWgbaQaHHgfSt91anhGSpuOWSf8ACZc7M1912j7FKpio4aK9Y285Nng9tg6SaH3w4fKOxZrNK1viaIahPtG3a4EWDYPAjgshoTyYG3MaIoi5xqyGjxPYPkBWfU2bFbZSyWzEgW0duPJLWNLaNEuBBB5V2LlOT8dxkbZrALNuNnmVXJGSu1A3FNUbBo8wpTGTKi2i40x4JJ0BaCST2CldSfMlNk93UxZkw7bOYtLmE8eBsfMQurprFOCZrrltRNDt7+tS+Ed+OX7CFzeke2jq6HgzkmJ2XOXS+xnG3kjqy6jMTfnLbG+tKPv+HoZXXZv906DsZpbBC0jKRGwFuuhDRY1XGuknZJrzZ061iCXoaXfrDPkZEI4zJTnEgB5rq8eqQtegsjCUtp43Hhq4SlFbKyYe6GCkZipHPhMbSx4DiHi7kYQNTXAX8ivrLYSqioyy8r6Hnp4SVjbWDtOxvaI/irfpe5jyMt/ey5nMd/wDtI1xDY83gGPr6xU2+Ju0P+PP7kP27E50rC1hcABZpxrrdyrVJJPeaNfTOdsWo5X7le7kTmCTMwsvLVhwvzufiq3STawy3R1U4KW1HHA2mMcTG8AWcrqHM5ToqR4o33JuuSXk/oRRmDk6vrR87k/83vWpzj5nz8dNbu9x8fX0Oz+TXjiD3R/968tP4mzpb/D8fsThaTjBAEAQBAeOcALPBQ2kssFqHFMcaadeNUQa01o+IVI2xlwZOC6XKXZFPDZGD1XAQFvETBjbKtGLk8IrKSisshu8W80Ya5jqdYIyDUHmDzXSp0uN5gs1DZB5MSXaNAjbybxrxW6NaRmlY5cTzDTOiNsNd3YrOKKqRucJtwO0f1XfMV5OB6KZssPt2SA20233p1afs+RZ7aYy4ntC1x4E22biW4iKOUsGvWaDRykEtsH06965NkEpY44OhF7UUzlm/GKdE/EPZWYS+6qtXgHt71ydhTvcZepnwnZhkZ2btuZ8sbXFmV15qy37rhr3BelunrjByWdxaVcVFsk2ZYDORnaO25mTSMaWZW8Ly35oOuvNb6tPXKCk87zRGuLimSbcfFOlfh3PrMZdaqtHkDtPJeewoXqMfQrhKzCOvRxNbeUAWcxoAWdBZ5nQehdRJLgaiB7ck9m4gcui+eMLi9Jds6eiXuM51LvViQX6xaOoeZwsjXrdy0rRU7uJ4vVWb+BM9nTl8UbnVmcxjjXCy0E16VybEozaXmzoQblFN+Rqd7NrywNjMRZbi689dgFVZHNatHTC1vb9Dw1Nsq0tks7tbbmmmkZIWZWgkZauw8AXRPYr6qiuuEZRzl/oVounObTwdh2N7RF8Rv0LqaXuY8kYL+8lzORb/wA5G1njXURDxHQuNekhRa+J0dCuz/PMj21NovZI1rctEAm6vUkc1WuCkss1azU2VWqMMb14lzY2NfIHF9aEAVXLuKrbFRe49NBfZdFueNz8DMxc5ax7hxDSR4gaKkd7wa7pOFcpLwTNHHtiYlurNXUdG8LHf4rQ6o4Zxoa+9yit29+np6nXvJhwxB74x8z1Gn8S/S/GC5/YnC0HGCAIAgCAxdqOqJ9amuA1PoWbVPFT8y0OJGsBI5kglkIjZRZTtC6y06fqhcuu/q957yisEjEoIsGx3KXZtbzzweDEEK8NVOv1RGyjIina7gdeXaujTqYW8OPkUaaI7vdgp3smeJBHFHE5zWtHXe8NJ6xOgbYHjquppbYQaSWW3x8kZNRXKWW3uSOUPxLGHrvAJ98RZXWlZCDxJ4OdGEpLKWS5BjGuvI5rq40Qa8fQpjZCXZeRKEo8UVumoEnQDUnuV20lllUsmK7aER/+Rn6wXl19T/yXzPTqbPhZstixySzsw7COuHkZ7q2MLqsc6pUutjWk5LKJqrc3iPE7Ns3CiKKOMe4Y1voAFrhSeW2deKwsHJN+GMdLiGyOyM6TV1gV1gRqdONLjuUo3twWXvMrbVm4jWAweGbJGWTZnC8ozxm/O7ALPE+hXstucGpR3cmTKc8PKJBnWLJ4kfxuDwzpXufNlefObnjFaAcCLGi2123qCUY7uTPaM54WESXcdjGy4dsbs7Ok0dYN9Yk6gVxtUUpSvTmsPcQm3ZvOyLrms5xt5/s/E/3P7pv2rh9JP+pj0Opol7hBJNlYHrXieJs+uw6Gzp5vj6F6rUatYxD8mebp0+/MvzRLMHlbGwMNtDWhpsG2gAA2OOi5c23Jt8cs3QSUVg1e8mGgkEfqiXoqzZeuxt3lvzgbrT0rTpLboN9VHPnubPHUQrkltvBRsHCYaOSR0MvSOIpzc8bqGa+DQCNVbU23ShFWRwvDc0RRCqMm4PLOw7H9oi/Rs+qF2dN3MOSObd3kubOM7+y/leYHs6OvHoGk/Narb4nV6PXY/nmaHHMic8F78rgBQto0skaEKkJTUdyNeqo087U7J4fllLxLuzGxsB6N2YE6m2nWuGgVbJSb95HpoqqYRaqllZ80/oZOJc0scHGgQQToKHyqsc5WDRdGMq5KTwsbzVx4WC21LZBBAzM1NjTgvZzs35Ry4aXRqUWrN+d29HXvJZ7XOfz2j9k/arafgzy6Y7cOROFoOOEAQBAWcTiWsFuICx6vWQoWPEtGLkR3G7eLtIhp78/w5rg3a2UmaI1o1wZZtxLncz/Oiwym5cT0SK4pXMNsNd3Z6FMLpRIaTNjDtRrtHdV3zHwK0K9PiUcDE2hijHbroAXfcO1XjPPArhmymkkfs6V0opzoZHV2hpa4tDu+qtfVaJTWxtvflfUyXdiXJnBdvxuL2EMLtOIDzWvcutroOU44jkw6SSUXl4K93mkGTMwt82rDhfnc/wCdVfQxktrKx/GRq5J7OHn+I2eLNseOPVdp8h0WyxZg+Rlg/eXMijIH9X1p3H3svcuGq5rHuPj5M6znHf7y/I6TuQfyjhv779y/7Cuj0h2DFo+2dkXHOmcR8ozSX4oBpcekGgDjfXb2DVcqLS1TbeOP0MyeLSHbJgeJoSYnNAuzllFed2k1/wC1pvnF1SSkn8j0m1sveS/MuOZCIbVgeZ5SInEG6dllN9Udo0XYonFVRTkl8jXBrZW8mPk5aQ/CgtLT0h0IcCOu7sOqzSaeqWH5fQ8282nbl1TSc03hd7PxPjD+5auD0l3h1dF2Dk0uDl6/sd/nf8OfXzteP82uora93vr5owOuW/3X8mdE2fpFGCKpjARrp1RpqvnrX78ubOzWvcWSPb8xPf0OSN0ldJeVsjq9rrzeF68eS6HRs4ra2njh5evmY9bFvZws8fsU7oQvbNMXRlgrQlsjc3WPAu0PyKekJxcI7Ms/Ly9CNHGSnLKwd42P7RF+jZ9ULqadYqjyX0MNvblzZxLfwg7WxBHY5mb/AKeOvpC87fE7HR67H88yK7UaTKCGkihrTj2nkpqaUOJXpCqctQmoN7lvw/XyMjYoIY62lvW4EEdg5ql7W0jX0XCUanlY3+vkvMyce643gCzXDX+C862tpGnWRbomks7uBpsNG7NH1COsNafp1lqnJbL3nB09NnWQzBrf5PdvO4eSU3BMf+bX+W37VXT9lnv0x3seX3ZOloOQEAQBAR3eHAgMa5xLnF+pJ0rK7SuFL53pLSxprU025OW9vkzRVJt48Dlu1N7MTHNPGxsGWMkNzed5zQM3XHYT2BWo6PonVCbby/39BKySbSJVu/j3TYeOSTKHOBLsvm2HEaanlzXK1daqulCPBeZ6weVlmHvfteTDwtfCGFxeGnpOFFrj74a2AvbQUQvs2Z5xjw/AiyTitxqd3d5J8RiBFK2LIY83U87Nla73501PYtWr0NNNPWQbznG//pFITcnhm/2bi3OxrcNJT4i9ujuIAZnq/dDMOB7Co0NEJShP5+vEmyW5on+3R7Gn/RSfUK+qq7yPNGKzsPkfPW1Me+MtDMtEG83ycNQutq751NKON/mc3T0xsTcirZeOdIXh+XSqrvzXep5BTpb5WOSl4C+mNaWPEzZpKa4jiASPEBapPCbPCKy0jRDbMumjOP2fnd65S11uOC/n4m96Sv1JzuO78pYXxm/cSLTr+7PHR9s7QuMdM4lv7inRz4lzasSaXw1LQe0c1x3Wp6lxf83GVxUrMMjGB2zK+RjXBlO41x91w63cF6W6SuEHJZ3ft6Eyqik2je5lzzwNFjdsytke1oZTeF8eAOvWXQq0tc4KTzv/AJ5HvGqLSbJPuDinST4Zzqsye54aFwHaeS81WoalRX83FVFRswjtq7BrOX7xn2fivGH9wxcDpJ/1Dq6Luzn7t6sRTtIdCAPDrcev3Bal0fRlLL/mPQ8XrLfT+fiS7DSlzGuPEtaTXCyATS401iTSOjF5SZqN5dsSQGPoww5g+8/dlqusOZW7Raau5S287scPXPozPqL51tbPiNgbXkmfK2QMAbWXLx4ka9Y8lXV6euqMZRzv8yNNfKxtS8Dt2yvaIv0bPqhd2nu48l9DmW9t82cJ34f+VsVrxePmhiGvoXjb4na6P/w/H7mgxeOc19DLVXrx4eKiFalHLPXV622q7YiljGd/LmXsBiS5pLqu608B3qlsFF4Rq0N8763KeOLW78CvFTlrCRVjhfDiq1xUpYZ66qyVVUpx4rzMKHaDy5oOWidfT4r3lTFRbOZR0hfO2EWlh8fz9TtPkg/qsx//AEEf5MP2q2n7Jn6Z76P+v3ZO1oOQEAQBAajef2ofHH0OXI6a/t1/svoz1p7RzHH7nQyyySuklBk4hpjocOFtJ9yFyqulra4RgorEef6ns6k3kwsdvA3ZuTCsjdK1rA8PdIGu6z36EBldi0U6N6/N8pbLbxhLyS9Ssp9X7p5htos2q18MjHQhmWS2Pa4k9YVqzTillMujWrItSbyt6/cKXWbmbLY+60WHmErHyOcG5KcY8tZQ3saDeiyajpOy+vq5RWM53ZLxrUXkycC78qwae7Fn+6eFt6MfZ5/qednidK2w8GCb9FJ9Qr6WvtrmjLPss+esbgmyZSSRXKu2uY7l3L9NG5ptvccmm91rcuJjPAwwLm27MQCCQK849gXhKMdJFzWXnd9T1i3qGovdgpi2xnIZkrN1bzcL05KsNb1klDZ47uJael2FtZ4ehV+Bme+d+z9ncrLQVrxf5foU9tn5Il24762jhfGX9xIp13djR94doMy4x1Di2/EAlxOJYSQDJxFXplPb4LiWWuvUSkvB/Yxyk4zbRGm7LZF64C4lgLgCW0aBNHTvV/ap2/02lvwiescvd8zH/pN/y/2//Fe3/jv/AK/It7P6mQdlsl9dJcC8BxALaFtGg0Xj7VOr+mkt24jrHH3fIku48IixOGYCSBJxNXrmPZ4qldrs1EZPxf2Kxk5WJnZ+nXbNhzDeOT2fij+dF+5jXz/SXenW0fdkQO6kVEZ5NTfGPv8Aze8qy6UsWPdX5keww82WsTvR0LjEIswZ1Lz1eUVdZVevo7rYqza47+H7lZazq5OGOG7iXGRs2g0PfmjyOc0Brmm7DCSSWqspy0MnGOHnD3/j6loxjqltPdg2Gy9lMgc9zXOJfV5sulEnSgOayajVyuilJLd5HtTp41NtPidn2dLUMX6Nn1QvpKuwuSOPZ2nzOC76SflTF/pD80cQXhd4nd6NXZ5fqaWbDhxsk8K7OVLzjc4rBrv6Orus6yTecY8C2ZuipoGa7OpA7uS9FF3b3uM1l0ejkq4pyzl73+wbiukthFWLu+RHckq+q95MVata7NDjhNZznya9CqPCNBBs6eH2Ksr21jB7U9GV1TjNN7uR2zyQf1J55zvP+XEP4L20/YOZ0w83r/VfVk4zL3OUe2gKS9AWZMRSA0u8WLuKvzgfpXK6Z/tXzR609ojPSL5PJrOb+Ud3sph5ws+aSVfVdCf27/2f0Rlv7Re8m0nr036MH0OH2rz6cX9KD9fsTRxZ0DpF8zk0ka2hjHN2hAIz1s0cju6OMgu9Pm/Kvo+h69qG0/DJmueHgnGL28HRPGurHD0tIX0EO0uaM0+yzk+dfSHBNdtx3rY+MPoKw9Id0uZs0XefgavAu9cZ8YLm6d/1Y8zff3cuRJc6+gOIZu7+JLMZhnDse4nw6N9rBr3itG3RL32dRG3x3rkHTOdbexOfESu5uP0BcHU99LmYrO0zVY1/rcnxHfVKpT3kea+pEO0iG5l9CbiZYJ/rbPiN+qF89b3kub+phn2mbXYOJyYiJ3Jw+gq2m76PMmvtI6L+HRyK72TaQPGYovxWKcb1kbXh0bK/nuXC6TWLE/NHV0LzBjOuabTnm2X+vy/Hd9K+p0vcQ5I4Wo72XMk25r/WHfHP1Wrj9Kd8uS+50dD3f4m96RcxrcbScYbbgDGijo1o9AC+vr7K5Hz0+0+ZxveRzvV2IL7tz3yNPNj3W30eb/ZXhesLJ2uibNqWz5GJ0iyn0Bg49+o8P4rZpluZ85013seX3KcC7rfIfpCnUdkp0Mv67/1f1RsM6xH0x2PyU4gDAgc5ZD84H8Ft0/YPlul/7n8ETVmIXucwutkQFT2oDFlgtARre7d2XEwhkUxgcHtdnAdwAcC3quB7fmVZwjNYmk167yU8ELd5Pcd/9g/0Tf6i8PZNP/64/wDFE7cvMsS+TjFuNuxpcebmyE1y1kV40VR3RilyRG0zyPyc4tvm41zT+a2QfRIktPVLtRT5pDaZX/QHG/D5PRN/qKvslHwR/wCKJ25eZuN3dyXxFz5pjNI6m5yHWGDg3rOJ4klesIRgsRSS9CrbfE3eN3cLo3ta4tLmuaDXAkEWrggR8mmI+F/sSffXr11vxP5nn1UPhXyKH+TSc8cVfjG8/wDeodtj4yfzJVcFwSKR5M5vhI/w3ffUKyfmydiPkVfi4xHwv9h/31brrPifzZXq6/hXyNtuxuHJDNnkn6QZSAMrhRJGurj2A+lVlOUu02y0YRXBEv8AwEOZVCcEE2r5P53zSObii0Oe5wbkfoCbrz15uqtvLivkRsryMQ+TrEfCz+o/76jqa/hXyQ2I+RR+LWb4SP8ADd99X2I+SJwiseTrEfCz+o/76r1Nfwr5IjYj5GXsvcCdk0bnYoua17XFuR+oBuvPRVVp5SQUUvAng2GOavgsRLeXciWWbPDiDEC0BzQ1+pF9bRw7CB8ipKqE+0k+aLxnKPZeDVfi/wAV8Nd+rL/qKvs9PwL5InrbPifzLbvJxOdTi7PPo339dXVUFwS+RXbl5lTPJ5iRwxhA7mSD6JFV0VPe4r5IsrJrg2V/i9xXw136sv8AqKPZ6fgXyQ62z4n8ydYHd/LGxrnFxDWguriQACV64PM0W9O4vqnKWSdG9pIzZS62ni0gEdtH080aT3MvGcoPMW0/Qj34rpvhQ/wn/fVdiHkj09qv+OXzZVH5MJwbGLAPPonffUqKXBFZXWS7Um+bPXeS+cmziwf7p330cU+KEbrI9mTX4lTfJTN8KH+E/wC+o6uPki3tN/xy+bJ5uTuw/BwdE+XpTnc+8paACG9UAk8vnVkkuB5TnKbzJ5fqSdkKkqXmsQGXSA8LUBS6NAWzCqgtSQBSgUshFowV9CFXAAh1ClAuGEKwMToArEFt+HCMkt+plUFfqdemSpcgg1Cq2SjK6FVJMObD6lVZBbdh0wMln1MrEl1uG0VcEZLkWH1CJAy+gViTGlw+qrIlFPqdVJLDsOLXoVLsWG0VWiyKxh1GAZIgVypYfDqVBZHggUEg4dWKsqZAECLghUEl5jFJUrDEB7lQF1AEAQHhUApLbQHmSkAQHhCAuAqQWC1WIKS20BT0SjAPSFOQVxM1UMIyKUEmNK3UqAW8qAp6FMgqDUBXG3UIDIyqQWXt1UMkoQZPDCmSD0MpCclTWoOJfyqSCyWKGShlTBIyKRgqDUIPaQZK2hCD2kB7SAIAgCA8IQHoQHhCgHmVSAQoQKgpBbLVLB4AiB6QpBTlUYBU0IwXFALTwgKQxAVUowCksUgqYEBdQFBCgko6NMkFdKCcnhYpIPWtQFakFFIShlQg9CA9pAKQHqAIAgCAIAgCAIAgCAIAgPKQCkApTkFOVQCpAehAeEICnKgKqQFNICoBAeoDykB5SAqUYB4QpACA9QCkAp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3076" name="Picture 7" descr="http://assistingnri.com/images/proper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21163"/>
            <a:ext cx="62992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838200"/>
            <a:ext cx="87137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Property is often considered as a </a:t>
            </a:r>
            <a:r>
              <a:rPr lang="en-GB" altLang="en-US" sz="1800" b="1">
                <a:latin typeface="Century Gothic" panose="020B0502020202020204" pitchFamily="34" charset="0"/>
              </a:rPr>
              <a:t>separate type of asset </a:t>
            </a:r>
            <a:r>
              <a:rPr lang="en-GB" altLang="en-US" sz="1800">
                <a:latin typeface="Century Gothic" panose="020B0502020202020204" pitchFamily="34" charset="0"/>
              </a:rPr>
              <a:t>in which to invest, that is distinct from other asset classes such as shares and bonds. 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3200" b="1" smtClean="0">
                <a:solidFill>
                  <a:srgbClr val="006666"/>
                </a:solidFill>
              </a:rPr>
              <a:t>Investing in property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6796" y="1700808"/>
            <a:ext cx="39153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Commercial Property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3438" y="2133600"/>
            <a:ext cx="4249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Century Gothic" panose="020B0502020202020204" pitchFamily="34" charset="0"/>
              </a:rPr>
              <a:t>Property that is purchased for rental income and/or to make a profit on sale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9338" y="3789363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Retail property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59338" y="292417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Industrial property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59338" y="5364163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Agricultural land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59338" y="6165850"/>
            <a:ext cx="216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Apartment blocks</a:t>
            </a:r>
          </a:p>
        </p:txBody>
      </p:sp>
      <p:pic>
        <p:nvPicPr>
          <p:cNvPr id="19458" name="Picture 2" descr="http://www.peel.co.uk/pictures/propertypark/1/6/5/.165/~jDy4GnDDPjy4VnnDmDyEyEKEZEODMDsEMExEDDMC/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 r="18842"/>
          <a:stretch>
            <a:fillRect/>
          </a:stretch>
        </p:blipFill>
        <p:spPr bwMode="auto">
          <a:xfrm>
            <a:off x="7451725" y="3573463"/>
            <a:ext cx="1441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www.costar.co.uk/Global/Shell%20Cent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t="11586" b="10208"/>
          <a:stretch>
            <a:fillRect/>
          </a:stretch>
        </p:blipFill>
        <p:spPr bwMode="auto">
          <a:xfrm>
            <a:off x="7451725" y="4437063"/>
            <a:ext cx="1441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ttp://1.imimg.com/data/8/2/MY-904529/industrial-20property-20services_10449675_25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6" b="9280"/>
          <a:stretch>
            <a:fillRect/>
          </a:stretch>
        </p:blipFill>
        <p:spPr bwMode="auto">
          <a:xfrm>
            <a:off x="7451725" y="2708275"/>
            <a:ext cx="1441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http://3.imimg.com/data3/NS/QG/MY-6602373/agriculture-land-for-sale-in-bareilly-50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229225"/>
            <a:ext cx="1441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http://www.marble-mosaic.co.uk/new_site/images/large/st_geo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441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http://www.moneysupermarket.com/medias/sys_master/hd7/hb3/8812634013726/Mortgage-guide-image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4"/>
          <a:stretch>
            <a:fillRect/>
          </a:stretch>
        </p:blipFill>
        <p:spPr bwMode="auto">
          <a:xfrm>
            <a:off x="2268538" y="2852738"/>
            <a:ext cx="17272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1520" y="1700808"/>
            <a:ext cx="37471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Residential Property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59338" y="4581525"/>
            <a:ext cx="252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Office developments</a:t>
            </a:r>
            <a:endParaRPr lang="en-GB" altLang="en-US" sz="1800"/>
          </a:p>
        </p:txBody>
      </p:sp>
      <p:pic>
        <p:nvPicPr>
          <p:cNvPr id="19474" name="Picture 18" descr="http://www.progressiveproperty.co.uk/wp-content/uploads/2013/04/holiday-homes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21163"/>
            <a:ext cx="17272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 descr="http://www.keywest-estateagents.co.uk/wp-content/uploads/2015/04/second_hom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0"/>
          <a:stretch>
            <a:fillRect/>
          </a:stretch>
        </p:blipFill>
        <p:spPr bwMode="auto">
          <a:xfrm>
            <a:off x="2268538" y="5661025"/>
            <a:ext cx="1727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925" y="320357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Buy-to-let (Rental)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4925" y="458152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Holiday homes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925" y="587692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Second homes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-36513" y="2205038"/>
            <a:ext cx="42481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Century Gothic" panose="020B0502020202020204" pitchFamily="34" charset="0"/>
              </a:rPr>
              <a:t>Property suitable as a dwelling (with some exceptions)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allAtOnce"/>
      <p:bldP spid="9" grpId="0"/>
      <p:bldP spid="10" grpId="0"/>
      <p:bldP spid="11" grpId="0"/>
      <p:bldP spid="12" grpId="0"/>
      <p:bldP spid="22" grpId="0"/>
      <p:bldP spid="25" grpId="0"/>
      <p:bldP spid="26" grpId="0"/>
      <p:bldP spid="27" grpId="0"/>
      <p:bldP spid="2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3200" b="1" smtClean="0">
                <a:solidFill>
                  <a:srgbClr val="006666"/>
                </a:solidFill>
              </a:rPr>
              <a:t>Residential vs. Commercial Property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8184" y="1224136"/>
            <a:ext cx="235628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Commercial </a:t>
            </a:r>
          </a:p>
          <a:p>
            <a:pPr algn="ctr" eaLnBrk="1" hangingPunct="1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Property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1972" y="1224136"/>
            <a:ext cx="218810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Residential </a:t>
            </a:r>
          </a:p>
          <a:p>
            <a:pPr algn="ctr" eaLnBrk="1" hangingPunct="1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Property</a:t>
            </a:r>
          </a:p>
        </p:txBody>
      </p:sp>
      <p:sp>
        <p:nvSpPr>
          <p:cNvPr id="5125" name="Rectangle 23"/>
          <p:cNvSpPr>
            <a:spLocks noChangeArrowheads="1"/>
          </p:cNvSpPr>
          <p:nvPr/>
        </p:nvSpPr>
        <p:spPr bwMode="auto">
          <a:xfrm>
            <a:off x="0" y="1439863"/>
            <a:ext cx="2808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entury Gothic" panose="020B0502020202020204" pitchFamily="34" charset="0"/>
              </a:rPr>
              <a:t>Other distinguishing factors</a:t>
            </a:r>
          </a:p>
        </p:txBody>
      </p:sp>
      <p:sp>
        <p:nvSpPr>
          <p:cNvPr id="5126" name="TextBox 28"/>
          <p:cNvSpPr txBox="1">
            <a:spLocks noChangeArrowheads="1"/>
          </p:cNvSpPr>
          <p:nvPr/>
        </p:nvSpPr>
        <p:spPr bwMode="auto">
          <a:xfrm>
            <a:off x="179388" y="2511425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entury Gothic" panose="020B0502020202020204" pitchFamily="34" charset="0"/>
              </a:rPr>
              <a:t>Tenancies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916238" y="237807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Typically short, renewable leases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24525" y="2317750"/>
            <a:ext cx="29511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Long-term contracts with periods commonly in excess of 10-years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79388" y="2232025"/>
            <a:ext cx="878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00338" y="1368425"/>
            <a:ext cx="0" cy="4868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51500" y="1368425"/>
            <a:ext cx="0" cy="4868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9388" y="3313113"/>
            <a:ext cx="878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9388" y="4392613"/>
            <a:ext cx="878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TextBox 39"/>
          <p:cNvSpPr txBox="1">
            <a:spLocks noChangeArrowheads="1"/>
          </p:cNvSpPr>
          <p:nvPr/>
        </p:nvSpPr>
        <p:spPr bwMode="auto">
          <a:xfrm>
            <a:off x="179388" y="3671888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entury Gothic" panose="020B0502020202020204" pitchFamily="34" charset="0"/>
              </a:rPr>
              <a:t>Repairs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916238" y="345598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Responsibility of the landlord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084888" y="345598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Responsibility of the tenant</a:t>
            </a:r>
          </a:p>
        </p:txBody>
      </p:sp>
      <p:sp>
        <p:nvSpPr>
          <p:cNvPr id="5137" name="TextBox 42"/>
          <p:cNvSpPr txBox="1">
            <a:spLocks noChangeArrowheads="1"/>
          </p:cNvSpPr>
          <p:nvPr/>
        </p:nvSpPr>
        <p:spPr bwMode="auto">
          <a:xfrm>
            <a:off x="179388" y="5003800"/>
            <a:ext cx="237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entury Gothic" panose="020B0502020202020204" pitchFamily="34" charset="0"/>
              </a:rPr>
              <a:t>Direct Investment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987675" y="4679950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Purchase properties directly through estate agents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580063" y="4537075"/>
            <a:ext cx="3492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Difficult as the size of investment required is large.  Investment is limited to property companies and institutional investors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79388" y="6237288"/>
            <a:ext cx="878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  <p:bldP spid="31" grpId="0" build="allAtOnce"/>
      <p:bldP spid="41" grpId="0" build="allAtOnce"/>
      <p:bldP spid="42" grpId="0" build="allAtOnce"/>
      <p:bldP spid="44" grpId="0" build="allAtOnce"/>
      <p:bldP spid="4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7343775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2400" b="1" smtClean="0">
                <a:solidFill>
                  <a:srgbClr val="006666"/>
                </a:solidFill>
              </a:rPr>
              <a:t>What distinguishes property from other asset classes?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9388" y="1557338"/>
            <a:ext cx="878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388" y="2420938"/>
            <a:ext cx="878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5283" y="980728"/>
            <a:ext cx="15744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Nature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9475" y="908050"/>
            <a:ext cx="5545138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Each individual property is </a:t>
            </a:r>
            <a:r>
              <a:rPr lang="en-GB" altLang="en-US" sz="1600" b="1">
                <a:latin typeface="Century Gothic" panose="020B0502020202020204" pitchFamily="34" charset="0"/>
              </a:rPr>
              <a:t>unique</a:t>
            </a:r>
            <a:r>
              <a:rPr lang="en-GB" altLang="en-US" sz="1600">
                <a:latin typeface="Century Gothic" panose="020B0502020202020204" pitchFamily="34" charset="0"/>
              </a:rPr>
              <a:t> – location, structure, size and design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9209" y="1700808"/>
            <a:ext cx="12845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Value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19475" y="1590675"/>
            <a:ext cx="554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It is </a:t>
            </a:r>
            <a:r>
              <a:rPr lang="en-GB" altLang="en-US" sz="1600" b="1">
                <a:latin typeface="Century Gothic" panose="020B0502020202020204" pitchFamily="34" charset="0"/>
              </a:rPr>
              <a:t>subjective</a:t>
            </a:r>
            <a:r>
              <a:rPr lang="en-GB" altLang="en-US" sz="1600">
                <a:latin typeface="Century Gothic" panose="020B0502020202020204" pitchFamily="34" charset="0"/>
              </a:rPr>
              <a:t> – individuals find different characteristics attractive and there is no central marketplace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6540" y="2420888"/>
            <a:ext cx="242726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Transfer &amp; </a:t>
            </a:r>
          </a:p>
          <a:p>
            <a:pPr algn="ctr" eaLnBrk="1" hangingPunct="1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Settlement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19475" y="2628900"/>
            <a:ext cx="554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Subject to </a:t>
            </a:r>
            <a:r>
              <a:rPr lang="en-GB" altLang="en-US" sz="1600" b="1">
                <a:latin typeface="Century Gothic" panose="020B0502020202020204" pitchFamily="34" charset="0"/>
              </a:rPr>
              <a:t>complex legal considerations </a:t>
            </a:r>
            <a:r>
              <a:rPr lang="en-GB" altLang="en-US" sz="1600">
                <a:latin typeface="Century Gothic" panose="020B0502020202020204" pitchFamily="34" charset="0"/>
              </a:rPr>
              <a:t>and </a:t>
            </a:r>
            <a:r>
              <a:rPr lang="en-GB" altLang="en-US" sz="1600" b="1">
                <a:latin typeface="Century Gothic" panose="020B0502020202020204" pitchFamily="34" charset="0"/>
              </a:rPr>
              <a:t>transaction costs are high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9388" y="3573463"/>
            <a:ext cx="878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1560" y="3708321"/>
            <a:ext cx="1909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Liquidity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19475" y="3573463"/>
            <a:ext cx="5545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Century Gothic" panose="020B0502020202020204" pitchFamily="34" charset="0"/>
              </a:rPr>
              <a:t>Highly illiquid </a:t>
            </a:r>
            <a:r>
              <a:rPr lang="en-GB" altLang="en-US" sz="1600">
                <a:latin typeface="Century Gothic" panose="020B0502020202020204" pitchFamily="34" charset="0"/>
              </a:rPr>
              <a:t>- it can take a considerable amount of </a:t>
            </a:r>
            <a:r>
              <a:rPr lang="en-GB" altLang="en-US" sz="1600" b="1">
                <a:latin typeface="Century Gothic" panose="020B0502020202020204" pitchFamily="34" charset="0"/>
              </a:rPr>
              <a:t>time to buy or sell a property</a:t>
            </a:r>
            <a:r>
              <a:rPr lang="en-GB" altLang="en-US" sz="1600">
                <a:latin typeface="Century Gothic" panose="020B0502020202020204" pitchFamily="34" charset="0"/>
              </a:rPr>
              <a:t>. The investor also has to sell the whole property or nothing at all.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79388" y="4437063"/>
            <a:ext cx="878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8528" y="4716433"/>
            <a:ext cx="31173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Diversification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19475" y="4437063"/>
            <a:ext cx="5473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Property can only be purchased in discrete and generally sizeable and relatively expensive units, making </a:t>
            </a:r>
            <a:r>
              <a:rPr lang="en-GB" altLang="en-US" sz="1600" b="1">
                <a:latin typeface="Century Gothic" panose="020B0502020202020204" pitchFamily="34" charset="0"/>
              </a:rPr>
              <a:t>diversification difficult </a:t>
            </a:r>
            <a:r>
              <a:rPr lang="en-GB" altLang="en-US" sz="1600">
                <a:latin typeface="Century Gothic" panose="020B0502020202020204" pitchFamily="34" charset="0"/>
              </a:rPr>
              <a:t>– only institutional investors can do this effectively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79388" y="5516563"/>
            <a:ext cx="878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208" y="5661248"/>
            <a:ext cx="32836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Effects on price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19475" y="5589588"/>
            <a:ext cx="55451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Century Gothic" panose="020B0502020202020204" pitchFamily="34" charset="0"/>
              </a:rPr>
              <a:t>Supply of land is finite </a:t>
            </a:r>
            <a:r>
              <a:rPr lang="en-GB" altLang="en-US" sz="1600">
                <a:latin typeface="Century Gothic" panose="020B0502020202020204" pitchFamily="34" charset="0"/>
              </a:rPr>
              <a:t>and its availability can be further restricted by legislation and local planning regulations.  Price of property is heavily driven by </a:t>
            </a:r>
            <a:r>
              <a:rPr lang="en-GB" altLang="en-US" sz="1600" b="1">
                <a:latin typeface="Century Gothic" panose="020B0502020202020204" pitchFamily="34" charset="0"/>
              </a:rPr>
              <a:t>changes in demand and not supply.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348038" y="908050"/>
            <a:ext cx="0" cy="5949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2" grpId="0" build="allAtOnce"/>
      <p:bldP spid="14" grpId="0" build="allAtOnce"/>
      <p:bldP spid="17" grpId="0" build="allAtOnce"/>
      <p:bldP spid="22" grpId="0" build="allAtOnce"/>
      <p:bldP spid="2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7950" y="274638"/>
            <a:ext cx="73437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1619250" algn="l"/>
              </a:tabLst>
              <a:defRPr/>
            </a:pPr>
            <a:r>
              <a:rPr lang="en-GB" altLang="en-US" sz="28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Direct investment in property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1052513"/>
            <a:ext cx="518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Direct investment in property has at times provided </a:t>
            </a:r>
            <a:r>
              <a:rPr lang="en-GB" altLang="en-US" sz="1800" b="1">
                <a:latin typeface="Century Gothic" panose="020B0502020202020204" pitchFamily="34" charset="0"/>
              </a:rPr>
              <a:t>positive real long-term returns </a:t>
            </a:r>
            <a:r>
              <a:rPr lang="en-GB" altLang="en-US" sz="1800">
                <a:latin typeface="Century Gothic" panose="020B0502020202020204" pitchFamily="34" charset="0"/>
              </a:rPr>
              <a:t>with a reliable stream of income and little volatility.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388" y="2743200"/>
            <a:ext cx="46799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An exposure to property </a:t>
            </a:r>
            <a:r>
              <a:rPr lang="en-GB" altLang="en-US" sz="1800" b="1">
                <a:latin typeface="Century Gothic" panose="020B0502020202020204" pitchFamily="34" charset="0"/>
              </a:rPr>
              <a:t>can provide diversification benefits </a:t>
            </a:r>
            <a:r>
              <a:rPr lang="en-GB" altLang="en-US" sz="1800">
                <a:latin typeface="Century Gothic" panose="020B0502020202020204" pitchFamily="34" charset="0"/>
              </a:rPr>
              <a:t>within a portfolio of investments due to its low correlation with other asset classes like equities and bonds.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388" y="4616450"/>
            <a:ext cx="48244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Many </a:t>
            </a:r>
            <a:r>
              <a:rPr lang="en-GB" altLang="en-US" sz="1800" b="1">
                <a:latin typeface="Century Gothic" panose="020B0502020202020204" pitchFamily="34" charset="0"/>
              </a:rPr>
              <a:t>private investors </a:t>
            </a:r>
            <a:r>
              <a:rPr lang="en-GB" altLang="en-US" sz="1800">
                <a:latin typeface="Century Gothic" panose="020B0502020202020204" pitchFamily="34" charset="0"/>
              </a:rPr>
              <a:t>have chosen to become involved in the property market by </a:t>
            </a:r>
            <a:r>
              <a:rPr lang="en-GB" altLang="en-US" sz="1800" b="1">
                <a:latin typeface="Century Gothic" panose="020B0502020202020204" pitchFamily="34" charset="0"/>
              </a:rPr>
              <a:t>purchasing residential properties </a:t>
            </a:r>
            <a:r>
              <a:rPr lang="en-GB" altLang="en-US" sz="1800">
                <a:latin typeface="Century Gothic" panose="020B0502020202020204" pitchFamily="34" charset="0"/>
              </a:rPr>
              <a:t>they intend to rent, known as the </a:t>
            </a: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buy-to-let market. </a:t>
            </a:r>
          </a:p>
        </p:txBody>
      </p:sp>
      <p:pic>
        <p:nvPicPr>
          <p:cNvPr id="7174" name="Picture 16" descr="http://www.moneysupermarket.com/medias/sys_master/hd7/hb3/8812634013726/Mortgage-guide-imag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4"/>
          <a:stretch>
            <a:fillRect/>
          </a:stretch>
        </p:blipFill>
        <p:spPr bwMode="auto">
          <a:xfrm>
            <a:off x="6011863" y="1412875"/>
            <a:ext cx="27162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http://ichef.bbci.co.uk/images/ic/480x270/p01lc2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27368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4" descr="https://pbs.twimg.com/media/B6sfQCbIAAAfB_L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7177" name="Picture 6" descr="http://www.bbc.co.uk/staticarchive/d8eb8a100d3216607643cbdf3ad840f5592af9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97425"/>
            <a:ext cx="27368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07950" y="274638"/>
            <a:ext cx="73437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1619250" algn="l"/>
              </a:tabLst>
              <a:defRPr/>
            </a:pPr>
            <a:r>
              <a:rPr lang="en-GB" altLang="en-US" sz="28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Direct investment : Buy-to-let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950" y="836613"/>
            <a:ext cx="669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Things to consider when investing in buy-to-let properties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1206500"/>
            <a:ext cx="7416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Long-term potential of the property – looking for high yields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The local market – what type of properties are in demand?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Do your research into the local market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950" y="2276475"/>
            <a:ext cx="669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Landlord obligations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2636838"/>
            <a:ext cx="6985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Legal obligations: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Gas and electrical appliance safety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Fire safety regulations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Repairs and maintenance – safe and free from hazards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Local council and planning regulations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Multiple occupancy permits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Deposit protection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Pay income tax on rental income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950" y="5170488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Economic Risks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825" y="5516563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Economic downturn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Inflation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Interest rate rises</a:t>
            </a:r>
          </a:p>
        </p:txBody>
      </p:sp>
      <p:pic>
        <p:nvPicPr>
          <p:cNvPr id="8201" name="Picture 16" descr="http://www.moneysupermarket.com/medias/sys_master/hd7/hb3/8812634013726/Mortgage-guide-imag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4"/>
          <a:stretch>
            <a:fillRect/>
          </a:stretch>
        </p:blipFill>
        <p:spPr bwMode="auto">
          <a:xfrm>
            <a:off x="6659563" y="1989138"/>
            <a:ext cx="22336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 descr="http://ichef.bbci.co.uk/images/ic/480x270/p01lc2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21163"/>
            <a:ext cx="22336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22157" r="41467" b="23882"/>
          <a:stretch>
            <a:fillRect/>
          </a:stretch>
        </p:blipFill>
        <p:spPr bwMode="auto">
          <a:xfrm>
            <a:off x="5435600" y="3402013"/>
            <a:ext cx="36226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35600" y="3068638"/>
            <a:ext cx="2336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/>
              <a:t>Source: http://www.telegraph.co.uk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260350"/>
            <a:ext cx="73437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1619250" algn="l"/>
              </a:tabLst>
              <a:defRPr/>
            </a:pPr>
            <a:r>
              <a:rPr lang="en-GB" altLang="en-US" sz="28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Direct investment : Buy-to-let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388" y="765175"/>
            <a:ext cx="7129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entury Gothic" panose="020B0502020202020204" pitchFamily="34" charset="0"/>
              </a:rPr>
              <a:t>A Rental yield </a:t>
            </a:r>
            <a:r>
              <a:rPr lang="en-GB" altLang="en-US" sz="1800">
                <a:latin typeface="Century Gothic" panose="020B0502020202020204" pitchFamily="34" charset="0"/>
              </a:rPr>
              <a:t>is the amount of money a landlord receives in rent over one year, shown as a percentage of the amount of money invested in the property.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8763" y="2205038"/>
            <a:ext cx="5033962" cy="914400"/>
            <a:chOff x="35496" y="2555612"/>
            <a:chExt cx="5032556" cy="914618"/>
          </a:xfrm>
        </p:grpSpPr>
        <p:sp>
          <p:nvSpPr>
            <p:cNvPr id="9256" name="TextBox 7"/>
            <p:cNvSpPr txBox="1">
              <a:spLocks noChangeArrowheads="1"/>
            </p:cNvSpPr>
            <p:nvPr/>
          </p:nvSpPr>
          <p:spPr bwMode="auto">
            <a:xfrm>
              <a:off x="35496" y="2915652"/>
              <a:ext cx="17636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rgbClr val="7030A0"/>
                  </a:solidFill>
                  <a:latin typeface="Century Gothic" panose="020B0502020202020204" pitchFamily="34" charset="0"/>
                </a:rPr>
                <a:t>Rental Yield = </a:t>
              </a:r>
            </a:p>
          </p:txBody>
        </p:sp>
        <p:grpSp>
          <p:nvGrpSpPr>
            <p:cNvPr id="9257" name="Group 13"/>
            <p:cNvGrpSpPr>
              <a:grpSpLocks/>
            </p:cNvGrpSpPr>
            <p:nvPr/>
          </p:nvGrpSpPr>
          <p:grpSpPr bwMode="auto">
            <a:xfrm>
              <a:off x="1539660" y="2555612"/>
              <a:ext cx="3528392" cy="914618"/>
              <a:chOff x="1326959" y="2492896"/>
              <a:chExt cx="3528392" cy="914618"/>
            </a:xfrm>
          </p:grpSpPr>
          <p:sp>
            <p:nvSpPr>
              <p:cNvPr id="9258" name="TextBox 8"/>
              <p:cNvSpPr txBox="1">
                <a:spLocks noChangeArrowheads="1"/>
              </p:cNvSpPr>
              <p:nvPr/>
            </p:nvSpPr>
            <p:spPr bwMode="auto">
              <a:xfrm>
                <a:off x="1326959" y="2492896"/>
                <a:ext cx="35283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Monthly rental return </a:t>
                </a:r>
                <a:r>
                  <a:rPr lang="en-GB" altLang="en-US" sz="1600" b="1">
                    <a:latin typeface="Century Gothic" panose="020B0502020202020204" pitchFamily="34" charset="0"/>
                  </a:rPr>
                  <a:t>X</a:t>
                </a:r>
                <a:r>
                  <a:rPr lang="en-GB" altLang="en-US" sz="1600" b="1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altLang="en-US" sz="1600" b="1">
                    <a:solidFill>
                      <a:srgbClr val="008080"/>
                    </a:solidFill>
                    <a:latin typeface="Century Gothic" panose="020B0502020202020204" pitchFamily="34" charset="0"/>
                  </a:rPr>
                  <a:t>12 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335260" y="3005780"/>
                <a:ext cx="266466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60" name="TextBox 11"/>
              <p:cNvSpPr txBox="1">
                <a:spLocks noChangeArrowheads="1"/>
              </p:cNvSpPr>
              <p:nvPr/>
            </p:nvSpPr>
            <p:spPr bwMode="auto">
              <a:xfrm>
                <a:off x="1903023" y="3068960"/>
                <a:ext cx="158417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Investment </a:t>
                </a:r>
              </a:p>
            </p:txBody>
          </p:sp>
          <p:sp>
            <p:nvSpPr>
              <p:cNvPr id="9261" name="Rectangle 12"/>
              <p:cNvSpPr>
                <a:spLocks noChangeArrowheads="1"/>
              </p:cNvSpPr>
              <p:nvPr/>
            </p:nvSpPr>
            <p:spPr bwMode="auto">
              <a:xfrm>
                <a:off x="3999259" y="2790220"/>
                <a:ext cx="7280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X</a:t>
                </a:r>
                <a:r>
                  <a:rPr lang="en-GB" altLang="en-US" sz="1600" b="1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altLang="en-US" sz="1600" b="1">
                    <a:latin typeface="Century Gothic" panose="020B0502020202020204" pitchFamily="34" charset="0"/>
                  </a:rPr>
                  <a:t>100</a:t>
                </a:r>
                <a:endParaRPr lang="en-GB" altLang="en-US" sz="1600" b="1"/>
              </a:p>
            </p:txBody>
          </p:sp>
        </p:grp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7475" y="3708400"/>
            <a:ext cx="2941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</a:rPr>
              <a:t>Buy-to-let: hotspots for 2015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79388" y="4098925"/>
          <a:ext cx="5256212" cy="2714625"/>
        </p:xfrm>
        <a:graphic>
          <a:graphicData uri="http://schemas.openxmlformats.org/drawingml/2006/table">
            <a:tbl>
              <a:tblPr/>
              <a:tblGrid>
                <a:gridCol w="1051242"/>
                <a:gridCol w="1051242"/>
                <a:gridCol w="1051242"/>
                <a:gridCol w="1051242"/>
                <a:gridCol w="1051242"/>
              </a:tblGrid>
              <a:tr h="57623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333333"/>
                          </a:solidFill>
                        </a:rPr>
                        <a:t>Location </a:t>
                      </a:r>
                      <a:br>
                        <a:rPr lang="en-GB" sz="1200" b="1" dirty="0">
                          <a:solidFill>
                            <a:srgbClr val="333333"/>
                          </a:solidFill>
                        </a:rPr>
                      </a:br>
                      <a:endParaRPr lang="en-GB" sz="1200" b="1" dirty="0">
                        <a:solidFill>
                          <a:srgbClr val="333333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333333"/>
                          </a:solidFill>
                        </a:rPr>
                        <a:t>% of housing stock privately rented </a:t>
                      </a: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solidFill>
                            <a:srgbClr val="333333"/>
                          </a:solidFill>
                        </a:rPr>
                        <a:t>Average house price </a:t>
                      </a:r>
                      <a:br>
                        <a:rPr lang="en-GB" sz="1200" b="1">
                          <a:solidFill>
                            <a:srgbClr val="333333"/>
                          </a:solidFill>
                        </a:rPr>
                      </a:br>
                      <a:endParaRPr lang="en-GB" sz="1200" b="1">
                        <a:solidFill>
                          <a:srgbClr val="333333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333333"/>
                          </a:solidFill>
                        </a:rPr>
                        <a:t>Average annual rent </a:t>
                      </a:r>
                      <a:br>
                        <a:rPr lang="en-GB" sz="1200" b="1" dirty="0">
                          <a:solidFill>
                            <a:srgbClr val="333333"/>
                          </a:solidFill>
                        </a:rPr>
                      </a:br>
                      <a:endParaRPr lang="en-GB" sz="1200" b="1" dirty="0">
                        <a:solidFill>
                          <a:srgbClr val="333333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333333"/>
                          </a:solidFill>
                        </a:rPr>
                        <a:t>Rental yield </a:t>
                      </a:r>
                      <a:br>
                        <a:rPr lang="en-GB" sz="1200" b="1" dirty="0">
                          <a:solidFill>
                            <a:srgbClr val="333333"/>
                          </a:solidFill>
                        </a:rPr>
                      </a:br>
                      <a:endParaRPr lang="en-GB" sz="1200" b="1" dirty="0">
                        <a:solidFill>
                          <a:srgbClr val="333333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66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Manchester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26.85%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£108,870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£8,628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7.98%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</a:tr>
              <a:tr h="567301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Kingston upon Hull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19.02%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£69,135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£5,400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7.81%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366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Blackpool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24.16%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£79,654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£5,856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7.35%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</a:tr>
              <a:tr h="417989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Forest Heath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21.80%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£171,322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£12,432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7.26%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366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Coventry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19.02%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404040"/>
                          </a:solidFill>
                        </a:rPr>
                        <a:t>£116,946 </a:t>
                      </a:r>
                      <a:br>
                        <a:rPr lang="en-GB" sz="1200">
                          <a:solidFill>
                            <a:srgbClr val="404040"/>
                          </a:solidFill>
                        </a:rPr>
                      </a:br>
                      <a:endParaRPr lang="en-GB" sz="120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£8,424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</a:rPr>
                        <a:t>7.20% </a:t>
                      </a:r>
                      <a:br>
                        <a:rPr lang="en-GB" sz="1200" dirty="0">
                          <a:solidFill>
                            <a:srgbClr val="404040"/>
                          </a:solidFill>
                        </a:rPr>
                      </a:br>
                      <a:endParaRPr lang="en-GB" sz="1200" dirty="0">
                        <a:solidFill>
                          <a:srgbClr val="404040"/>
                        </a:solidFill>
                      </a:endParaRPr>
                    </a:p>
                  </a:txBody>
                  <a:tcPr marL="9244" marR="9244" marT="9248" marB="9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1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7950" y="260350"/>
            <a:ext cx="73437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1619250" algn="l"/>
              </a:tabLst>
              <a:defRPr/>
            </a:pPr>
            <a:r>
              <a:rPr lang="en-GB" altLang="en-US" sz="28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Indirect investment in property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1052513"/>
            <a:ext cx="6264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Others with less money to invest wanting to include property within a diversified portfolio generally seek indirect exposure via a </a:t>
            </a:r>
            <a:r>
              <a:rPr lang="en-GB" altLang="en-US" sz="1800" b="1">
                <a:latin typeface="Century Gothic" panose="020B0502020202020204" pitchFamily="34" charset="0"/>
              </a:rPr>
              <a:t>collective investment scheme (CIS)</a:t>
            </a:r>
            <a:r>
              <a:rPr lang="en-GB" altLang="en-US" sz="1800">
                <a:latin typeface="Century Gothic" panose="020B0502020202020204" pitchFamily="34" charset="0"/>
              </a:rPr>
              <a:t>, or shares in </a:t>
            </a:r>
            <a:r>
              <a:rPr lang="en-GB" altLang="en-US" sz="1800" b="1">
                <a:latin typeface="Century Gothic" panose="020B0502020202020204" pitchFamily="34" charset="0"/>
              </a:rPr>
              <a:t>publicly quoted property companies.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2838450"/>
            <a:ext cx="576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</a:rPr>
              <a:t>REITS (Real Estate Investment Trusts)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388" y="3197225"/>
            <a:ext cx="56165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REITs are companies or groups of companies that </a:t>
            </a:r>
            <a:r>
              <a:rPr lang="en-GB" altLang="en-US" sz="1800" b="1">
                <a:latin typeface="Century Gothic" panose="020B0502020202020204" pitchFamily="34" charset="0"/>
              </a:rPr>
              <a:t>manage a portfolio of real estate </a:t>
            </a:r>
            <a:r>
              <a:rPr lang="en-GB" altLang="en-US" sz="1800">
                <a:latin typeface="Century Gothic" panose="020B0502020202020204" pitchFamily="34" charset="0"/>
              </a:rPr>
              <a:t>to earn profits for shareholders. Their special tax status means that they </a:t>
            </a:r>
            <a:r>
              <a:rPr lang="en-GB" altLang="en-US" sz="1800" b="1">
                <a:latin typeface="Century Gothic" panose="020B0502020202020204" pitchFamily="34" charset="0"/>
              </a:rPr>
              <a:t>pay no corporation tax </a:t>
            </a:r>
            <a:r>
              <a:rPr lang="en-GB" altLang="en-US" sz="1800">
                <a:latin typeface="Century Gothic" panose="020B0502020202020204" pitchFamily="34" charset="0"/>
              </a:rPr>
              <a:t>on the profits of their rental business, but they need to comply with a number of conditions set out in tax law.</a:t>
            </a:r>
          </a:p>
        </p:txBody>
      </p:sp>
      <p:sp>
        <p:nvSpPr>
          <p:cNvPr id="10246" name="AutoShape 2" descr="https://upload.wikimedia.org/wikipedia/en/thumb/5/5d/Bigyelllogo.PNG/150px-Bigyelllogo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37892" name="Picture 4" descr="https://secure.bestcompanies.co.uk/Images/BCG/50/Logos/9190d53c-26c4-495b-b7cc-b79847b70197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11922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6" descr="https://openasset.com/website/_uploads/casestudies/clients-casestudy-DerwentLondon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37896" name="Picture 8" descr="http://www.derwentlondon.com/assets/images/logo/derwentlondon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77641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http://www.gpe.co.uk/media/203251/gpe_blue_rg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14716" r="8794" b="14973"/>
          <a:stretch>
            <a:fillRect/>
          </a:stretch>
        </p:blipFill>
        <p:spPr bwMode="auto">
          <a:xfrm>
            <a:off x="7092950" y="3716338"/>
            <a:ext cx="1800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7950" y="260350"/>
            <a:ext cx="73437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1619250" algn="l"/>
              </a:tabLst>
              <a:defRPr/>
            </a:pPr>
            <a:r>
              <a:rPr lang="en-GB" altLang="en-US" sz="24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Advantages and Disadvantages of investing in property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107950" y="981075"/>
            <a:ext cx="9036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Task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In groups, discuss and list all of the </a:t>
            </a:r>
            <a:r>
              <a:rPr lang="en-GB" altLang="en-US" sz="1800" b="1">
                <a:solidFill>
                  <a:srgbClr val="00B050"/>
                </a:solidFill>
                <a:latin typeface="Century Gothic" panose="020B0502020202020204" pitchFamily="34" charset="0"/>
              </a:rPr>
              <a:t>advantages </a:t>
            </a:r>
            <a:r>
              <a:rPr lang="en-GB" altLang="en-US" sz="1800">
                <a:latin typeface="Century Gothic" panose="020B0502020202020204" pitchFamily="34" charset="0"/>
              </a:rPr>
              <a:t>and </a:t>
            </a:r>
            <a:r>
              <a:rPr lang="en-GB" altLang="en-US" sz="1800" b="1">
                <a:solidFill>
                  <a:srgbClr val="C00000"/>
                </a:solidFill>
                <a:latin typeface="Century Gothic" panose="020B0502020202020204" pitchFamily="34" charset="0"/>
              </a:rPr>
              <a:t>disadvantages</a:t>
            </a:r>
            <a:r>
              <a:rPr lang="en-GB" altLang="en-US" sz="1800">
                <a:latin typeface="Century Gothic" panose="020B0502020202020204" pitchFamily="34" charset="0"/>
              </a:rPr>
              <a:t> of investing in property that you can think of, based on what we have looked at during the lesson.</a:t>
            </a:r>
          </a:p>
        </p:txBody>
      </p:sp>
      <p:sp>
        <p:nvSpPr>
          <p:cNvPr id="7" name="Oval 6"/>
          <p:cNvSpPr/>
          <p:nvPr/>
        </p:nvSpPr>
        <p:spPr>
          <a:xfrm>
            <a:off x="5795963" y="4005263"/>
            <a:ext cx="2160587" cy="11525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Disadvantages of investing property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288" y="2640013"/>
            <a:ext cx="1584325" cy="10763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It can provide positive real long-term returns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388" y="5838825"/>
            <a:ext cx="1944687" cy="8302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It can provide a reliable stream of income</a:t>
            </a:r>
          </a:p>
        </p:txBody>
      </p:sp>
      <p:sp>
        <p:nvSpPr>
          <p:cNvPr id="10" name="Oval 9"/>
          <p:cNvSpPr/>
          <p:nvPr/>
        </p:nvSpPr>
        <p:spPr>
          <a:xfrm>
            <a:off x="323850" y="4262438"/>
            <a:ext cx="1800225" cy="11525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Advantages of investing property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40200" y="3573463"/>
            <a:ext cx="1439863" cy="8302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Subject to prolonged downturns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956550" y="5157788"/>
            <a:ext cx="1079500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Lack of liquidity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35825" y="2708275"/>
            <a:ext cx="1728788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Significant maintenance costs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27538" y="5013325"/>
            <a:ext cx="1296987" cy="830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High transaction costs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84888" y="5805488"/>
            <a:ext cx="1511300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Inability to find tenants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87450" y="3716338"/>
            <a:ext cx="0" cy="7207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87450" y="5262563"/>
            <a:ext cx="0" cy="5762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75463" y="5157788"/>
            <a:ext cx="0" cy="6477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3"/>
          </p:cNvCxnSpPr>
          <p:nvPr/>
        </p:nvCxnSpPr>
        <p:spPr>
          <a:xfrm flipH="1">
            <a:off x="5724525" y="4941888"/>
            <a:ext cx="576263" cy="4873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1"/>
          </p:cNvCxnSpPr>
          <p:nvPr/>
        </p:nvCxnSpPr>
        <p:spPr>
          <a:xfrm>
            <a:off x="7451725" y="4941888"/>
            <a:ext cx="504825" cy="508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308850" y="3644900"/>
            <a:ext cx="531813" cy="6016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</p:cNvCxnSpPr>
          <p:nvPr/>
        </p:nvCxnSpPr>
        <p:spPr>
          <a:xfrm flipH="1" flipV="1">
            <a:off x="5148263" y="4437063"/>
            <a:ext cx="647700" cy="1444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411413" y="4295775"/>
            <a:ext cx="1439862" cy="10779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Can offset risk from other assets in a portfolio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908175" y="4797425"/>
            <a:ext cx="503238" cy="79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364163" y="2349500"/>
            <a:ext cx="1728787" cy="1076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Direct investment high for private investors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6300788" y="3500438"/>
            <a:ext cx="358775" cy="6492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  <p:bldP spid="9" grpId="0" animBg="1"/>
      <p:bldP spid="10" grpId="0" build="allAtOnce" animBg="1"/>
      <p:bldP spid="11" grpId="0" animBg="1"/>
      <p:bldP spid="12" grpId="0" animBg="1"/>
      <p:bldP spid="13" grpId="0" animBg="1"/>
      <p:bldP spid="14" grpId="0" animBg="1"/>
      <p:bldP spid="15" grpId="0" animBg="1"/>
      <p:bldP spid="37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803</Words>
  <Application>Microsoft Office PowerPoint</Application>
  <PresentationFormat>On-screen Show (4:3)</PresentationFormat>
  <Paragraphs>128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Century Gothic</vt:lpstr>
      <vt:lpstr>Wingdings</vt:lpstr>
      <vt:lpstr>Office Theme</vt:lpstr>
      <vt:lpstr>PowerPoint Presentation</vt:lpstr>
      <vt:lpstr>Investing in property</vt:lpstr>
      <vt:lpstr>Residential vs. Commercial Property</vt:lpstr>
      <vt:lpstr>What distinguishes property from other asset classes?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Bolton</dc:creator>
  <cp:lastModifiedBy>Matthew Bolton</cp:lastModifiedBy>
  <cp:revision>342</cp:revision>
  <dcterms:created xsi:type="dcterms:W3CDTF">2014-11-14T14:18:49Z</dcterms:created>
  <dcterms:modified xsi:type="dcterms:W3CDTF">2016-08-23T10:15:38Z</dcterms:modified>
</cp:coreProperties>
</file>