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28" r:id="rId3"/>
    <p:sldId id="340" r:id="rId4"/>
    <p:sldId id="341" r:id="rId5"/>
    <p:sldId id="342" r:id="rId6"/>
    <p:sldId id="343" r:id="rId7"/>
    <p:sldId id="344" r:id="rId8"/>
    <p:sldId id="346" r:id="rId9"/>
    <p:sldId id="347" r:id="rId10"/>
    <p:sldId id="348" r:id="rId11"/>
  </p:sldIdLst>
  <p:sldSz cx="9144000" cy="6858000" type="screen4x3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9999"/>
    <a:srgbClr val="10A017"/>
    <a:srgbClr val="3F71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71" autoAdjust="0"/>
    <p:restoredTop sz="87567" autoAdjust="0"/>
  </p:normalViewPr>
  <p:slideViewPr>
    <p:cSldViewPr>
      <p:cViewPr varScale="1">
        <p:scale>
          <a:sx n="102" d="100"/>
          <a:sy n="102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4015" cy="493712"/>
          </a:xfrm>
          <a:prstGeom prst="rect">
            <a:avLst/>
          </a:prstGeom>
        </p:spPr>
        <p:txBody>
          <a:bodyPr vert="horz" lIns="90611" tIns="45305" rIns="90611" bIns="4530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2"/>
            <a:ext cx="2914015" cy="493712"/>
          </a:xfrm>
          <a:prstGeom prst="rect">
            <a:avLst/>
          </a:prstGeom>
        </p:spPr>
        <p:txBody>
          <a:bodyPr vert="horz" lIns="90611" tIns="45305" rIns="90611" bIns="45305" rtlCol="0"/>
          <a:lstStyle>
            <a:lvl1pPr algn="r">
              <a:defRPr sz="1200"/>
            </a:lvl1pPr>
          </a:lstStyle>
          <a:p>
            <a:fld id="{74AFA489-9135-4678-91CC-53CAE32C886C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1363"/>
            <a:ext cx="4935538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1" tIns="45305" rIns="90611" bIns="4530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71"/>
            <a:ext cx="5379720" cy="4443412"/>
          </a:xfrm>
          <a:prstGeom prst="rect">
            <a:avLst/>
          </a:prstGeom>
        </p:spPr>
        <p:txBody>
          <a:bodyPr vert="horz" lIns="90611" tIns="45305" rIns="90611" bIns="4530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14015" cy="493712"/>
          </a:xfrm>
          <a:prstGeom prst="rect">
            <a:avLst/>
          </a:prstGeom>
        </p:spPr>
        <p:txBody>
          <a:bodyPr vert="horz" lIns="90611" tIns="45305" rIns="90611" bIns="4530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5"/>
            <a:ext cx="2914015" cy="493712"/>
          </a:xfrm>
          <a:prstGeom prst="rect">
            <a:avLst/>
          </a:prstGeom>
        </p:spPr>
        <p:txBody>
          <a:bodyPr vert="horz" lIns="90611" tIns="45305" rIns="90611" bIns="45305" rtlCol="0" anchor="b"/>
          <a:lstStyle>
            <a:lvl1pPr algn="r">
              <a:defRPr sz="1200"/>
            </a:lvl1pPr>
          </a:lstStyle>
          <a:p>
            <a:fld id="{755376EE-D973-4E64-B51B-923DB2F7F12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95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09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62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5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22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422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497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99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F9B64-6D77-4977-A264-3C5709AFD794}" type="datetimeFigureOut">
              <a:rPr lang="en-GB" smtClean="0"/>
              <a:pPr/>
              <a:t>22/08/2016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ABFC42-1AD9-4EC7-88BE-90F54C6867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05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684076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11" descr="cisi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837" y="190041"/>
            <a:ext cx="1689100" cy="81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7775575" y="6237312"/>
            <a:ext cx="1368425" cy="492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0" tIns="45691" rIns="91380" bIns="4569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600" dirty="0">
                <a:solidFill>
                  <a:schemeClr val="accent1">
                    <a:lumMod val="25000"/>
                  </a:schemeClr>
                </a:solidFill>
                <a:latin typeface="Century Gothic" pitchFamily="34" charset="0"/>
              </a:rPr>
              <a:t>cisi.org</a:t>
            </a:r>
          </a:p>
        </p:txBody>
      </p:sp>
    </p:spTree>
    <p:extLst>
      <p:ext uri="{BB962C8B-B14F-4D97-AF65-F5344CB8AC3E}">
        <p14:creationId xmlns:p14="http://schemas.microsoft.com/office/powerpoint/2010/main" val="8994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spcBef>
          <a:spcPct val="0"/>
        </a:spcBef>
        <a:buNone/>
        <a:defRPr lang="en-GB" sz="2800" b="1" kern="1200" dirty="0" smtClean="0">
          <a:solidFill>
            <a:srgbClr val="006666"/>
          </a:solidFill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4.pn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image" Target="../media/image5.jpeg"/><Relationship Id="rId9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700808"/>
            <a:ext cx="8929265" cy="1969711"/>
          </a:xfrm>
          <a:prstGeom prst="rect">
            <a:avLst/>
          </a:prstGeom>
          <a:noFill/>
        </p:spPr>
        <p:txBody>
          <a:bodyPr wrap="square" lIns="91380" tIns="45691" rIns="91380" bIns="45691" rtlCol="0">
            <a:spAutoFit/>
          </a:bodyPr>
          <a:lstStyle/>
          <a:p>
            <a:pPr defTabSz="950314"/>
            <a:r>
              <a:rPr lang="en-GB" sz="3200" dirty="0" smtClean="0">
                <a:solidFill>
                  <a:srgbClr val="006666"/>
                </a:solidFill>
                <a:latin typeface="Century Gothic" pitchFamily="34" charset="0"/>
              </a:rPr>
              <a:t>CISI – Financial Products, Markets &amp; Services</a:t>
            </a:r>
          </a:p>
          <a:p>
            <a:pPr defTabSz="950314"/>
            <a:endParaRPr lang="en-GB" dirty="0" smtClean="0">
              <a:solidFill>
                <a:srgbClr val="006666"/>
              </a:solidFill>
              <a:latin typeface="Century Gothic" pitchFamily="34" charset="0"/>
            </a:endParaRPr>
          </a:p>
          <a:p>
            <a:pPr defTabSz="950314"/>
            <a:r>
              <a:rPr lang="en-GB" sz="2400" dirty="0" smtClean="0">
                <a:solidFill>
                  <a:srgbClr val="009999"/>
                </a:solidFill>
                <a:latin typeface="Century Gothic" pitchFamily="34" charset="0"/>
              </a:rPr>
              <a:t>Topic – The economic environment</a:t>
            </a:r>
          </a:p>
          <a:p>
            <a:pPr defTabSz="950314"/>
            <a:r>
              <a:rPr lang="en-GB" sz="2400" dirty="0" smtClean="0">
                <a:solidFill>
                  <a:srgbClr val="009999"/>
                </a:solidFill>
                <a:latin typeface="Century Gothic" pitchFamily="34" charset="0"/>
              </a:rPr>
              <a:t>(2.1.7) Economic Data – Budget Deficits, National Debt and Levels of Unemployment</a:t>
            </a:r>
          </a:p>
        </p:txBody>
      </p:sp>
      <p:pic>
        <p:nvPicPr>
          <p:cNvPr id="5" name="Picture 2" descr="http://www.brecorder.com/images/2014/06/gilts--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836078"/>
            <a:ext cx="4320480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4393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684076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Level of unemployment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620688"/>
            <a:ext cx="69847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dirty="0" smtClean="0">
                <a:latin typeface="Century Gothic" panose="020B0502020202020204" pitchFamily="34" charset="0"/>
              </a:rPr>
              <a:t>High levels of unemployment often mirror particular phases of the business cycle: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970" y="1292429"/>
            <a:ext cx="9107030" cy="219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2125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latin typeface="Century Gothic" panose="020B0502020202020204" pitchFamily="34" charset="0"/>
              </a:rPr>
              <a:t>A long period of falling and then low unemployment from 1992 (Recession peak) until </a:t>
            </a:r>
            <a:r>
              <a:rPr lang="en-US" altLang="en-US" dirty="0" smtClean="0">
                <a:latin typeface="Century Gothic" panose="020B0502020202020204" pitchFamily="34" charset="0"/>
              </a:rPr>
              <a:t>2008</a:t>
            </a:r>
          </a:p>
          <a:p>
            <a:pPr marL="492125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endParaRPr lang="en-US" altLang="en-US" dirty="0">
              <a:latin typeface="Century Gothic" panose="020B0502020202020204" pitchFamily="34" charset="0"/>
            </a:endParaRPr>
          </a:p>
          <a:p>
            <a:pPr marL="492125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US" altLang="en-US" dirty="0" smtClean="0">
                <a:latin typeface="Century Gothic" panose="020B0502020202020204" pitchFamily="34" charset="0"/>
              </a:rPr>
              <a:t>Steep </a:t>
            </a:r>
            <a:r>
              <a:rPr lang="en-US" altLang="en-US" dirty="0">
                <a:latin typeface="Century Gothic" panose="020B0502020202020204" pitchFamily="34" charset="0"/>
              </a:rPr>
              <a:t>increase in unemployment following Credit Crunch and global recession but not as bad as many </a:t>
            </a:r>
            <a:r>
              <a:rPr lang="en-US" altLang="en-US" dirty="0" smtClean="0">
                <a:latin typeface="Century Gothic" panose="020B0502020202020204" pitchFamily="34" charset="0"/>
              </a:rPr>
              <a:t>feared</a:t>
            </a:r>
          </a:p>
          <a:p>
            <a:pPr marL="492125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endParaRPr lang="en-US" altLang="en-US" dirty="0">
              <a:latin typeface="Century Gothic" panose="020B0502020202020204" pitchFamily="34" charset="0"/>
            </a:endParaRPr>
          </a:p>
          <a:p>
            <a:pPr marL="492125" lvl="1" indent="-342900"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latin typeface="Century Gothic" panose="020B0502020202020204" pitchFamily="34" charset="0"/>
              </a:rPr>
              <a:t>As economic recovery in the UK has taken hold, unemployment has fallen.  It </a:t>
            </a:r>
            <a:r>
              <a:rPr lang="en-GB" dirty="0">
                <a:latin typeface="Century Gothic" panose="020B0502020202020204" pitchFamily="34" charset="0"/>
              </a:rPr>
              <a:t>fell by 132,000 between April and </a:t>
            </a:r>
            <a:r>
              <a:rPr lang="en-GB" dirty="0" smtClean="0">
                <a:latin typeface="Century Gothic" panose="020B0502020202020204" pitchFamily="34" charset="0"/>
              </a:rPr>
              <a:t>June 2014 </a:t>
            </a:r>
            <a:r>
              <a:rPr lang="en-GB" dirty="0">
                <a:latin typeface="Century Gothic" panose="020B0502020202020204" pitchFamily="34" charset="0"/>
              </a:rPr>
              <a:t>to 2.08 million, a rate of </a:t>
            </a:r>
            <a:r>
              <a:rPr lang="en-GB" dirty="0" smtClean="0">
                <a:latin typeface="Century Gothic" panose="020B0502020202020204" pitchFamily="34" charset="0"/>
              </a:rPr>
              <a:t>6.4</a:t>
            </a:r>
            <a:r>
              <a:rPr lang="en-GB" dirty="0">
                <a:latin typeface="Century Gothic" panose="020B0502020202020204" pitchFamily="34" charset="0"/>
              </a:rPr>
              <a:t>%</a:t>
            </a:r>
            <a:endParaRPr lang="en-GB" dirty="0" smtClean="0">
              <a:latin typeface="Century Gothic" panose="020B0502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32347" y="3717032"/>
            <a:ext cx="8983053" cy="2704022"/>
            <a:chOff x="132347" y="3717032"/>
            <a:chExt cx="8983053" cy="2704022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31" t="31681" r="36962" b="31466"/>
            <a:stretch/>
          </p:blipFill>
          <p:spPr bwMode="auto">
            <a:xfrm>
              <a:off x="132347" y="3717032"/>
              <a:ext cx="5879814" cy="27040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5983560" y="4112730"/>
              <a:ext cx="313184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entury Gothic" panose="020B0502020202020204" pitchFamily="34" charset="0"/>
                </a:rPr>
                <a:t>High or increasing unemployment has a </a:t>
              </a:r>
              <a:r>
                <a:rPr lang="en-GB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negative impact </a:t>
              </a:r>
              <a:r>
                <a:rPr lang="en-GB" dirty="0" smtClean="0">
                  <a:latin typeface="Century Gothic" panose="020B0502020202020204" pitchFamily="34" charset="0"/>
                </a:rPr>
                <a:t>on government finances – </a:t>
              </a:r>
              <a:r>
                <a:rPr lang="en-GB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social security payments increase</a:t>
              </a:r>
              <a:r>
                <a:rPr lang="en-GB" dirty="0" smtClean="0">
                  <a:latin typeface="Century Gothic" panose="020B0502020202020204" pitchFamily="34" charset="0"/>
                </a:rPr>
                <a:t> at the same time as a </a:t>
              </a:r>
              <a:r>
                <a:rPr lang="en-GB" b="1" dirty="0" smtClean="0">
                  <a:solidFill>
                    <a:srgbClr val="FF0000"/>
                  </a:solidFill>
                  <a:latin typeface="Century Gothic" panose="020B0502020202020204" pitchFamily="34" charset="0"/>
                </a:rPr>
                <a:t>decrease in the amount of tax collected</a:t>
              </a:r>
              <a:endParaRPr lang="en-GB" b="1" dirty="0">
                <a:solidFill>
                  <a:srgbClr val="FF0000"/>
                </a:solidFill>
                <a:latin typeface="Century Gothic" panose="020B0502020202020204" pitchFamily="34" charset="0"/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1203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07504" y="175802"/>
            <a:ext cx="316835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800" b="1" kern="1200" dirty="0" smtClean="0">
                <a:solidFill>
                  <a:srgbClr val="00666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Government Borrowing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70354" y="1124744"/>
            <a:ext cx="8960964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entury Gothic" panose="020B0502020202020204" pitchFamily="34" charset="0"/>
              </a:rPr>
              <a:t>Why does the government need to borrow money?</a:t>
            </a:r>
          </a:p>
          <a:p>
            <a:endParaRPr lang="en-GB" sz="2400" b="1" dirty="0">
              <a:latin typeface="Century Gothic" panose="020B0502020202020204" pitchFamily="34" charset="0"/>
            </a:endParaRPr>
          </a:p>
          <a:p>
            <a:r>
              <a:rPr lang="en-GB" dirty="0" smtClean="0">
                <a:latin typeface="Century Gothic" panose="020B0502020202020204" pitchFamily="34" charset="0"/>
              </a:rPr>
              <a:t>From the Circular Flow of Income, we know that the government receives money through taxation but also has to spend money on various public goods and services.</a:t>
            </a:r>
          </a:p>
          <a:p>
            <a:endParaRPr lang="en-GB" dirty="0">
              <a:latin typeface="Century Gothic" panose="020B0502020202020204" pitchFamily="34" charset="0"/>
            </a:endParaRPr>
          </a:p>
          <a:p>
            <a:r>
              <a:rPr lang="en-GB" dirty="0" smtClean="0">
                <a:latin typeface="Century Gothic" panose="020B0502020202020204" pitchFamily="34" charset="0"/>
              </a:rPr>
              <a:t>In your groups, create a mind-map to display the different reasons why you think the government has to borrow money.  The video clip you just watched  provides some of the answers.</a:t>
            </a:r>
            <a:endParaRPr lang="en-GB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H:\IMAGES\Educational Development\Resources\Education\Thin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10240"/>
            <a:ext cx="2292553" cy="2670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Oval 22"/>
          <p:cNvSpPr/>
          <p:nvPr/>
        </p:nvSpPr>
        <p:spPr>
          <a:xfrm>
            <a:off x="4603364" y="4471859"/>
            <a:ext cx="2092619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Reasons for government borrowing</a:t>
            </a:r>
            <a:endParaRPr lang="en-GB" b="1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649673" y="3894733"/>
            <a:ext cx="0" cy="8014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609111" y="5011919"/>
            <a:ext cx="915217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5649673" y="5518901"/>
            <a:ext cx="0" cy="64640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3755411" y="5011919"/>
            <a:ext cx="895425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0443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107504" y="175802"/>
            <a:ext cx="3168352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800" b="1" kern="1200" dirty="0" smtClean="0">
                <a:solidFill>
                  <a:srgbClr val="00666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Government Borrowing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170354" y="1124744"/>
            <a:ext cx="89609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Century Gothic" panose="020B0502020202020204" pitchFamily="34" charset="0"/>
              </a:rPr>
              <a:t>Why does the government need to borrow money?</a:t>
            </a:r>
          </a:p>
        </p:txBody>
      </p:sp>
      <p:sp>
        <p:nvSpPr>
          <p:cNvPr id="23" name="Oval 22"/>
          <p:cNvSpPr/>
          <p:nvPr/>
        </p:nvSpPr>
        <p:spPr>
          <a:xfrm>
            <a:off x="3115697" y="3690809"/>
            <a:ext cx="2092619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Reasons for government borrowing</a:t>
            </a:r>
            <a:endParaRPr lang="en-GB" b="1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4162006" y="3284984"/>
            <a:ext cx="0" cy="63016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121444" y="4230869"/>
            <a:ext cx="125075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283968" y="4737851"/>
            <a:ext cx="0" cy="64640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endCxn id="41" idx="3"/>
          </p:cNvCxnSpPr>
          <p:nvPr/>
        </p:nvCxnSpPr>
        <p:spPr>
          <a:xfrm flipH="1" flipV="1">
            <a:off x="1979712" y="4230868"/>
            <a:ext cx="1183458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807163" y="2668927"/>
            <a:ext cx="2709685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entury Gothic" panose="020B0502020202020204" pitchFamily="34" charset="0"/>
              </a:rPr>
              <a:t>Tax revenues may not be as high as predicted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715456" y="1698731"/>
            <a:ext cx="2916965" cy="584775"/>
          </a:xfrm>
          <a:prstGeom prst="rect">
            <a:avLst/>
          </a:prstGeom>
          <a:noFill/>
          <a:ln>
            <a:solidFill>
              <a:srgbClr val="10A01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entury Gothic" panose="020B0502020202020204" pitchFamily="34" charset="0"/>
              </a:rPr>
              <a:t>Meets a temporary shortfall and gives flexibility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4173938" y="2283505"/>
            <a:ext cx="0" cy="38542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363178" y="3938481"/>
            <a:ext cx="1859958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entury Gothic" panose="020B0502020202020204" pitchFamily="34" charset="0"/>
              </a:rPr>
              <a:t>Recession (Tax revenues fall</a:t>
            </a:r>
            <a:r>
              <a:rPr lang="en-GB" sz="1600" dirty="0" smtClean="0">
                <a:latin typeface="Century Gothic" panose="020B0502020202020204" pitchFamily="34" charset="0"/>
              </a:rPr>
              <a:t>)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236296" y="3573016"/>
            <a:ext cx="0" cy="34160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213037" y="2283506"/>
            <a:ext cx="2160240" cy="1323439"/>
          </a:xfrm>
          <a:prstGeom prst="rect">
            <a:avLst/>
          </a:prstGeom>
          <a:noFill/>
          <a:ln>
            <a:solidFill>
              <a:srgbClr val="10A01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entury Gothic" panose="020B0502020202020204" pitchFamily="34" charset="0"/>
              </a:rPr>
              <a:t>Benefits such as jobseekers allowance can be paid and inequality reduced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00493" y="5352782"/>
            <a:ext cx="2939659" cy="584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entury Gothic" panose="020B0502020202020204" pitchFamily="34" charset="0"/>
              </a:rPr>
              <a:t>Investment in public services and infrastructure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283968" y="5963155"/>
            <a:ext cx="0" cy="3461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908786" y="6293815"/>
            <a:ext cx="3031366" cy="338554"/>
          </a:xfrm>
          <a:prstGeom prst="rect">
            <a:avLst/>
          </a:prstGeom>
          <a:noFill/>
          <a:ln>
            <a:solidFill>
              <a:srgbClr val="10A01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entury Gothic" panose="020B0502020202020204" pitchFamily="34" charset="0"/>
              </a:rPr>
              <a:t>Boosts growth and capacity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736378" y="4763359"/>
            <a:ext cx="1859958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entury Gothic" panose="020B0502020202020204" pitchFamily="34" charset="0"/>
              </a:rPr>
              <a:t>Political Pressure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13037" y="5592142"/>
            <a:ext cx="2859004" cy="1077218"/>
          </a:xfrm>
          <a:prstGeom prst="rect">
            <a:avLst/>
          </a:prstGeom>
          <a:solidFill>
            <a:schemeClr val="bg1"/>
          </a:solidFill>
          <a:ln>
            <a:solidFill>
              <a:srgbClr val="10A01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entury Gothic" panose="020B0502020202020204" pitchFamily="34" charset="0"/>
              </a:rPr>
              <a:t>Lower taxes and higher public spending is more popular than higher taxes and lower public spending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4974985" y="4542123"/>
            <a:ext cx="771837" cy="31988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6420920" y="5101913"/>
            <a:ext cx="1112734" cy="49022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27584" y="4061591"/>
            <a:ext cx="1152128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entury Gothic" panose="020B0502020202020204" pitchFamily="34" charset="0"/>
              </a:rPr>
              <a:t>War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67544" y="2321585"/>
            <a:ext cx="1872208" cy="1323439"/>
          </a:xfrm>
          <a:prstGeom prst="rect">
            <a:avLst/>
          </a:prstGeom>
          <a:noFill/>
          <a:ln>
            <a:solidFill>
              <a:srgbClr val="10A01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entury Gothic" panose="020B0502020202020204" pitchFamily="34" charset="0"/>
              </a:rPr>
              <a:t>Government spending is stretched and borrowing is necessary</a:t>
            </a:r>
            <a:endParaRPr lang="en-GB" sz="1600" dirty="0">
              <a:latin typeface="Century Gothic" panose="020B0502020202020204" pitchFamily="34" charset="0"/>
            </a:endParaRPr>
          </a:p>
        </p:txBody>
      </p:sp>
      <p:cxnSp>
        <p:nvCxnSpPr>
          <p:cNvPr id="44" name="Straight Arrow Connector 43"/>
          <p:cNvCxnSpPr>
            <a:endCxn id="42" idx="2"/>
          </p:cNvCxnSpPr>
          <p:nvPr/>
        </p:nvCxnSpPr>
        <p:spPr>
          <a:xfrm flipV="1">
            <a:off x="1403648" y="3645024"/>
            <a:ext cx="0" cy="41656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655035" y="4630289"/>
            <a:ext cx="1152128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Century Gothic" panose="020B0502020202020204" pitchFamily="34" charset="0"/>
              </a:rPr>
              <a:t>Cheap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2807163" y="4512360"/>
            <a:ext cx="468695" cy="25099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1528985" y="4969164"/>
            <a:ext cx="648074" cy="28991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7605" y="5286681"/>
            <a:ext cx="2677851" cy="1323439"/>
          </a:xfrm>
          <a:prstGeom prst="rect">
            <a:avLst/>
          </a:prstGeom>
          <a:solidFill>
            <a:schemeClr val="bg1"/>
          </a:solidFill>
          <a:ln>
            <a:solidFill>
              <a:srgbClr val="10A017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entury Gothic" panose="020B0502020202020204" pitchFamily="34" charset="0"/>
              </a:rPr>
              <a:t>B</a:t>
            </a:r>
            <a:r>
              <a:rPr lang="en-GB" sz="1600" dirty="0" smtClean="0">
                <a:latin typeface="Century Gothic" panose="020B0502020202020204" pitchFamily="34" charset="0"/>
              </a:rPr>
              <a:t>orrow at lower rates of interest due to confidence. Growth and inflation also reduces the value of the debt</a:t>
            </a:r>
            <a:endParaRPr lang="en-GB" sz="1600" dirty="0"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769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20" grpId="0" animBg="1"/>
      <p:bldP spid="25" grpId="0" animBg="1"/>
      <p:bldP spid="29" grpId="0" animBg="1"/>
      <p:bldP spid="33" grpId="0" animBg="1"/>
      <p:bldP spid="34" grpId="0" animBg="1"/>
      <p:bldP spid="35" grpId="0" animBg="1"/>
      <p:bldP spid="41" grpId="0" animBg="1"/>
      <p:bldP spid="42" grpId="0" animBg="1"/>
      <p:bldP spid="46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175802"/>
            <a:ext cx="612068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800" b="1" kern="1200" dirty="0" smtClean="0">
                <a:solidFill>
                  <a:srgbClr val="00666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National Debt – a brief history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7504" y="620688"/>
            <a:ext cx="7214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One of the key functions of government is to manage the public finances and therefore </a:t>
            </a:r>
            <a:r>
              <a:rPr lang="en-GB" b="1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public sector debt </a:t>
            </a:r>
            <a:r>
              <a:rPr lang="en-GB" dirty="0" smtClean="0">
                <a:latin typeface="Century Gothic" panose="020B0502020202020204" pitchFamily="34" charset="0"/>
              </a:rPr>
              <a:t>, also known as </a:t>
            </a:r>
            <a:r>
              <a:rPr lang="en-GB" b="1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national debt </a:t>
            </a:r>
            <a:r>
              <a:rPr lang="en-GB" dirty="0" smtClean="0">
                <a:latin typeface="Century Gothic" panose="020B0502020202020204" pitchFamily="34" charset="0"/>
              </a:rPr>
              <a:t>is a key economic indicator.</a:t>
            </a:r>
            <a:endParaRPr lang="en-GB" dirty="0"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539552" y="4086641"/>
            <a:ext cx="8496944" cy="1462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39552" y="4086641"/>
            <a:ext cx="0" cy="13923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-36512" y="4221088"/>
            <a:ext cx="1225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F715D"/>
                </a:solidFill>
                <a:latin typeface="Century Gothic" panose="020B0502020202020204" pitchFamily="34" charset="0"/>
              </a:rPr>
              <a:t>Pre 1694</a:t>
            </a:r>
            <a:endParaRPr lang="en-GB" b="1" dirty="0">
              <a:solidFill>
                <a:srgbClr val="3F715D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078" name="Group 2077"/>
          <p:cNvGrpSpPr/>
          <p:nvPr/>
        </p:nvGrpSpPr>
        <p:grpSpPr>
          <a:xfrm>
            <a:off x="35496" y="2033553"/>
            <a:ext cx="3528392" cy="1995655"/>
            <a:chOff x="35496" y="2033553"/>
            <a:chExt cx="3528392" cy="1995655"/>
          </a:xfrm>
        </p:grpSpPr>
        <p:pic>
          <p:nvPicPr>
            <p:cNvPr id="2050" name="Picture 2" descr="http://www.historyofjihad.org/crusades13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6" y="2049927"/>
              <a:ext cx="1650559" cy="13090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8" name="Straight Arrow Connector 17"/>
            <p:cNvCxnSpPr/>
            <p:nvPr/>
          </p:nvCxnSpPr>
          <p:spPr>
            <a:xfrm flipV="1">
              <a:off x="679032" y="3384324"/>
              <a:ext cx="404179" cy="644884"/>
            </a:xfrm>
            <a:prstGeom prst="straightConnector1">
              <a:avLst/>
            </a:prstGeom>
            <a:ln w="38100">
              <a:solidFill>
                <a:srgbClr val="10A01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619672" y="2033553"/>
              <a:ext cx="1944216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 smtClean="0">
                  <a:solidFill>
                    <a:srgbClr val="009999"/>
                  </a:solidFill>
                </a:rPr>
                <a:t>The state would incur </a:t>
              </a:r>
              <a:r>
                <a:rPr lang="en-GB" sz="1600" b="1" dirty="0" smtClean="0">
                  <a:solidFill>
                    <a:srgbClr val="009999"/>
                  </a:solidFill>
                </a:rPr>
                <a:t>budget deficits </a:t>
              </a:r>
              <a:r>
                <a:rPr lang="en-GB" sz="1600" dirty="0" smtClean="0">
                  <a:solidFill>
                    <a:srgbClr val="009999"/>
                  </a:solidFill>
                </a:rPr>
                <a:t>as a result of </a:t>
              </a:r>
              <a:r>
                <a:rPr lang="en-GB" sz="1600" b="1" dirty="0" smtClean="0">
                  <a:solidFill>
                    <a:srgbClr val="009999"/>
                  </a:solidFill>
                </a:rPr>
                <a:t>war</a:t>
              </a:r>
              <a:r>
                <a:rPr lang="en-GB" sz="1600" dirty="0" smtClean="0">
                  <a:solidFill>
                    <a:srgbClr val="009999"/>
                  </a:solidFill>
                </a:rPr>
                <a:t> – funded purely by </a:t>
              </a:r>
              <a:r>
                <a:rPr lang="en-GB" sz="1600" b="1" dirty="0" smtClean="0">
                  <a:solidFill>
                    <a:srgbClr val="009999"/>
                  </a:solidFill>
                </a:rPr>
                <a:t>taxes</a:t>
              </a:r>
              <a:endParaRPr lang="en-GB" sz="1600" b="1" dirty="0">
                <a:solidFill>
                  <a:srgbClr val="009999"/>
                </a:solidFill>
              </a:endParaRPr>
            </a:p>
          </p:txBody>
        </p:sp>
      </p:grpSp>
      <p:cxnSp>
        <p:nvCxnSpPr>
          <p:cNvPr id="24" name="Straight Connector 23"/>
          <p:cNvCxnSpPr/>
          <p:nvPr/>
        </p:nvCxnSpPr>
        <p:spPr>
          <a:xfrm>
            <a:off x="2051720" y="4077072"/>
            <a:ext cx="0" cy="13923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691680" y="42210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3F715D"/>
                </a:solidFill>
                <a:latin typeface="Century Gothic" panose="020B0502020202020204" pitchFamily="34" charset="0"/>
              </a:rPr>
              <a:t>1</a:t>
            </a:r>
            <a:r>
              <a:rPr lang="en-GB" b="1" dirty="0" smtClean="0">
                <a:solidFill>
                  <a:srgbClr val="3F715D"/>
                </a:solidFill>
                <a:latin typeface="Century Gothic" panose="020B0502020202020204" pitchFamily="34" charset="0"/>
              </a:rPr>
              <a:t>694</a:t>
            </a:r>
            <a:endParaRPr lang="en-GB" b="1" dirty="0">
              <a:solidFill>
                <a:srgbClr val="3F715D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079" name="Group 2078"/>
          <p:cNvGrpSpPr/>
          <p:nvPr/>
        </p:nvGrpSpPr>
        <p:grpSpPr>
          <a:xfrm>
            <a:off x="20973" y="4590420"/>
            <a:ext cx="3916521" cy="2073505"/>
            <a:chOff x="20973" y="4590420"/>
            <a:chExt cx="3916521" cy="2073505"/>
          </a:xfrm>
        </p:grpSpPr>
        <p:cxnSp>
          <p:nvCxnSpPr>
            <p:cNvPr id="26" name="Straight Arrow Connector 25"/>
            <p:cNvCxnSpPr>
              <a:stCxn id="25" idx="2"/>
            </p:cNvCxnSpPr>
            <p:nvPr/>
          </p:nvCxnSpPr>
          <p:spPr>
            <a:xfrm>
              <a:off x="2087724" y="4590420"/>
              <a:ext cx="189667" cy="588226"/>
            </a:xfrm>
            <a:prstGeom prst="straightConnector1">
              <a:avLst/>
            </a:prstGeom>
            <a:ln w="38100">
              <a:solidFill>
                <a:srgbClr val="10A01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835696" y="5301208"/>
              <a:ext cx="2101798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009999"/>
                  </a:solidFill>
                </a:rPr>
                <a:t>The Bank of England was established </a:t>
              </a:r>
              <a:r>
                <a:rPr lang="en-GB" sz="1600" dirty="0" smtClean="0">
                  <a:solidFill>
                    <a:srgbClr val="009999"/>
                  </a:solidFill>
                </a:rPr>
                <a:t>as a result of </a:t>
              </a:r>
              <a:r>
                <a:rPr lang="en-GB" sz="1600" b="1" dirty="0" smtClean="0">
                  <a:solidFill>
                    <a:srgbClr val="009999"/>
                  </a:solidFill>
                </a:rPr>
                <a:t>war with France – first public debt </a:t>
              </a:r>
              <a:r>
                <a:rPr lang="en-GB" sz="1600" dirty="0" smtClean="0">
                  <a:solidFill>
                    <a:srgbClr val="009999"/>
                  </a:solidFill>
                </a:rPr>
                <a:t>issued in England</a:t>
              </a:r>
              <a:endParaRPr lang="en-GB" sz="1600" dirty="0">
                <a:solidFill>
                  <a:srgbClr val="009999"/>
                </a:solidFill>
              </a:endParaRPr>
            </a:p>
          </p:txBody>
        </p:sp>
        <p:pic>
          <p:nvPicPr>
            <p:cNvPr id="2052" name="Picture 4" descr="http://1.bp.blogspot.com/_DvlWo60SGRg/S4k_qGjlCcI/AAAAAAAACnw/_p2qMRjMIew/s400/bankofengl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73" y="5263027"/>
              <a:ext cx="1886731" cy="14008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6" name="Straight Connector 35"/>
          <p:cNvCxnSpPr/>
          <p:nvPr/>
        </p:nvCxnSpPr>
        <p:spPr>
          <a:xfrm>
            <a:off x="3059832" y="4078363"/>
            <a:ext cx="0" cy="13923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411760" y="4216303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F715D"/>
                </a:solidFill>
                <a:latin typeface="Century Gothic" panose="020B0502020202020204" pitchFamily="34" charset="0"/>
              </a:rPr>
              <a:t>Early 1700s</a:t>
            </a:r>
            <a:endParaRPr lang="en-GB" b="1" dirty="0">
              <a:solidFill>
                <a:srgbClr val="3F715D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2339752" y="1603858"/>
            <a:ext cx="3456384" cy="3356474"/>
            <a:chOff x="2339752" y="1603858"/>
            <a:chExt cx="3456384" cy="3356474"/>
          </a:xfrm>
        </p:grpSpPr>
        <p:sp>
          <p:nvSpPr>
            <p:cNvPr id="17" name="TextBox 16"/>
            <p:cNvSpPr txBox="1"/>
            <p:nvPr/>
          </p:nvSpPr>
          <p:spPr>
            <a:xfrm>
              <a:off x="3491880" y="2498284"/>
              <a:ext cx="230425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dirty="0">
                  <a:solidFill>
                    <a:srgbClr val="009999"/>
                  </a:solidFill>
                </a:rPr>
                <a:t>E</a:t>
              </a:r>
              <a:r>
                <a:rPr lang="en-GB" sz="1600" dirty="0" smtClean="0">
                  <a:solidFill>
                    <a:srgbClr val="009999"/>
                  </a:solidFill>
                </a:rPr>
                <a:t>mergence of </a:t>
              </a:r>
              <a:r>
                <a:rPr lang="en-GB" sz="1600" b="1" dirty="0" smtClean="0">
                  <a:solidFill>
                    <a:srgbClr val="009999"/>
                  </a:solidFill>
                </a:rPr>
                <a:t>banking and financial markets  </a:t>
              </a:r>
              <a:r>
                <a:rPr lang="en-GB" sz="1600" dirty="0" smtClean="0">
                  <a:solidFill>
                    <a:srgbClr val="009999"/>
                  </a:solidFill>
                </a:rPr>
                <a:t>- money could be raised by </a:t>
              </a:r>
              <a:r>
                <a:rPr lang="en-GB" sz="1600" b="1" dirty="0" smtClean="0">
                  <a:solidFill>
                    <a:srgbClr val="009999"/>
                  </a:solidFill>
                </a:rPr>
                <a:t>creating debt </a:t>
              </a:r>
              <a:r>
                <a:rPr lang="en-GB" sz="1600" dirty="0" smtClean="0">
                  <a:solidFill>
                    <a:srgbClr val="009999"/>
                  </a:solidFill>
                </a:rPr>
                <a:t>– issue of </a:t>
              </a:r>
              <a:r>
                <a:rPr lang="en-GB" sz="1600" b="1" dirty="0" smtClean="0">
                  <a:solidFill>
                    <a:srgbClr val="009999"/>
                  </a:solidFill>
                </a:rPr>
                <a:t>bills and bonds – the start of national debt!</a:t>
              </a: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3038458" y="3068960"/>
              <a:ext cx="453422" cy="944206"/>
            </a:xfrm>
            <a:prstGeom prst="straightConnector1">
              <a:avLst/>
            </a:prstGeom>
            <a:ln w="38100">
              <a:solidFill>
                <a:srgbClr val="10A01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26" name="Picture 2" descr="http://www.brecorder.com/images/2014/06/gilts--0.jp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1603858"/>
              <a:ext cx="1523298" cy="9139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/>
            <p:cNvSpPr/>
            <p:nvPr/>
          </p:nvSpPr>
          <p:spPr>
            <a:xfrm>
              <a:off x="2339752" y="4437112"/>
              <a:ext cx="1656184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rgbClr val="FF0000"/>
                  </a:solidFill>
                </a:rPr>
                <a:t>1700 -  </a:t>
              </a:r>
              <a:r>
                <a:rPr lang="en-GB" sz="1400" b="1" dirty="0">
                  <a:solidFill>
                    <a:srgbClr val="FF0000"/>
                  </a:solidFill>
                </a:rPr>
                <a:t>the national debt was £12m</a:t>
              </a:r>
            </a:p>
          </p:txBody>
        </p:sp>
      </p:grpSp>
      <p:cxnSp>
        <p:nvCxnSpPr>
          <p:cNvPr id="33" name="Straight Connector 32"/>
          <p:cNvCxnSpPr/>
          <p:nvPr/>
        </p:nvCxnSpPr>
        <p:spPr>
          <a:xfrm>
            <a:off x="4522730" y="4077072"/>
            <a:ext cx="0" cy="1305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139952" y="42117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F715D"/>
                </a:solidFill>
                <a:latin typeface="Century Gothic" panose="020B0502020202020204" pitchFamily="34" charset="0"/>
              </a:rPr>
              <a:t>1815</a:t>
            </a:r>
            <a:endParaRPr lang="en-GB" b="1" dirty="0">
              <a:solidFill>
                <a:srgbClr val="3F715D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3851920" y="4546087"/>
            <a:ext cx="2595237" cy="2051265"/>
            <a:chOff x="3851920" y="4546087"/>
            <a:chExt cx="2595237" cy="2051265"/>
          </a:xfrm>
        </p:grpSpPr>
        <p:pic>
          <p:nvPicPr>
            <p:cNvPr id="1028" name="Picture 4" descr="https://findfunfacts.appspot.com/world_history/images/granadiers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6" y="4886543"/>
              <a:ext cx="1891242" cy="11347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TextBox 38"/>
            <p:cNvSpPr txBox="1"/>
            <p:nvPr/>
          </p:nvSpPr>
          <p:spPr>
            <a:xfrm>
              <a:off x="3851920" y="6043354"/>
              <a:ext cx="2595237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solidFill>
                    <a:srgbClr val="009999"/>
                  </a:solidFill>
                </a:rPr>
                <a:t>End of the Napoleonic Wars</a:t>
              </a:r>
            </a:p>
            <a:p>
              <a:pPr algn="ctr"/>
              <a:r>
                <a:rPr lang="en-GB" sz="1400" b="1" dirty="0" smtClean="0">
                  <a:solidFill>
                    <a:srgbClr val="FF0000"/>
                  </a:solidFill>
                </a:rPr>
                <a:t>National debt now £850m</a:t>
              </a: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4535996" y="4546087"/>
              <a:ext cx="165481" cy="340456"/>
            </a:xfrm>
            <a:prstGeom prst="straightConnector1">
              <a:avLst/>
            </a:prstGeom>
            <a:ln w="38100">
              <a:solidFill>
                <a:srgbClr val="10A01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/>
          <p:cNvCxnSpPr/>
          <p:nvPr/>
        </p:nvCxnSpPr>
        <p:spPr>
          <a:xfrm>
            <a:off x="5724128" y="4077072"/>
            <a:ext cx="0" cy="1305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64088" y="422108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F715D"/>
                </a:solidFill>
                <a:latin typeface="Century Gothic" panose="020B0502020202020204" pitchFamily="34" charset="0"/>
              </a:rPr>
              <a:t>1914</a:t>
            </a:r>
            <a:endParaRPr lang="en-GB" b="1" dirty="0">
              <a:solidFill>
                <a:srgbClr val="3F715D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436096" y="1268760"/>
            <a:ext cx="1697722" cy="2744406"/>
            <a:chOff x="5436096" y="1268760"/>
            <a:chExt cx="1697722" cy="2744406"/>
          </a:xfrm>
        </p:grpSpPr>
        <p:cxnSp>
          <p:nvCxnSpPr>
            <p:cNvPr id="45" name="Straight Arrow Connector 44"/>
            <p:cNvCxnSpPr/>
            <p:nvPr/>
          </p:nvCxnSpPr>
          <p:spPr>
            <a:xfrm flipV="1">
              <a:off x="5760132" y="3140969"/>
              <a:ext cx="468052" cy="872197"/>
            </a:xfrm>
            <a:prstGeom prst="straightConnector1">
              <a:avLst/>
            </a:prstGeom>
            <a:ln w="38100">
              <a:solidFill>
                <a:srgbClr val="10A01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5436096" y="2124619"/>
              <a:ext cx="1697722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rgbClr val="009999"/>
                  </a:solidFill>
                </a:rPr>
                <a:t>The start of World War I</a:t>
              </a:r>
            </a:p>
            <a:p>
              <a:pPr algn="ctr"/>
              <a:r>
                <a:rPr lang="en-GB" sz="1400" b="1" dirty="0" smtClean="0">
                  <a:solidFill>
                    <a:srgbClr val="FF0000"/>
                  </a:solidFill>
                </a:rPr>
                <a:t>National debt now at £650m</a:t>
              </a:r>
            </a:p>
          </p:txBody>
        </p:sp>
        <p:pic>
          <p:nvPicPr>
            <p:cNvPr id="1030" name="Picture 6" descr="http://www.bl.uk/learning/timeline/external/worldwar1somme-tl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2120" y="1268760"/>
              <a:ext cx="1240377" cy="9306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52" name="Straight Connector 51"/>
          <p:cNvCxnSpPr/>
          <p:nvPr/>
        </p:nvCxnSpPr>
        <p:spPr>
          <a:xfrm>
            <a:off x="6372200" y="4088103"/>
            <a:ext cx="0" cy="1305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012160" y="4232119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F715D"/>
                </a:solidFill>
                <a:latin typeface="Century Gothic" panose="020B0502020202020204" pitchFamily="34" charset="0"/>
              </a:rPr>
              <a:t>1919</a:t>
            </a:r>
            <a:endParaRPr lang="en-GB" b="1" dirty="0">
              <a:solidFill>
                <a:srgbClr val="3F715D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5796136" y="4601451"/>
            <a:ext cx="2536342" cy="2139917"/>
            <a:chOff x="5796136" y="4601451"/>
            <a:chExt cx="2536342" cy="2139917"/>
          </a:xfrm>
        </p:grpSpPr>
        <p:pic>
          <p:nvPicPr>
            <p:cNvPr id="1032" name="Picture 8" descr="http://2.bp.blogspot.com/_Ugl3ZZaVUlk/TKjyGQAHpYI/AAAAAAAABR4/GO-3k9uazLE/s1600/peace_war_end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4286" y="5918316"/>
              <a:ext cx="590002" cy="82305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6" name="TextBox 55"/>
            <p:cNvSpPr txBox="1"/>
            <p:nvPr/>
          </p:nvSpPr>
          <p:spPr>
            <a:xfrm>
              <a:off x="5796136" y="5395282"/>
              <a:ext cx="2536342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rgbClr val="009999"/>
                  </a:solidFill>
                </a:rPr>
                <a:t>The end of World War I</a:t>
              </a:r>
            </a:p>
            <a:p>
              <a:pPr algn="ctr"/>
              <a:r>
                <a:rPr lang="en-GB" sz="1400" b="1" dirty="0" smtClean="0">
                  <a:solidFill>
                    <a:srgbClr val="FF0000"/>
                  </a:solidFill>
                </a:rPr>
                <a:t>National debt now at £7.4bn</a:t>
              </a:r>
            </a:p>
          </p:txBody>
        </p:sp>
        <p:cxnSp>
          <p:nvCxnSpPr>
            <p:cNvPr id="57" name="Straight Arrow Connector 56"/>
            <p:cNvCxnSpPr>
              <a:stCxn id="53" idx="2"/>
            </p:cNvCxnSpPr>
            <p:nvPr/>
          </p:nvCxnSpPr>
          <p:spPr>
            <a:xfrm>
              <a:off x="6408204" y="4601451"/>
              <a:ext cx="342038" cy="793831"/>
            </a:xfrm>
            <a:prstGeom prst="straightConnector1">
              <a:avLst/>
            </a:prstGeom>
            <a:ln w="38100">
              <a:solidFill>
                <a:srgbClr val="10A01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1" name="Straight Connector 60"/>
          <p:cNvCxnSpPr/>
          <p:nvPr/>
        </p:nvCxnSpPr>
        <p:spPr>
          <a:xfrm>
            <a:off x="7092280" y="4083561"/>
            <a:ext cx="0" cy="1305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6732240" y="4227577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F715D"/>
                </a:solidFill>
                <a:latin typeface="Century Gothic" panose="020B0502020202020204" pitchFamily="34" charset="0"/>
              </a:rPr>
              <a:t>1946</a:t>
            </a:r>
            <a:endParaRPr lang="en-GB" b="1" dirty="0">
              <a:solidFill>
                <a:srgbClr val="3F715D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6" name="Group 45"/>
          <p:cNvGrpSpPr/>
          <p:nvPr/>
        </p:nvGrpSpPr>
        <p:grpSpPr>
          <a:xfrm>
            <a:off x="6750242" y="4535131"/>
            <a:ext cx="2393758" cy="910093"/>
            <a:chOff x="6750242" y="4535131"/>
            <a:chExt cx="2393758" cy="910093"/>
          </a:xfrm>
        </p:grpSpPr>
        <p:sp>
          <p:nvSpPr>
            <p:cNvPr id="63" name="TextBox 62"/>
            <p:cNvSpPr txBox="1"/>
            <p:nvPr/>
          </p:nvSpPr>
          <p:spPr>
            <a:xfrm>
              <a:off x="6750242" y="4891226"/>
              <a:ext cx="239375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rgbClr val="009999"/>
                  </a:solidFill>
                </a:rPr>
                <a:t>Post World War II</a:t>
              </a:r>
            </a:p>
            <a:p>
              <a:pPr algn="ctr"/>
              <a:r>
                <a:rPr lang="en-GB" sz="1400" b="1" dirty="0" smtClean="0">
                  <a:solidFill>
                    <a:srgbClr val="FF0000"/>
                  </a:solidFill>
                </a:rPr>
                <a:t>National debt now at £24.7bn</a:t>
              </a:r>
            </a:p>
          </p:txBody>
        </p:sp>
        <p:cxnSp>
          <p:nvCxnSpPr>
            <p:cNvPr id="68" name="Straight Arrow Connector 67"/>
            <p:cNvCxnSpPr/>
            <p:nvPr/>
          </p:nvCxnSpPr>
          <p:spPr>
            <a:xfrm>
              <a:off x="7200292" y="4535131"/>
              <a:ext cx="396044" cy="356095"/>
            </a:xfrm>
            <a:prstGeom prst="straightConnector1">
              <a:avLst/>
            </a:prstGeom>
            <a:ln w="38100">
              <a:solidFill>
                <a:srgbClr val="10A01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TextBox 73"/>
          <p:cNvSpPr txBox="1"/>
          <p:nvPr/>
        </p:nvSpPr>
        <p:spPr>
          <a:xfrm>
            <a:off x="7452320" y="421179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3F715D"/>
                </a:solidFill>
                <a:latin typeface="Century Gothic" panose="020B0502020202020204" pitchFamily="34" charset="0"/>
              </a:rPr>
              <a:t>1988</a:t>
            </a:r>
            <a:endParaRPr lang="en-GB" b="1" dirty="0">
              <a:solidFill>
                <a:srgbClr val="3F715D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5" name="Straight Connector 74"/>
          <p:cNvCxnSpPr/>
          <p:nvPr/>
        </p:nvCxnSpPr>
        <p:spPr>
          <a:xfrm>
            <a:off x="7812360" y="4083561"/>
            <a:ext cx="0" cy="12530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084168" y="2339107"/>
            <a:ext cx="2592288" cy="1748996"/>
            <a:chOff x="6084168" y="2339107"/>
            <a:chExt cx="2592288" cy="1748996"/>
          </a:xfrm>
        </p:grpSpPr>
        <p:pic>
          <p:nvPicPr>
            <p:cNvPr id="1034" name="Picture 10" descr="http://2.bp.blogspot.com/-BAs74obkeXY/UBL3DBdTFxI/AAAAAAAACCE/ueEc_ZC1ahc/s400/inflation.jp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10282" y="2339107"/>
              <a:ext cx="990110" cy="7298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" name="TextBox 80"/>
            <p:cNvSpPr txBox="1"/>
            <p:nvPr/>
          </p:nvSpPr>
          <p:spPr>
            <a:xfrm>
              <a:off x="6084168" y="3068960"/>
              <a:ext cx="2592288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rgbClr val="009999"/>
                  </a:solidFill>
                </a:rPr>
                <a:t>1970s and 80s saw high inflation</a:t>
              </a:r>
            </a:p>
            <a:p>
              <a:pPr algn="ctr"/>
              <a:r>
                <a:rPr lang="en-GB" sz="1400" b="1" dirty="0" smtClean="0">
                  <a:solidFill>
                    <a:srgbClr val="FF0000"/>
                  </a:solidFill>
                </a:rPr>
                <a:t>National debt now at £197.4bn</a:t>
              </a:r>
            </a:p>
          </p:txBody>
        </p:sp>
        <p:cxnSp>
          <p:nvCxnSpPr>
            <p:cNvPr id="82" name="Straight Arrow Connector 81"/>
            <p:cNvCxnSpPr/>
            <p:nvPr/>
          </p:nvCxnSpPr>
          <p:spPr>
            <a:xfrm>
              <a:off x="7731351" y="3797171"/>
              <a:ext cx="117013" cy="290932"/>
            </a:xfrm>
            <a:prstGeom prst="straightConnector1">
              <a:avLst/>
            </a:prstGeom>
            <a:ln w="38100">
              <a:solidFill>
                <a:srgbClr val="10A01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Box 97"/>
          <p:cNvSpPr txBox="1"/>
          <p:nvPr/>
        </p:nvSpPr>
        <p:spPr>
          <a:xfrm>
            <a:off x="8100392" y="4149080"/>
            <a:ext cx="10241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3F715D"/>
                </a:solidFill>
                <a:latin typeface="Century Gothic" panose="020B0502020202020204" pitchFamily="34" charset="0"/>
              </a:rPr>
              <a:t>21</a:t>
            </a:r>
            <a:r>
              <a:rPr lang="en-GB" sz="1600" b="1" baseline="30000" dirty="0" smtClean="0">
                <a:solidFill>
                  <a:srgbClr val="3F715D"/>
                </a:solidFill>
                <a:latin typeface="Century Gothic" panose="020B0502020202020204" pitchFamily="34" charset="0"/>
              </a:rPr>
              <a:t>st</a:t>
            </a:r>
            <a:r>
              <a:rPr lang="en-GB" sz="1600" b="1" dirty="0" smtClean="0">
                <a:solidFill>
                  <a:srgbClr val="3F715D"/>
                </a:solidFill>
                <a:latin typeface="Century Gothic" panose="020B0502020202020204" pitchFamily="34" charset="0"/>
              </a:rPr>
              <a:t> Century</a:t>
            </a:r>
            <a:endParaRPr lang="en-GB" sz="1600" b="1" dirty="0">
              <a:solidFill>
                <a:srgbClr val="3F715D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9" name="Straight Connector 98"/>
          <p:cNvCxnSpPr/>
          <p:nvPr/>
        </p:nvCxnSpPr>
        <p:spPr>
          <a:xfrm>
            <a:off x="8692518" y="4078204"/>
            <a:ext cx="0" cy="12530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7133818" y="980728"/>
            <a:ext cx="2010182" cy="3006887"/>
            <a:chOff x="7133818" y="980728"/>
            <a:chExt cx="2010182" cy="3006887"/>
          </a:xfrm>
        </p:grpSpPr>
        <p:cxnSp>
          <p:nvCxnSpPr>
            <p:cNvPr id="100" name="Straight Arrow Connector 99"/>
            <p:cNvCxnSpPr/>
            <p:nvPr/>
          </p:nvCxnSpPr>
          <p:spPr>
            <a:xfrm>
              <a:off x="8332478" y="2199455"/>
              <a:ext cx="397014" cy="1788160"/>
            </a:xfrm>
            <a:prstGeom prst="straightConnector1">
              <a:avLst/>
            </a:prstGeom>
            <a:ln w="38100">
              <a:solidFill>
                <a:srgbClr val="10A017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7133818" y="980728"/>
              <a:ext cx="2010182" cy="126188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>
                  <a:solidFill>
                    <a:srgbClr val="009999"/>
                  </a:solidFill>
                </a:rPr>
                <a:t>Overspending and financial crisis/recession</a:t>
              </a:r>
            </a:p>
            <a:p>
              <a:pPr algn="ctr"/>
              <a:r>
                <a:rPr lang="en-GB" sz="1400" b="1" dirty="0" smtClean="0">
                  <a:solidFill>
                    <a:srgbClr val="FF0000"/>
                  </a:solidFill>
                </a:rPr>
                <a:t>National debt in 2016 around £1,500bn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9425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684076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National Debt Economic Indicators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93424" y="1988547"/>
            <a:ext cx="7214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There are a number of measures used to report on national debt but there are </a:t>
            </a:r>
            <a:r>
              <a:rPr lang="en-GB" b="1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two main types:</a:t>
            </a:r>
            <a:endParaRPr lang="en-GB" b="1" dirty="0">
              <a:solidFill>
                <a:srgbClr val="006666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96" y="2634878"/>
            <a:ext cx="5349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Government Debt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138" y="4075038"/>
            <a:ext cx="59820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Government Deficit </a:t>
            </a:r>
            <a:endParaRPr lang="en-US" sz="54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504" y="3354958"/>
            <a:ext cx="5277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entury Gothic" panose="020B0502020202020204" pitchFamily="34" charset="0"/>
              </a:rPr>
              <a:t>Quoted as </a:t>
            </a:r>
            <a:r>
              <a:rPr lang="en-GB" sz="2400" b="1" dirty="0" smtClean="0">
                <a:solidFill>
                  <a:srgbClr val="009999"/>
                </a:solidFill>
                <a:latin typeface="Century Gothic" panose="020B0502020202020204" pitchFamily="34" charset="0"/>
              </a:rPr>
              <a:t>Public Sector Net Debt</a:t>
            </a:r>
            <a:endParaRPr lang="en-GB" sz="2400" b="1" dirty="0">
              <a:solidFill>
                <a:srgbClr val="009999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4767535"/>
            <a:ext cx="8632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entury Gothic" panose="020B0502020202020204" pitchFamily="34" charset="0"/>
              </a:rPr>
              <a:t>Quoted as </a:t>
            </a:r>
            <a:r>
              <a:rPr lang="en-GB" sz="2400" b="1" dirty="0" smtClean="0">
                <a:solidFill>
                  <a:srgbClr val="009999"/>
                </a:solidFill>
                <a:latin typeface="Century Gothic" panose="020B0502020202020204" pitchFamily="34" charset="0"/>
              </a:rPr>
              <a:t>Public Sector Net Cash Requirement (PSNCR)</a:t>
            </a:r>
            <a:endParaRPr lang="en-GB" sz="2400" b="1" dirty="0">
              <a:solidFill>
                <a:srgbClr val="009999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279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5589" y="188640"/>
            <a:ext cx="684076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800" b="1" kern="1200" dirty="0" smtClean="0">
                <a:solidFill>
                  <a:srgbClr val="00666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Government Deficit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5667" y="704979"/>
            <a:ext cx="8632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Quoted as </a:t>
            </a:r>
            <a:r>
              <a:rPr lang="en-GB" b="1" dirty="0" smtClean="0">
                <a:solidFill>
                  <a:srgbClr val="009999"/>
                </a:solidFill>
                <a:latin typeface="Century Gothic" panose="020B0502020202020204" pitchFamily="34" charset="0"/>
              </a:rPr>
              <a:t>Public Sector Net Cash Requirement (PSNCR)</a:t>
            </a:r>
          </a:p>
          <a:p>
            <a:r>
              <a:rPr lang="en-GB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Formerly known as Public Sector Borrowing Requirement (PSBR)</a:t>
            </a: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207" y="1413024"/>
            <a:ext cx="7438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entury Gothic" panose="020B0502020202020204" pitchFamily="34" charset="0"/>
              </a:rPr>
              <a:t>How is it calculated?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207" y="4433511"/>
            <a:ext cx="7438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entury Gothic" panose="020B0502020202020204" pitchFamily="34" charset="0"/>
              </a:rPr>
              <a:t>What does PSNCR actually tell us?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207" y="4786639"/>
            <a:ext cx="8964488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The difference </a:t>
            </a:r>
            <a:r>
              <a:rPr lang="en-GB" sz="1600" dirty="0">
                <a:solidFill>
                  <a:srgbClr val="006666"/>
                </a:solidFill>
                <a:latin typeface="Century Gothic" panose="020B0502020202020204" pitchFamily="34" charset="0"/>
              </a:rPr>
              <a:t>between government expenditure and </a:t>
            </a:r>
            <a:r>
              <a:rPr lang="en-GB" sz="1600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income. </a:t>
            </a:r>
          </a:p>
          <a:p>
            <a:r>
              <a:rPr lang="en-GB" sz="1600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It shows how much the government </a:t>
            </a:r>
            <a:r>
              <a:rPr lang="en-GB" sz="1600" b="1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needs to borrow on an annual basis</a:t>
            </a:r>
            <a:r>
              <a:rPr lang="en-GB" sz="1600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 through the </a:t>
            </a:r>
            <a:r>
              <a:rPr lang="en-GB" sz="1600" b="1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issue of government debt (bonds).</a:t>
            </a:r>
          </a:p>
        </p:txBody>
      </p:sp>
      <p:sp>
        <p:nvSpPr>
          <p:cNvPr id="7" name="Rectangle 6"/>
          <p:cNvSpPr/>
          <p:nvPr/>
        </p:nvSpPr>
        <p:spPr>
          <a:xfrm>
            <a:off x="4716016" y="1737078"/>
            <a:ext cx="24906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Annual</a:t>
            </a:r>
          </a:p>
          <a:p>
            <a:pPr algn="ctr"/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Government </a:t>
            </a:r>
          </a:p>
          <a:p>
            <a:pPr algn="ctr"/>
            <a:r>
              <a:rPr lang="en-US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</a:t>
            </a:r>
            <a:r>
              <a:rPr lang="en-US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xpenditure</a:t>
            </a:r>
            <a:endParaRPr lang="en-US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740" y="3265150"/>
            <a:ext cx="25202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Central government </a:t>
            </a:r>
          </a:p>
          <a:p>
            <a:pPr algn="ctr"/>
            <a:r>
              <a:rPr lang="en-GB" dirty="0" smtClean="0"/>
              <a:t>+ local government </a:t>
            </a:r>
          </a:p>
          <a:p>
            <a:pPr algn="ctr"/>
            <a:r>
              <a:rPr lang="en-GB" dirty="0" smtClean="0"/>
              <a:t>+ public corporations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3995676" y="2289646"/>
            <a:ext cx="3962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</a:rPr>
              <a:t>-</a:t>
            </a:r>
            <a:endParaRPr lang="en-GB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9372" y="1775795"/>
            <a:ext cx="249061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200" b="1" cap="none" spc="50" dirty="0" smtClean="0">
                <a:ln w="11430"/>
                <a:solidFill>
                  <a:srgbClr val="10A01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Annual</a:t>
            </a:r>
          </a:p>
          <a:p>
            <a:pPr algn="ctr"/>
            <a:r>
              <a:rPr lang="en-US" sz="3200" b="1" cap="none" spc="50" dirty="0" smtClean="0">
                <a:ln w="11430"/>
                <a:solidFill>
                  <a:srgbClr val="10A01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Government </a:t>
            </a:r>
          </a:p>
          <a:p>
            <a:pPr algn="ctr"/>
            <a:r>
              <a:rPr lang="en-US" sz="3200" b="1" spc="50" dirty="0">
                <a:ln w="11430"/>
                <a:solidFill>
                  <a:srgbClr val="10A01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</a:t>
            </a:r>
            <a:r>
              <a:rPr lang="en-US" sz="3200" b="1" spc="50" dirty="0" smtClean="0">
                <a:ln w="11430"/>
                <a:solidFill>
                  <a:srgbClr val="10A017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ncome</a:t>
            </a:r>
            <a:endParaRPr lang="en-US" sz="3200" b="1" cap="none" spc="50" dirty="0">
              <a:ln w="11430"/>
              <a:solidFill>
                <a:srgbClr val="10A017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7364" y="3265150"/>
            <a:ext cx="2490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Mainly generated through taxes (personal and corporate)</a:t>
            </a: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61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economicshelp.org/blog/wp-content/uploads/2012/10/borrowing-percent-gdp-69-14-500x37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3" y="1413911"/>
            <a:ext cx="6833165" cy="5056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5589" y="188640"/>
            <a:ext cx="684076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800" b="1" kern="1200" dirty="0" smtClean="0">
                <a:solidFill>
                  <a:srgbClr val="00666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Government Deficit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1473" y="710590"/>
            <a:ext cx="7438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entury Gothic" panose="020B0502020202020204" pitchFamily="34" charset="0"/>
              </a:rPr>
              <a:t>How has the level of PSNCR changed over the last ten years?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5796136" y="2166927"/>
            <a:ext cx="1130213" cy="1334081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6084168" y="2166927"/>
            <a:ext cx="756084" cy="648072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927834" y="2166927"/>
            <a:ext cx="998516" cy="355556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831230" y="1096928"/>
            <a:ext cx="2312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Credit crunch and resulting recession</a:t>
            </a:r>
            <a:endParaRPr lang="en-GB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6084168" y="2166927"/>
            <a:ext cx="756084" cy="853604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876256" y="1743259"/>
            <a:ext cx="237517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6666"/>
                </a:solidFill>
                <a:latin typeface="Century Gothic" panose="020B0502020202020204" pitchFamily="34" charset="0"/>
              </a:rPr>
              <a:t>In </a:t>
            </a:r>
            <a:r>
              <a:rPr lang="en-GB" sz="1600" b="1" dirty="0">
                <a:solidFill>
                  <a:srgbClr val="006666"/>
                </a:solidFill>
                <a:latin typeface="Century Gothic" panose="020B0502020202020204" pitchFamily="34" charset="0"/>
              </a:rPr>
              <a:t>tough economic times</a:t>
            </a:r>
            <a:r>
              <a:rPr lang="en-GB" sz="1600" dirty="0">
                <a:solidFill>
                  <a:srgbClr val="006666"/>
                </a:solidFill>
                <a:latin typeface="Century Gothic" panose="020B0502020202020204" pitchFamily="34" charset="0"/>
              </a:rPr>
              <a:t>, government spending exceeds income (More paid in benefits and lower taxes received).  This is known as a </a:t>
            </a:r>
            <a:r>
              <a:rPr lang="en-GB" sz="1600" b="1" dirty="0">
                <a:solidFill>
                  <a:srgbClr val="006666"/>
                </a:solidFill>
                <a:latin typeface="Century Gothic" panose="020B0502020202020204" pitchFamily="34" charset="0"/>
              </a:rPr>
              <a:t>‘Fiscal Deficit’ (usually expressed as a % of GDP)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876256" y="4365104"/>
            <a:ext cx="2304256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6666"/>
                </a:solidFill>
                <a:latin typeface="Century Gothic" panose="020B0502020202020204" pitchFamily="34" charset="0"/>
              </a:rPr>
              <a:t>In a </a:t>
            </a:r>
            <a:r>
              <a:rPr lang="en-GB" sz="1600" b="1" dirty="0">
                <a:solidFill>
                  <a:srgbClr val="006666"/>
                </a:solidFill>
                <a:latin typeface="Century Gothic" panose="020B0502020202020204" pitchFamily="34" charset="0"/>
              </a:rPr>
              <a:t>buoyant economy</a:t>
            </a:r>
            <a:r>
              <a:rPr lang="en-GB" sz="1600" dirty="0">
                <a:solidFill>
                  <a:srgbClr val="006666"/>
                </a:solidFill>
                <a:latin typeface="Century Gothic" panose="020B0502020202020204" pitchFamily="34" charset="0"/>
              </a:rPr>
              <a:t>, government spending is normally less than income raised through taxation (higher levels of employment and productivity)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242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5589" y="116632"/>
            <a:ext cx="684076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2800" b="1" kern="1200" dirty="0" smtClean="0">
                <a:solidFill>
                  <a:srgbClr val="006666"/>
                </a:solidFill>
                <a:latin typeface="Century Gothic" pitchFamily="34" charset="0"/>
                <a:ea typeface="+mj-ea"/>
                <a:cs typeface="+mj-cs"/>
              </a:defRPr>
            </a:lvl1pPr>
          </a:lstStyle>
          <a:p>
            <a:r>
              <a:rPr lang="en-GB" dirty="0" smtClean="0"/>
              <a:t>Government Debt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5667" y="620688"/>
            <a:ext cx="8632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entury Gothic" panose="020B0502020202020204" pitchFamily="34" charset="0"/>
              </a:rPr>
              <a:t>Quoted as </a:t>
            </a:r>
            <a:r>
              <a:rPr lang="en-GB" b="1" dirty="0" smtClean="0">
                <a:solidFill>
                  <a:srgbClr val="009999"/>
                </a:solidFill>
                <a:latin typeface="Century Gothic" panose="020B0502020202020204" pitchFamily="34" charset="0"/>
              </a:rPr>
              <a:t>Public Sector Net Debt</a:t>
            </a:r>
            <a:endParaRPr lang="en-GB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89" y="1052736"/>
            <a:ext cx="7438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entury Gothic" panose="020B0502020202020204" pitchFamily="34" charset="0"/>
              </a:rPr>
              <a:t>How is it calculated?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8251" y="2636912"/>
            <a:ext cx="7438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Century Gothic" panose="020B0502020202020204" pitchFamily="34" charset="0"/>
              </a:rPr>
              <a:t>What does Public Sector Net Debt actually tell us?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6661" y="2946430"/>
            <a:ext cx="8964488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1600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The total amount the government actually owes</a:t>
            </a:r>
          </a:p>
        </p:txBody>
      </p:sp>
      <p:sp>
        <p:nvSpPr>
          <p:cNvPr id="3" name="Rectangle 2"/>
          <p:cNvSpPr/>
          <p:nvPr/>
        </p:nvSpPr>
        <p:spPr>
          <a:xfrm>
            <a:off x="984828" y="1364575"/>
            <a:ext cx="74540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Add up all of the Government </a:t>
            </a:r>
          </a:p>
          <a:p>
            <a:pPr algn="ctr"/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Deficits and </a:t>
            </a:r>
            <a:r>
              <a:rPr 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Surpluses over time </a:t>
            </a:r>
          </a:p>
        </p:txBody>
      </p:sp>
      <p:pic>
        <p:nvPicPr>
          <p:cNvPr id="15" name="Picture 2" descr="net-borrow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3329100"/>
            <a:ext cx="4286250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148864" y="4149080"/>
            <a:ext cx="456296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srgbClr val="006666"/>
                </a:solidFill>
                <a:latin typeface="Century Gothic" panose="020B0502020202020204" pitchFamily="34" charset="0"/>
              </a:rPr>
              <a:t>A succession of fiscal deficits since 2003 </a:t>
            </a:r>
            <a:r>
              <a:rPr lang="en-GB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have </a:t>
            </a:r>
            <a:r>
              <a:rPr lang="en-GB" dirty="0">
                <a:solidFill>
                  <a:srgbClr val="006666"/>
                </a:solidFill>
                <a:latin typeface="Century Gothic" panose="020B0502020202020204" pitchFamily="34" charset="0"/>
              </a:rPr>
              <a:t>pushed up accumulated debt to its highest level since the 1960s (when the UK was still paying off the cost of World War II)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79512" y="3502749"/>
            <a:ext cx="4720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How has the level of </a:t>
            </a:r>
            <a:r>
              <a:rPr lang="en-GB" b="1" dirty="0" smtClean="0">
                <a:latin typeface="Century Gothic" panose="020B0502020202020204" pitchFamily="34" charset="0"/>
              </a:rPr>
              <a:t>Public Sector Net Debt </a:t>
            </a:r>
            <a:r>
              <a:rPr lang="en-GB" b="1" dirty="0">
                <a:latin typeface="Century Gothic" panose="020B0502020202020204" pitchFamily="34" charset="0"/>
              </a:rPr>
              <a:t>changed over the last ten years</a:t>
            </a:r>
            <a:r>
              <a:rPr lang="en-GB" b="1" dirty="0" smtClean="0">
                <a:latin typeface="Century Gothic" panose="020B0502020202020204" pitchFamily="34" charset="0"/>
              </a:rPr>
              <a:t>?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79512" y="5805264"/>
            <a:ext cx="45323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Public Sector Net Debt as a proportion of GDP was forecast to </a:t>
            </a:r>
            <a:r>
              <a:rPr lang="en-GB" b="1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peak at 78.0% in 2014-15</a:t>
            </a:r>
            <a:endParaRPr lang="en-GB" b="1" dirty="0">
              <a:solidFill>
                <a:srgbClr val="006666"/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491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6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Level of unemployment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929070"/>
            <a:ext cx="6840760" cy="647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b="1" dirty="0">
                <a:latin typeface="Century Gothic" panose="020B0502020202020204" pitchFamily="34" charset="0"/>
              </a:rPr>
              <a:t>A key economic indicator is the rise or fall in the number of people seeking work but are unable to do </a:t>
            </a:r>
            <a:r>
              <a:rPr lang="en-GB" b="1" dirty="0" smtClean="0">
                <a:latin typeface="Century Gothic" panose="020B0502020202020204" pitchFamily="34" charset="0"/>
              </a:rPr>
              <a:t>so.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037" y="1925638"/>
            <a:ext cx="73453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latin typeface="Century Gothic" panose="020B0502020202020204" pitchFamily="34" charset="0"/>
              </a:rPr>
              <a:t>There will always be some unemployment in an economy: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156" y="2479075"/>
            <a:ext cx="8532812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GB" b="1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Structural</a:t>
            </a:r>
            <a:r>
              <a:rPr lang="en-GB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 </a:t>
            </a:r>
            <a:r>
              <a:rPr lang="en-GB" dirty="0">
                <a:latin typeface="Century Gothic" panose="020B0502020202020204" pitchFamily="34" charset="0"/>
              </a:rPr>
              <a:t>- where industries are in structural decline through lack of </a:t>
            </a:r>
            <a:r>
              <a:rPr lang="en-GB" dirty="0" smtClean="0">
                <a:latin typeface="Century Gothic" panose="020B0502020202020204" pitchFamily="34" charset="0"/>
              </a:rPr>
              <a:t>competitiveness.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en-GB" dirty="0" smtClean="0">
                <a:latin typeface="Century Gothic" panose="020B0502020202020204" pitchFamily="34" charset="0"/>
              </a:rPr>
              <a:t>Mining </a:t>
            </a:r>
            <a:r>
              <a:rPr lang="en-GB" dirty="0">
                <a:latin typeface="Century Gothic" panose="020B0502020202020204" pitchFamily="34" charset="0"/>
              </a:rPr>
              <a:t>is a good example of this, huge job losses occurred in the late 80’s. </a:t>
            </a:r>
            <a:endParaRPr lang="en-GB" dirty="0" smtClean="0">
              <a:latin typeface="Century Gothic" panose="020B0502020202020204" pitchFamily="34" charset="0"/>
            </a:endParaRPr>
          </a:p>
          <a:p>
            <a:pPr lvl="1">
              <a:defRPr/>
            </a:pPr>
            <a:endParaRPr lang="en-GB" dirty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GB" b="1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Frictional</a:t>
            </a:r>
            <a:r>
              <a:rPr lang="en-GB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 </a:t>
            </a:r>
            <a:r>
              <a:rPr lang="en-GB" dirty="0">
                <a:latin typeface="Century Gothic" panose="020B0502020202020204" pitchFamily="34" charset="0"/>
              </a:rPr>
              <a:t>– caused by time lag between one job and the </a:t>
            </a:r>
            <a:r>
              <a:rPr lang="en-GB" dirty="0" smtClean="0">
                <a:latin typeface="Century Gothic" panose="020B0502020202020204" pitchFamily="34" charset="0"/>
              </a:rPr>
              <a:t>next.</a:t>
            </a:r>
          </a:p>
          <a:p>
            <a:pPr>
              <a:defRPr/>
            </a:pPr>
            <a:endParaRPr lang="en-GB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GB" b="1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Seasonal</a:t>
            </a:r>
            <a:r>
              <a:rPr lang="en-GB" dirty="0" smtClean="0">
                <a:latin typeface="Century Gothic" panose="020B0502020202020204" pitchFamily="34" charset="0"/>
              </a:rPr>
              <a:t> </a:t>
            </a:r>
            <a:r>
              <a:rPr lang="en-GB" dirty="0">
                <a:latin typeface="Century Gothic" panose="020B0502020202020204" pitchFamily="34" charset="0"/>
              </a:rPr>
              <a:t>– found in sectors such as agriculture and </a:t>
            </a:r>
            <a:r>
              <a:rPr lang="en-GB" dirty="0" smtClean="0">
                <a:latin typeface="Century Gothic" panose="020B0502020202020204" pitchFamily="34" charset="0"/>
              </a:rPr>
              <a:t>tourism.</a:t>
            </a:r>
          </a:p>
          <a:p>
            <a:pPr>
              <a:defRPr/>
            </a:pPr>
            <a:endParaRPr lang="en-GB" dirty="0" smtClean="0">
              <a:latin typeface="Century Gothic" panose="020B0502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  <a:defRPr/>
            </a:pPr>
            <a:r>
              <a:rPr lang="en-GB" b="1" dirty="0" smtClean="0">
                <a:solidFill>
                  <a:srgbClr val="006666"/>
                </a:solidFill>
                <a:latin typeface="Century Gothic" panose="020B0502020202020204" pitchFamily="34" charset="0"/>
              </a:rPr>
              <a:t>Cyclical</a:t>
            </a:r>
            <a:r>
              <a:rPr lang="en-GB" dirty="0" smtClean="0">
                <a:latin typeface="Century Gothic" panose="020B0502020202020204" pitchFamily="34" charset="0"/>
              </a:rPr>
              <a:t> </a:t>
            </a:r>
            <a:r>
              <a:rPr lang="en-GB" dirty="0">
                <a:latin typeface="Century Gothic" panose="020B0502020202020204" pitchFamily="34" charset="0"/>
              </a:rPr>
              <a:t>– due to downturn in the business cycle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363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8978</TotalTime>
  <Words>929</Words>
  <Application>Microsoft Office PowerPoint</Application>
  <PresentationFormat>On-screen Show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National Debt Economic Indicators</vt:lpstr>
      <vt:lpstr>PowerPoint Presentation</vt:lpstr>
      <vt:lpstr>PowerPoint Presentation</vt:lpstr>
      <vt:lpstr>PowerPoint Presentation</vt:lpstr>
      <vt:lpstr>Level of unemployment</vt:lpstr>
      <vt:lpstr>Level of unemployment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Bolton</dc:creator>
  <cp:lastModifiedBy>Matthew Bolton</cp:lastModifiedBy>
  <cp:revision>1194</cp:revision>
  <cp:lastPrinted>2014-09-09T12:58:44Z</cp:lastPrinted>
  <dcterms:created xsi:type="dcterms:W3CDTF">2014-04-03T14:33:40Z</dcterms:created>
  <dcterms:modified xsi:type="dcterms:W3CDTF">2016-08-22T10:34:28Z</dcterms:modified>
</cp:coreProperties>
</file>