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8" r:id="rId3"/>
    <p:sldId id="301" r:id="rId4"/>
    <p:sldId id="304" r:id="rId5"/>
    <p:sldId id="305" r:id="rId6"/>
    <p:sldId id="307" r:id="rId7"/>
    <p:sldId id="308" r:id="rId8"/>
    <p:sldId id="312" r:id="rId9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17"/>
    <a:srgbClr val="009999"/>
    <a:srgbClr val="006666"/>
    <a:srgbClr val="3F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89876" autoAdjust="0"/>
  </p:normalViewPr>
  <p:slideViewPr>
    <p:cSldViewPr>
      <p:cViewPr varScale="1">
        <p:scale>
          <a:sx n="104" d="100"/>
          <a:sy n="104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336" cy="488336"/>
          </a:xfrm>
          <a:prstGeom prst="rect">
            <a:avLst/>
          </a:prstGeom>
        </p:spPr>
        <p:txBody>
          <a:bodyPr vert="horz" lIns="86740" tIns="43370" rIns="86740" bIns="43370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262" y="1"/>
            <a:ext cx="2890336" cy="488336"/>
          </a:xfrm>
          <a:prstGeom prst="rect">
            <a:avLst/>
          </a:prstGeom>
        </p:spPr>
        <p:txBody>
          <a:bodyPr vert="horz" lIns="86740" tIns="43370" rIns="86740" bIns="43370" rtlCol="0"/>
          <a:lstStyle>
            <a:lvl1pPr algn="r">
              <a:defRPr sz="1100"/>
            </a:lvl1pPr>
          </a:lstStyle>
          <a:p>
            <a:fld id="{D84AADD5-D25A-4942-BBC1-34CDA7842113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5973"/>
            <a:ext cx="2890336" cy="488336"/>
          </a:xfrm>
          <a:prstGeom prst="rect">
            <a:avLst/>
          </a:prstGeom>
        </p:spPr>
        <p:txBody>
          <a:bodyPr vert="horz" lIns="86740" tIns="43370" rIns="86740" bIns="43370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262" y="9285973"/>
            <a:ext cx="2890336" cy="488336"/>
          </a:xfrm>
          <a:prstGeom prst="rect">
            <a:avLst/>
          </a:prstGeom>
        </p:spPr>
        <p:txBody>
          <a:bodyPr vert="horz" lIns="86740" tIns="43370" rIns="86740" bIns="43370" rtlCol="0" anchor="b"/>
          <a:lstStyle>
            <a:lvl1pPr algn="r">
              <a:defRPr sz="1100"/>
            </a:lvl1pPr>
          </a:lstStyle>
          <a:p>
            <a:fld id="{443530A2-5DF3-4BD7-AC7B-BAB1A1141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3965" tIns="46982" rIns="93965" bIns="469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3965" tIns="46982" rIns="93965" bIns="46982" rtlCol="0"/>
          <a:lstStyle>
            <a:lvl1pPr algn="r">
              <a:defRPr sz="1200"/>
            </a:lvl1pPr>
          </a:lstStyle>
          <a:p>
            <a:fld id="{74AFA489-9135-4678-91CC-53CAE32C886C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1838"/>
            <a:ext cx="4887912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5" tIns="46982" rIns="93965" bIns="4698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3965" tIns="46982" rIns="93965" bIns="469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88791"/>
          </a:xfrm>
          <a:prstGeom prst="rect">
            <a:avLst/>
          </a:prstGeom>
        </p:spPr>
        <p:txBody>
          <a:bodyPr vert="horz" lIns="93965" tIns="46982" rIns="93965" bIns="469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88791"/>
          </a:xfrm>
          <a:prstGeom prst="rect">
            <a:avLst/>
          </a:prstGeom>
        </p:spPr>
        <p:txBody>
          <a:bodyPr vert="horz" lIns="93965" tIns="46982" rIns="93965" bIns="46982" rtlCol="0" anchor="b"/>
          <a:lstStyle>
            <a:lvl1pPr algn="r">
              <a:defRPr sz="1200"/>
            </a:lvl1pPr>
          </a:lstStyle>
          <a:p>
            <a:fld id="{755376EE-D973-4E64-B51B-923DB2F7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95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76EE-D973-4E64-B51B-923DB2F7F1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4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76EE-D973-4E64-B51B-923DB2F7F1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4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9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2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2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9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9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5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1" descr="cis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37" y="190041"/>
            <a:ext cx="1689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775575" y="6237312"/>
            <a:ext cx="1368425" cy="4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cisi.org</a:t>
            </a:r>
          </a:p>
        </p:txBody>
      </p:sp>
    </p:spTree>
    <p:extLst>
      <p:ext uri="{BB962C8B-B14F-4D97-AF65-F5344CB8AC3E}">
        <p14:creationId xmlns:p14="http://schemas.microsoft.com/office/powerpoint/2010/main" val="8994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800" b="1" kern="1200" dirty="0" smtClean="0">
          <a:solidFill>
            <a:srgbClr val="006666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hyperlink" Target="http://www.google.co.uk/url?sa=i&amp;rct=j&amp;q=&amp;esrc=s&amp;frm=1&amp;source=images&amp;cd=&amp;cad=rja&amp;docid=Rzq3gNMnl3i15M&amp;tbnid=AoCNaVXfrkl1fM:&amp;ved=0CAUQjRw&amp;url=http://www.myersbarnes.com/blog/2007/01/online-or-the-breadline/isolated-loaf/&amp;ei=y2h_Ur3LM8qX0QXN14CQBA&amp;bvm=bv.56146854,d.d2k&amp;psig=AFQjCNHliKOd8FtsByf21aMFpg-nm0rYqg&amp;ust=1384168003697767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hyperlink" Target="http://www.google.co.uk/url?sa=i&amp;rct=j&amp;q=&amp;esrc=s&amp;frm=1&amp;source=images&amp;cd=&amp;cad=rja&amp;docid=ntgH7QKQzYNXJM&amp;tbnid=iL_8uZ5bK3jAJM:&amp;ved=0CAUQjRw&amp;url=http://milkgenomics.org/article/the-evidence-around-raw-milk/&amp;ei=KGh_Ut_VMMmk0QWnl4GwCg&amp;bvm=bv.56146854,d.d2k&amp;psig=AFQjCNEI917ns-oofHZ1Cf4iCKB7NZS8Yg&amp;ust=1384167785304406" TargetMode="Externa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700808"/>
            <a:ext cx="8929265" cy="1692713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 defTabSz="950314"/>
            <a:r>
              <a:rPr lang="en-GB" sz="3200" dirty="0" smtClean="0">
                <a:solidFill>
                  <a:srgbClr val="006666"/>
                </a:solidFill>
                <a:latin typeface="Century Gothic" pitchFamily="34" charset="0"/>
              </a:rPr>
              <a:t>CISI – </a:t>
            </a:r>
            <a:r>
              <a:rPr lang="en-GB" sz="3200" dirty="0">
                <a:solidFill>
                  <a:srgbClr val="006666"/>
                </a:solidFill>
                <a:latin typeface="Century Gothic" pitchFamily="34" charset="0"/>
              </a:rPr>
              <a:t>Financial Products, Markets &amp; </a:t>
            </a:r>
            <a:r>
              <a:rPr lang="en-GB" sz="3200" dirty="0" smtClean="0">
                <a:solidFill>
                  <a:srgbClr val="006666"/>
                </a:solidFill>
                <a:latin typeface="Century Gothic" pitchFamily="34" charset="0"/>
              </a:rPr>
              <a:t>Services</a:t>
            </a:r>
            <a:endParaRPr lang="en-GB" dirty="0" smtClean="0">
              <a:solidFill>
                <a:srgbClr val="006666"/>
              </a:solidFill>
              <a:latin typeface="Century Gothic" pitchFamily="34" charset="0"/>
            </a:endParaRPr>
          </a:p>
          <a:p>
            <a:pPr defTabSz="950314"/>
            <a:endParaRPr lang="en-GB" sz="2400" dirty="0" smtClean="0">
              <a:solidFill>
                <a:srgbClr val="009999"/>
              </a:solidFill>
              <a:latin typeface="Century Gothic" pitchFamily="34" charset="0"/>
            </a:endParaRPr>
          </a:p>
          <a:p>
            <a:pPr defTabSz="950314"/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Topic </a:t>
            </a:r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– The economic environment</a:t>
            </a:r>
          </a:p>
          <a:p>
            <a:pPr defTabSz="950314"/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(2.1.4, 2.1.5, 2.1.6) Credit and Inflation</a:t>
            </a:r>
          </a:p>
        </p:txBody>
      </p:sp>
      <p:pic>
        <p:nvPicPr>
          <p:cNvPr id="2" name="Picture 2" descr="H:\IMAGES\Educational Development\Resources\Economics\Infla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4" b="13231"/>
          <a:stretch/>
        </p:blipFill>
        <p:spPr bwMode="auto">
          <a:xfrm>
            <a:off x="4567065" y="3429000"/>
            <a:ext cx="4023894" cy="27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9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16632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The Credit Creation Process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92496" y="606698"/>
            <a:ext cx="7152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Most of what is purchased by consumers is not paid for using cash.  Buying now and paying later is generally referred to as purchasing goods and services </a:t>
            </a:r>
            <a:r>
              <a:rPr lang="en-GB" sz="1600" b="1" dirty="0">
                <a:latin typeface="Century Gothic" panose="020B0502020202020204" pitchFamily="34" charset="0"/>
              </a:rPr>
              <a:t>‘on credit</a:t>
            </a:r>
            <a:r>
              <a:rPr lang="en-GB" sz="1600" b="1" dirty="0" smtClean="0">
                <a:latin typeface="Century Gothic" panose="020B0502020202020204" pitchFamily="34" charset="0"/>
              </a:rPr>
              <a:t>’. 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3" descr="H:\IMAGES\stock images\shutterstock 2012\shutterstock_754402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2790" r="74814" b="79992"/>
          <a:stretch/>
        </p:blipFill>
        <p:spPr bwMode="auto">
          <a:xfrm>
            <a:off x="2956958" y="2416083"/>
            <a:ext cx="1381235" cy="11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:\IMAGES\stock images\shutterstock 2012\shutterstock_754402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28195" r="78063" b="57127"/>
          <a:stretch/>
        </p:blipFill>
        <p:spPr bwMode="auto">
          <a:xfrm>
            <a:off x="112670" y="3186924"/>
            <a:ext cx="444873" cy="3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:\IMAGES\stock images\shutterstock 2012\shutterstock_79688137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39788" r="60657" b="31789"/>
          <a:stretch/>
        </p:blipFill>
        <p:spPr bwMode="auto">
          <a:xfrm>
            <a:off x="228990" y="2412296"/>
            <a:ext cx="328348" cy="6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810" y="2064886"/>
            <a:ext cx="262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Customers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deposit</a:t>
            </a:r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 their money into the bank</a:t>
            </a:r>
            <a:endParaRPr lang="en-GB" sz="1600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H:\IMAGES\stock images\shutterstock 2012\shutterstock_863353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7" b="69766"/>
          <a:stretch/>
        </p:blipFill>
        <p:spPr bwMode="auto">
          <a:xfrm>
            <a:off x="7143703" y="2527145"/>
            <a:ext cx="490839" cy="5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593" y="3510955"/>
            <a:ext cx="2918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Bank pays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Interest</a:t>
            </a:r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 to the depositor for their funds 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(At a lower interest rate than that charged to borrowers)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5223" y="1659320"/>
            <a:ext cx="3528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Banks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lend</a:t>
            </a:r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 most of the deposited funds to borrowers </a:t>
            </a:r>
            <a:r>
              <a:rPr lang="en-GB" sz="1600" b="1" dirty="0" smtClean="0">
                <a:solidFill>
                  <a:srgbClr val="10A017"/>
                </a:solidFill>
                <a:latin typeface="Century Gothic" panose="020B0502020202020204" pitchFamily="34" charset="0"/>
              </a:rPr>
              <a:t>at a higher rate of interest than that paid to depositors</a:t>
            </a:r>
            <a:endParaRPr lang="en-GB" sz="1600" b="1" dirty="0">
              <a:solidFill>
                <a:srgbClr val="10A01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4" descr="H:\IMAGES\stock images\shutterstock 2012\shutterstock_7544021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28195" r="78063" b="57127"/>
          <a:stretch/>
        </p:blipFill>
        <p:spPr bwMode="auto">
          <a:xfrm>
            <a:off x="7634542" y="2281278"/>
            <a:ext cx="863528" cy="774949"/>
          </a:xfrm>
          <a:prstGeom prst="rect">
            <a:avLst/>
          </a:prstGeom>
          <a:solidFill>
            <a:srgbClr val="10A017"/>
          </a:solidFill>
          <a:extLst/>
        </p:spPr>
      </p:pic>
      <p:sp>
        <p:nvSpPr>
          <p:cNvPr id="13" name="TextBox 12"/>
          <p:cNvSpPr txBox="1"/>
          <p:nvPr/>
        </p:nvSpPr>
        <p:spPr>
          <a:xfrm>
            <a:off x="2327195" y="5808166"/>
            <a:ext cx="2836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The bank generates a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surplus</a:t>
            </a:r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 of money from the difference in the interest charged and received</a:t>
            </a:r>
            <a:endParaRPr lang="en-GB" sz="1600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04653" y="2609655"/>
            <a:ext cx="2212418" cy="324242"/>
          </a:xfrm>
          <a:prstGeom prst="rightArrow">
            <a:avLst/>
          </a:prstGeom>
          <a:solidFill>
            <a:srgbClr val="10A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0800000">
            <a:off x="761201" y="3222922"/>
            <a:ext cx="2182908" cy="288032"/>
          </a:xfrm>
          <a:prstGeom prst="rightArrow">
            <a:avLst/>
          </a:prstGeom>
          <a:solidFill>
            <a:srgbClr val="10A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5400000">
            <a:off x="6950038" y="3292020"/>
            <a:ext cx="878167" cy="288031"/>
          </a:xfrm>
          <a:prstGeom prst="rightArrow">
            <a:avLst/>
          </a:prstGeom>
          <a:solidFill>
            <a:srgbClr val="10A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3041387" y="5066956"/>
            <a:ext cx="1407672" cy="741210"/>
            <a:chOff x="4258456" y="4437112"/>
            <a:chExt cx="1407672" cy="741210"/>
          </a:xfrm>
        </p:grpSpPr>
        <p:pic>
          <p:nvPicPr>
            <p:cNvPr id="28" name="Picture 5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90" t="24625" r="4212" b="57409"/>
            <a:stretch/>
          </p:blipFill>
          <p:spPr bwMode="auto">
            <a:xfrm>
              <a:off x="4258456" y="4437112"/>
              <a:ext cx="512405" cy="74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90" t="24625" r="4212" b="57409"/>
            <a:stretch/>
          </p:blipFill>
          <p:spPr bwMode="auto">
            <a:xfrm>
              <a:off x="4716016" y="4437112"/>
              <a:ext cx="512405" cy="74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90" t="24625" r="4212" b="57409"/>
            <a:stretch/>
          </p:blipFill>
          <p:spPr bwMode="auto">
            <a:xfrm>
              <a:off x="5153723" y="4437112"/>
              <a:ext cx="512405" cy="74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 rot="19669902">
            <a:off x="3668169" y="3419067"/>
            <a:ext cx="268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The bank can use some of the surplus to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lend again </a:t>
            </a:r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to customers</a:t>
            </a:r>
            <a:endParaRPr lang="en-GB" sz="1600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338193" y="2646151"/>
            <a:ext cx="2727752" cy="3509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712504" y="4785990"/>
            <a:ext cx="3441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Borrowers spend this money on goods and services</a:t>
            </a:r>
            <a:endParaRPr lang="en-GB" sz="2000" b="1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5400000">
            <a:off x="2984950" y="4150093"/>
            <a:ext cx="1415893" cy="288032"/>
          </a:xfrm>
          <a:prstGeom prst="rightArrow">
            <a:avLst/>
          </a:prstGeom>
          <a:solidFill>
            <a:srgbClr val="10A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 rot="19679641" flipV="1">
            <a:off x="3947429" y="3884821"/>
            <a:ext cx="3266939" cy="376883"/>
          </a:xfrm>
          <a:prstGeom prst="rightArrow">
            <a:avLst/>
          </a:prstGeom>
          <a:solidFill>
            <a:srgbClr val="10A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6076801" y="3874838"/>
            <a:ext cx="2870793" cy="959556"/>
            <a:chOff x="6076801" y="3874838"/>
            <a:chExt cx="2870793" cy="959556"/>
          </a:xfrm>
        </p:grpSpPr>
        <p:pic>
          <p:nvPicPr>
            <p:cNvPr id="1026" name="Picture 2" descr="H:\IMAGES\stock images\shutterstock 2011\JPEG\shutterstock_72179776a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33" t="30613" r="3368" b="53245"/>
            <a:stretch/>
          </p:blipFill>
          <p:spPr bwMode="auto">
            <a:xfrm>
              <a:off x="6076801" y="3950038"/>
              <a:ext cx="1008003" cy="884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H:\IMAGES\stock images\shutterstock 2011\JPEG\shutterstock_72179776a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34" t="56387" r="3368" b="26834"/>
            <a:stretch/>
          </p:blipFill>
          <p:spPr bwMode="auto">
            <a:xfrm>
              <a:off x="7934095" y="3874838"/>
              <a:ext cx="1013499" cy="92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:\IMAGES\stock images\shutterstock 2011\JPEG\shutterstock_72179776a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56387" r="78342" b="26834"/>
            <a:stretch/>
          </p:blipFill>
          <p:spPr bwMode="auto">
            <a:xfrm>
              <a:off x="7036423" y="3874838"/>
              <a:ext cx="993428" cy="959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346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 animBg="1"/>
      <p:bldP spid="18" grpId="0" animBg="1"/>
      <p:bldP spid="24" grpId="0" animBg="1"/>
      <p:bldP spid="31" grpId="0"/>
      <p:bldP spid="32" grpId="0" animBg="1"/>
      <p:bldP spid="33" grpId="0"/>
      <p:bldP spid="3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16632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The Credit Creation Process – The Risks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34525" y="1052736"/>
            <a:ext cx="8857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This process </a:t>
            </a:r>
            <a:r>
              <a:rPr lang="en-GB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accounts for around 96% of the money in circulation</a:t>
            </a:r>
            <a:r>
              <a:rPr lang="en-GB" dirty="0" smtClean="0">
                <a:latin typeface="Century Gothic" panose="020B0502020202020204" pitchFamily="34" charset="0"/>
              </a:rPr>
              <a:t> in most industrialised nations.  </a:t>
            </a:r>
          </a:p>
          <a:p>
            <a:r>
              <a:rPr lang="en-GB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Only 4% is in the form of notes and coins </a:t>
            </a:r>
            <a:r>
              <a:rPr lang="en-GB" dirty="0" smtClean="0">
                <a:latin typeface="Century Gothic" panose="020B0502020202020204" pitchFamily="34" charset="0"/>
              </a:rPr>
              <a:t>created by the government.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H:\IMAGES\stock images\shutterstock 2012\shutterstock_863353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7" b="69766"/>
          <a:stretch/>
        </p:blipFill>
        <p:spPr bwMode="auto">
          <a:xfrm>
            <a:off x="539552" y="3789040"/>
            <a:ext cx="884658" cy="9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1584483" y="4289008"/>
            <a:ext cx="1547357" cy="230931"/>
          </a:xfrm>
          <a:prstGeom prst="rightArrow">
            <a:avLst/>
          </a:prstGeom>
          <a:solidFill>
            <a:srgbClr val="10A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2911986" y="3993777"/>
            <a:ext cx="2453209" cy="1549135"/>
            <a:chOff x="3602499" y="3999432"/>
            <a:chExt cx="2453209" cy="1549135"/>
          </a:xfrm>
        </p:grpSpPr>
        <p:sp>
          <p:nvSpPr>
            <p:cNvPr id="33" name="TextBox 32"/>
            <p:cNvSpPr txBox="1"/>
            <p:nvPr/>
          </p:nvSpPr>
          <p:spPr>
            <a:xfrm>
              <a:off x="3602499" y="4625237"/>
              <a:ext cx="2453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6666"/>
                  </a:solidFill>
                  <a:latin typeface="Century Gothic" panose="020B0502020202020204" pitchFamily="34" charset="0"/>
                </a:rPr>
                <a:t>Borrowers spend this money on goods and services</a:t>
              </a:r>
              <a:endParaRPr lang="en-GB" b="1" dirty="0">
                <a:solidFill>
                  <a:srgbClr val="006666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921960" y="3999432"/>
              <a:ext cx="1844286" cy="579152"/>
              <a:chOff x="6076801" y="3874838"/>
              <a:chExt cx="2870793" cy="959556"/>
            </a:xfrm>
          </p:grpSpPr>
          <p:pic>
            <p:nvPicPr>
              <p:cNvPr id="1026" name="Picture 2" descr="H:\IMAGES\stock images\shutterstock 2011\JPEG\shutterstock_72179776a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33" t="30613" r="3368" b="53245"/>
              <a:stretch/>
            </p:blipFill>
            <p:spPr bwMode="auto">
              <a:xfrm>
                <a:off x="6076801" y="3950038"/>
                <a:ext cx="1008003" cy="884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H:\IMAGES\stock images\shutterstock 2011\JPEG\shutterstock_72179776a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34" t="56387" r="3368" b="26834"/>
              <a:stretch/>
            </p:blipFill>
            <p:spPr bwMode="auto">
              <a:xfrm>
                <a:off x="7934095" y="3874838"/>
                <a:ext cx="1013499" cy="924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:\IMAGES\stock images\shutterstock 2011\JPEG\shutterstock_72179776a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6" t="56387" r="78342" b="26834"/>
              <a:stretch/>
            </p:blipFill>
            <p:spPr bwMode="auto">
              <a:xfrm>
                <a:off x="7036423" y="3874838"/>
                <a:ext cx="993428" cy="959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13749" y="2043508"/>
            <a:ext cx="1293024" cy="1157158"/>
            <a:chOff x="1854817" y="2023897"/>
            <a:chExt cx="1293024" cy="1184295"/>
          </a:xfrm>
        </p:grpSpPr>
        <p:pic>
          <p:nvPicPr>
            <p:cNvPr id="2050" name="Picture 2" descr="H:\IMAGES\Educational Development\Resources\Personal Finance\Mortgage\Mortgage payment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817" y="2023897"/>
              <a:ext cx="1225542" cy="105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47285" y="2893197"/>
              <a:ext cx="1200556" cy="31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006666"/>
                  </a:solidFill>
                </a:rPr>
                <a:t>MORTGAGES</a:t>
              </a:r>
              <a:endParaRPr lang="en-GB" sz="1400" b="1" dirty="0">
                <a:solidFill>
                  <a:srgbClr val="00666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552" y="5461141"/>
            <a:ext cx="1274671" cy="1000665"/>
            <a:chOff x="1356127" y="4869160"/>
            <a:chExt cx="1274671" cy="1000665"/>
          </a:xfrm>
        </p:grpSpPr>
        <p:pic>
          <p:nvPicPr>
            <p:cNvPr id="2051" name="Picture 3" descr="H:\IMAGES\stock images\shutterstock 2011\JPEG\shutterstock_7193242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100" y="4869160"/>
              <a:ext cx="1114645" cy="726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356127" y="5562048"/>
              <a:ext cx="1274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006666"/>
                  </a:solidFill>
                </a:rPr>
                <a:t>CREDIT CARDS</a:t>
              </a:r>
              <a:endParaRPr lang="en-GB" sz="1400" b="1" dirty="0">
                <a:solidFill>
                  <a:srgbClr val="006666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6359" y="4691574"/>
            <a:ext cx="864270" cy="1148695"/>
            <a:chOff x="4060377" y="2084026"/>
            <a:chExt cx="864270" cy="1148695"/>
          </a:xfrm>
        </p:grpSpPr>
        <p:pic>
          <p:nvPicPr>
            <p:cNvPr id="2052" name="Picture 4" descr="H:\IMAGES\stock images\shutterstock 2011\JPEG\shutterstock_72179776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86" t="5554" r="3143" b="77029"/>
            <a:stretch/>
          </p:blipFill>
          <p:spPr bwMode="auto">
            <a:xfrm>
              <a:off x="4098350" y="2084026"/>
              <a:ext cx="826296" cy="912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060377" y="2924944"/>
              <a:ext cx="864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006666"/>
                  </a:solidFill>
                </a:rPr>
                <a:t>LOANS</a:t>
              </a:r>
              <a:endParaRPr lang="en-GB" sz="1400" b="1" dirty="0">
                <a:solidFill>
                  <a:srgbClr val="006666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48020" y="5772321"/>
            <a:ext cx="1411560" cy="1019372"/>
            <a:chOff x="6166570" y="2917575"/>
            <a:chExt cx="1411560" cy="1019372"/>
          </a:xfrm>
        </p:grpSpPr>
        <p:pic>
          <p:nvPicPr>
            <p:cNvPr id="2053" name="Picture 5" descr="H:\IMAGES\stock images\shutterstock 2011\JPEG\shutterstock_72179776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00" t="31200" r="4057" b="52622"/>
            <a:stretch/>
          </p:blipFill>
          <p:spPr bwMode="auto">
            <a:xfrm>
              <a:off x="6400800" y="2917575"/>
              <a:ext cx="844305" cy="796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6166570" y="3629170"/>
              <a:ext cx="1411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006666"/>
                  </a:solidFill>
                </a:rPr>
                <a:t>HIRE PURCHASE</a:t>
              </a:r>
              <a:endParaRPr lang="en-GB" sz="1400" b="1" dirty="0">
                <a:solidFill>
                  <a:srgbClr val="00666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06773" y="2536761"/>
            <a:ext cx="1305439" cy="1258715"/>
            <a:chOff x="2627783" y="2275501"/>
            <a:chExt cx="1518304" cy="1465684"/>
          </a:xfrm>
        </p:grpSpPr>
        <p:pic>
          <p:nvPicPr>
            <p:cNvPr id="5" name="Picture 2" descr="http://www.fnblebanon.com/images/pics/overdraft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66" y="2275501"/>
              <a:ext cx="1207994" cy="120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627783" y="3382801"/>
              <a:ext cx="1518304" cy="358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006666"/>
                  </a:solidFill>
                </a:rPr>
                <a:t>OVERDRAFTS</a:t>
              </a:r>
              <a:endParaRPr lang="en-GB" sz="1400" b="1" dirty="0">
                <a:solidFill>
                  <a:srgbClr val="006666"/>
                </a:solidFill>
              </a:endParaRPr>
            </a:p>
          </p:txBody>
        </p:sp>
      </p:grpSp>
      <p:cxnSp>
        <p:nvCxnSpPr>
          <p:cNvPr id="10" name="Straight Arrow Connector 9"/>
          <p:cNvCxnSpPr>
            <a:endCxn id="3" idx="2"/>
          </p:cNvCxnSpPr>
          <p:nvPr/>
        </p:nvCxnSpPr>
        <p:spPr>
          <a:xfrm flipH="1" flipV="1">
            <a:off x="706495" y="3200666"/>
            <a:ext cx="54386" cy="6350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20579" y="3275444"/>
            <a:ext cx="187298" cy="58560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12211" y="4890260"/>
            <a:ext cx="1" cy="59388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148020" y="4890260"/>
            <a:ext cx="436463" cy="93425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33781" y="4890260"/>
            <a:ext cx="370621" cy="46712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5079543" y="4276346"/>
            <a:ext cx="2394904" cy="27530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2" descr="H:\IMAGES\Educational Development\Resources\Economics\Inflatio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4" b="13231"/>
          <a:stretch/>
        </p:blipFill>
        <p:spPr bwMode="auto">
          <a:xfrm>
            <a:off x="7592032" y="3918686"/>
            <a:ext cx="1399655" cy="9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9542" y="3367488"/>
            <a:ext cx="239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IF THE CREDIT CREATION PROCESS IS UNCONTROLLED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08708" y="3070447"/>
            <a:ext cx="176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PRICES INCREASE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(INFLATION)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1260" y="4908817"/>
            <a:ext cx="1925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TOO MUCH MONEY CHASING TOO FEW GOODS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504" y="4581128"/>
            <a:ext cx="180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Borrowers</a:t>
            </a:r>
            <a:endParaRPr lang="en-GB" b="1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ight Arrow 44"/>
          <p:cNvSpPr/>
          <p:nvPr/>
        </p:nvSpPr>
        <p:spPr>
          <a:xfrm rot="5400000">
            <a:off x="5812334" y="4753668"/>
            <a:ext cx="698389" cy="230931"/>
          </a:xfrm>
          <a:prstGeom prst="rightArrow">
            <a:avLst/>
          </a:prstGeom>
          <a:solidFill>
            <a:srgbClr val="10A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" descr="http://farm6.static.flickr.com/5480/10723523744_9d3284488c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21479" r="8222" b="22245"/>
          <a:stretch/>
        </p:blipFill>
        <p:spPr bwMode="auto">
          <a:xfrm>
            <a:off x="5120368" y="5259283"/>
            <a:ext cx="212366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991844" y="6154028"/>
            <a:ext cx="4108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10A017"/>
                </a:solidFill>
                <a:latin typeface="Century Gothic" panose="020B0502020202020204" pitchFamily="34" charset="0"/>
              </a:rPr>
              <a:t>The MPC at the Bank of England control interest rates to influence borrowing</a:t>
            </a:r>
            <a:endParaRPr lang="en-GB" sz="1600" b="1" dirty="0">
              <a:solidFill>
                <a:srgbClr val="10A017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9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8" grpId="0"/>
      <p:bldP spid="41" grpId="0"/>
      <p:bldP spid="42" grpId="0"/>
      <p:bldP spid="45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8686" y="116632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Inflation - Causes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3012818" y="2473220"/>
            <a:ext cx="2743828" cy="1490000"/>
            <a:chOff x="3005877" y="2492896"/>
            <a:chExt cx="2743828" cy="1490000"/>
          </a:xfrm>
        </p:grpSpPr>
        <p:pic>
          <p:nvPicPr>
            <p:cNvPr id="28" name="Picture 2" descr="H:\IMAGES\Educational Development\Resources\Economics\Inflatio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54" b="13231"/>
            <a:stretch/>
          </p:blipFill>
          <p:spPr bwMode="auto">
            <a:xfrm>
              <a:off x="3419872" y="2492896"/>
              <a:ext cx="2146502" cy="149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20082350">
              <a:off x="3005877" y="2820656"/>
              <a:ext cx="274382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INFLATION</a:t>
              </a:r>
              <a:endPara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" name="Right Arrow 3"/>
          <p:cNvSpPr/>
          <p:nvPr/>
        </p:nvSpPr>
        <p:spPr>
          <a:xfrm rot="12929781">
            <a:off x="2503805" y="2169229"/>
            <a:ext cx="1012625" cy="3779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 rot="19356528">
            <a:off x="1071952" y="1174914"/>
            <a:ext cx="2216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Excess demand in the economy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(Demand Pull)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10800000">
            <a:off x="2484863" y="3094229"/>
            <a:ext cx="935009" cy="3779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0" y="2655782"/>
            <a:ext cx="2484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Scarcity of resources – goods or services are in short supply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067921">
            <a:off x="989823" y="4697886"/>
            <a:ext cx="262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Rapidly increasing government spending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7906032">
            <a:off x="2694558" y="4359806"/>
            <a:ext cx="1012625" cy="3779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Arrow 34"/>
          <p:cNvSpPr/>
          <p:nvPr/>
        </p:nvSpPr>
        <p:spPr>
          <a:xfrm rot="16200000">
            <a:off x="4053434" y="1777946"/>
            <a:ext cx="1012625" cy="3779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 rot="2960406">
            <a:off x="6104493" y="1402525"/>
            <a:ext cx="198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Increase in the cost of raw materials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19563810">
            <a:off x="5463100" y="2160828"/>
            <a:ext cx="1012625" cy="3779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513522" y="5057889"/>
            <a:ext cx="2380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Devaluation of a currency – imports become more expensive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4016872" y="4362615"/>
            <a:ext cx="1012625" cy="3779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525143" y="752708"/>
            <a:ext cx="261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Rising wages – firms must cover the cost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88075" y="2926928"/>
            <a:ext cx="1878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Increased government taxation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5426578" y="3082558"/>
            <a:ext cx="1068393" cy="3779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 rot="2205791">
            <a:off x="5387769" y="4106822"/>
            <a:ext cx="1012625" cy="3779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 rot="1489388">
            <a:off x="6192243" y="4703946"/>
            <a:ext cx="187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Falling interest rates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8074" y="1936986"/>
            <a:ext cx="387958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2%</a:t>
            </a:r>
          </a:p>
          <a:p>
            <a:pPr algn="ctr"/>
            <a:r>
              <a:rPr lang="en-US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Target</a:t>
            </a:r>
            <a:endParaRPr lang="en-GB" sz="9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43" grpId="0" animBg="1"/>
      <p:bldP spid="44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8686" y="116632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Inflation – The Impact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8686" y="2264464"/>
            <a:ext cx="1937719" cy="1339230"/>
            <a:chOff x="561064" y="3237919"/>
            <a:chExt cx="2138727" cy="1678305"/>
          </a:xfrm>
        </p:grpSpPr>
        <p:pic>
          <p:nvPicPr>
            <p:cNvPr id="7" name="Picture 6" descr="http://www.brightstarcare.com/chicago-/files/2012/03/older_nurse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7" y="3237919"/>
              <a:ext cx="1571625" cy="16783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561064" y="3542450"/>
              <a:ext cx="2138727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all" spc="0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Employees/</a:t>
              </a:r>
            </a:p>
            <a:p>
              <a:pPr algn="ctr"/>
              <a:r>
                <a:rPr lang="en-US" sz="2800" b="1" cap="all" spc="0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Individuals</a:t>
              </a:r>
              <a:endParaRPr lang="en-GB" sz="28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9676" y="4065756"/>
            <a:ext cx="1761924" cy="1307460"/>
            <a:chOff x="4057879" y="3315072"/>
            <a:chExt cx="1976182" cy="1524000"/>
          </a:xfrm>
        </p:grpSpPr>
        <p:pic>
          <p:nvPicPr>
            <p:cNvPr id="6" name="Picture 5" descr="http://www.bernardhealth.com/Portals/131307/images/bernard-frustrated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315072"/>
              <a:ext cx="1524000" cy="15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057879" y="3815462"/>
              <a:ext cx="19761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sz="2800" b="1" cap="all" spc="0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Businesses</a:t>
              </a:r>
              <a:endParaRPr lang="en-GB" sz="28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pic>
        <p:nvPicPr>
          <p:cNvPr id="1026" name="Picture 2" descr="H:\IMAGES\Educational Development\Resources\Government\governme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11151" r="13145" b="24233"/>
          <a:stretch/>
        </p:blipFill>
        <p:spPr bwMode="auto">
          <a:xfrm>
            <a:off x="571252" y="5643416"/>
            <a:ext cx="1303120" cy="11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2209961" y="2074654"/>
            <a:ext cx="712914" cy="512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52548" y="2248128"/>
            <a:ext cx="5983947" cy="339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Value of salary eroded</a:t>
            </a:r>
            <a:endParaRPr lang="en-GB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2548" y="1772816"/>
            <a:ext cx="5983948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Decreased spending power if salaries are fixed</a:t>
            </a:r>
            <a:endParaRPr lang="en-GB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46168" y="2507469"/>
            <a:ext cx="676707" cy="3068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52547" y="2714029"/>
            <a:ext cx="598394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Value of savings and future pensions may be difficult to assess</a:t>
            </a:r>
            <a:endParaRPr lang="en-GB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80881" y="3006416"/>
            <a:ext cx="641994" cy="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280881" y="3222659"/>
            <a:ext cx="641994" cy="376200"/>
          </a:xfrm>
          <a:prstGeom prst="straightConnector1">
            <a:avLst/>
          </a:prstGeom>
          <a:ln w="254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52546" y="3429582"/>
            <a:ext cx="5983950" cy="338554"/>
          </a:xfrm>
          <a:prstGeom prst="rect">
            <a:avLst/>
          </a:prstGeom>
          <a:noFill/>
          <a:ln>
            <a:solidFill>
              <a:srgbClr val="10A017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10A017"/>
                </a:solidFill>
                <a:latin typeface="Century Gothic" panose="020B0502020202020204" pitchFamily="34" charset="0"/>
              </a:rPr>
              <a:t>House prices can rise – increases the value of an asset</a:t>
            </a:r>
            <a:endParaRPr lang="en-GB" sz="1600" b="1" dirty="0">
              <a:solidFill>
                <a:srgbClr val="10A01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131600" y="4282677"/>
            <a:ext cx="791275" cy="28078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052548" y="4113400"/>
            <a:ext cx="5983948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Businesses must continually update prices to keep pace</a:t>
            </a:r>
            <a:endParaRPr lang="en-GB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217605" y="4785257"/>
            <a:ext cx="76854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52545" y="4605370"/>
            <a:ext cx="5983949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Profits may suffer if prices are not increased</a:t>
            </a:r>
            <a:endParaRPr lang="en-GB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135421" y="5001557"/>
            <a:ext cx="850730" cy="280921"/>
          </a:xfrm>
          <a:prstGeom prst="straightConnector1">
            <a:avLst/>
          </a:prstGeom>
          <a:ln w="254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052548" y="5083450"/>
            <a:ext cx="5983950" cy="338554"/>
          </a:xfrm>
          <a:prstGeom prst="rect">
            <a:avLst/>
          </a:prstGeom>
          <a:noFill/>
          <a:ln>
            <a:solidFill>
              <a:srgbClr val="10A017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10A017"/>
                </a:solidFill>
                <a:latin typeface="Century Gothic" panose="020B0502020202020204" pitchFamily="34" charset="0"/>
              </a:rPr>
              <a:t>The value of debt (loans etc.) falls in real terms</a:t>
            </a:r>
            <a:endParaRPr lang="en-GB" sz="1600" b="1" dirty="0">
              <a:solidFill>
                <a:srgbClr val="10A01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1903807" y="6055489"/>
            <a:ext cx="1082344" cy="0"/>
          </a:xfrm>
          <a:prstGeom prst="straightConnector1">
            <a:avLst/>
          </a:prstGeom>
          <a:ln w="254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030734" y="5849760"/>
            <a:ext cx="5983950" cy="338554"/>
          </a:xfrm>
          <a:prstGeom prst="rect">
            <a:avLst/>
          </a:prstGeom>
          <a:noFill/>
          <a:ln>
            <a:solidFill>
              <a:srgbClr val="10A017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10A017"/>
                </a:solidFill>
                <a:latin typeface="Century Gothic" panose="020B0502020202020204" pitchFamily="34" charset="0"/>
              </a:rPr>
              <a:t>The value of national debt is eroded in real terms</a:t>
            </a:r>
            <a:endParaRPr lang="en-GB" sz="1600" b="1" dirty="0">
              <a:solidFill>
                <a:srgbClr val="10A01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95198" y="3933056"/>
            <a:ext cx="888531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04593" y="5589240"/>
            <a:ext cx="888531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5669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35" grpId="0" animBg="1"/>
      <p:bldP spid="45" grpId="0" animBg="1"/>
      <p:bldP spid="55" grpId="0" animBg="1"/>
      <p:bldP spid="61" grpId="0" animBg="1"/>
      <p:bldP spid="65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IMAGES\stock images\shutterstock 2012\shutterstock_54344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78" b="78457"/>
          <a:stretch/>
        </p:blipFill>
        <p:spPr bwMode="auto">
          <a:xfrm>
            <a:off x="35496" y="976122"/>
            <a:ext cx="1952295" cy="18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8686" y="116632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Inflation – Measuring inflation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12379" y="1110220"/>
            <a:ext cx="273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Included in the basket:</a:t>
            </a:r>
            <a:endParaRPr lang="en-GB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3928" y="1479552"/>
            <a:ext cx="319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F715D"/>
                </a:solidFill>
                <a:latin typeface="Century Gothic" panose="020B0502020202020204" pitchFamily="34" charset="0"/>
              </a:rPr>
              <a:t>Staples – Milk and Bread </a:t>
            </a:r>
            <a:endParaRPr lang="en-GB" b="1" dirty="0">
              <a:solidFill>
                <a:srgbClr val="3F715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http://milkgenomics.org/wp-content/uploads/2013/08/bigstock-old-fashioned-pint-glass-bottl-819756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0023" y="1139005"/>
            <a:ext cx="364479" cy="666556"/>
          </a:xfrm>
          <a:prstGeom prst="rect">
            <a:avLst/>
          </a:prstGeom>
          <a:noFill/>
        </p:spPr>
      </p:pic>
      <p:pic>
        <p:nvPicPr>
          <p:cNvPr id="9" name="Picture 8" descr="http://www.myersbarnes.com/blog/wp-content/uploads/2007/01/Photoxpress_9404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4069" y="1181955"/>
            <a:ext cx="928419" cy="622631"/>
          </a:xfrm>
          <a:prstGeom prst="rect">
            <a:avLst/>
          </a:prstGeom>
          <a:noFill/>
        </p:spPr>
      </p:pic>
      <p:sp>
        <p:nvSpPr>
          <p:cNvPr id="14" name="AutoShape 4" descr="http://www.google.co.uk/url?sa=i&amp;source=images&amp;cd=&amp;docid=D10Ha8r9U3iQsM&amp;tbnid=cV9G5zAal_GRUM&amp;ved=0CAUQjBw&amp;url=http%3A%2F%2Fjohnlewis.scene7.com%2Fis%2Fimage%2FJohnLewis%2F231779782%3F%24prod_main%24&amp;ei=2RzyU7aiI4yy7Aa6_IGYCg&amp;psig=AFQjCNFotEfBWOXjRxfdR2tDzPz5rf1hnA&amp;ust=140846242570624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6" descr="http://www.google.co.uk/url?sa=i&amp;source=images&amp;cd=&amp;docid=D10Ha8r9U3iQsM&amp;tbnid=cV9G5zAal_GRUM&amp;ved=0CAUQjBw&amp;url=http%3A%2F%2Fjohnlewis.scene7.com%2Fis%2Fimage%2FJohnLewis%2F231779782%3F%24prod_main%24&amp;ei=2RzyU7aiI4yy7Aa6_IGYCg&amp;psig=AFQjCNFotEfBWOXjRxfdR2tDzPz5rf1hnA&amp;ust=140846242570624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03928" y="180023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F715D"/>
                </a:solidFill>
                <a:latin typeface="Century Gothic" panose="020B0502020202020204" pitchFamily="34" charset="0"/>
              </a:rPr>
              <a:t>Big ticket items – Cars and Fridges </a:t>
            </a:r>
            <a:endParaRPr lang="en-GB" b="1" dirty="0">
              <a:solidFill>
                <a:srgbClr val="3F715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wallpapers-wide.net/wp-content/uploads/2014/08/exotic_cars_wallpaper_hd_for_ipad_mini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t="22538" r="11479" b="4993"/>
          <a:stretch/>
        </p:blipFill>
        <p:spPr bwMode="auto">
          <a:xfrm>
            <a:off x="6451762" y="1542268"/>
            <a:ext cx="828941" cy="4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ewsroom.electrolux.com/uk/wp-content/common/photos_uk/zanussi-zrt318w-fridge-freezer-l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76" y="1470260"/>
            <a:ext cx="471997" cy="6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93358" y="2134559"/>
            <a:ext cx="388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F715D"/>
                </a:solidFill>
                <a:latin typeface="Century Gothic" panose="020B0502020202020204" pitchFamily="34" charset="0"/>
              </a:rPr>
              <a:t>Regular costs – Petrol and Energy</a:t>
            </a:r>
            <a:endParaRPr lang="en-GB" b="1" dirty="0">
              <a:solidFill>
                <a:srgbClr val="3F715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8" name="Picture 10" descr="http://www.brightonandhovefreepress.co.uk/wp-content/uploads/2012/03/iStock_000006386804PETROLPUMP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 r="6072" b="7448"/>
          <a:stretch/>
        </p:blipFill>
        <p:spPr bwMode="auto">
          <a:xfrm>
            <a:off x="6385846" y="2118332"/>
            <a:ext cx="617194" cy="4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utilityassist.co.uk/img/gas-top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 t="6850" r="29962"/>
          <a:stretch/>
        </p:blipFill>
        <p:spPr bwMode="auto">
          <a:xfrm>
            <a:off x="5882488" y="1997451"/>
            <a:ext cx="349946" cy="69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93358" y="2486508"/>
            <a:ext cx="388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F715D"/>
                </a:solidFill>
                <a:latin typeface="Century Gothic" panose="020B0502020202020204" pitchFamily="34" charset="0"/>
              </a:rPr>
              <a:t>Fun – Beer and Holidays</a:t>
            </a:r>
            <a:endParaRPr lang="en-GB" b="1" dirty="0">
              <a:solidFill>
                <a:srgbClr val="3F715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62" name="Picture 14" descr="http://i.huffpost.com/gen/1294334/thumbs/o-JUST-ADD-WATER-BEER-facebook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12383" r="19390" b="4495"/>
          <a:stretch/>
        </p:blipFill>
        <p:spPr bwMode="auto">
          <a:xfrm>
            <a:off x="7105926" y="2046324"/>
            <a:ext cx="335944" cy="6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moneytothemasses.leadenhalllearni.netdna-cdn.com/wp-content/uploads/2010/04/sun-holiday-deckchai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023" y="1877827"/>
            <a:ext cx="972806" cy="7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Brace 17"/>
          <p:cNvSpPr/>
          <p:nvPr/>
        </p:nvSpPr>
        <p:spPr>
          <a:xfrm rot="5400000">
            <a:off x="4221363" y="-1304389"/>
            <a:ext cx="704442" cy="8562491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81191" y="3329078"/>
            <a:ext cx="8136904" cy="1323439"/>
          </a:xfrm>
          <a:prstGeom prst="rect">
            <a:avLst/>
          </a:prstGeom>
          <a:noFill/>
          <a:ln w="2540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anose="020B0502020202020204" pitchFamily="34" charset="0"/>
              </a:rPr>
              <a:t>On a monthly basis, the ONS collects:</a:t>
            </a:r>
          </a:p>
          <a:p>
            <a:pPr algn="ctr"/>
            <a:r>
              <a:rPr lang="en-GB" sz="16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180,000 Prices </a:t>
            </a:r>
            <a:r>
              <a:rPr lang="en-GB" sz="1600" dirty="0" smtClean="0">
                <a:latin typeface="Century Gothic" panose="020B0502020202020204" pitchFamily="34" charset="0"/>
              </a:rPr>
              <a:t>for </a:t>
            </a:r>
            <a:r>
              <a:rPr lang="en-GB" sz="16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700 goods and services </a:t>
            </a:r>
            <a:r>
              <a:rPr lang="en-GB" sz="1600" dirty="0" smtClean="0">
                <a:latin typeface="Century Gothic" panose="020B0502020202020204" pitchFamily="34" charset="0"/>
              </a:rPr>
              <a:t>from </a:t>
            </a:r>
            <a:r>
              <a:rPr lang="en-GB" sz="16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20,000 shops</a:t>
            </a:r>
            <a:r>
              <a:rPr lang="en-GB" sz="1600" dirty="0" smtClean="0">
                <a:latin typeface="Century Gothic" panose="020B0502020202020204" pitchFamily="34" charset="0"/>
              </a:rPr>
              <a:t> in </a:t>
            </a:r>
            <a:r>
              <a:rPr lang="en-GB" sz="16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141 UK locations</a:t>
            </a:r>
          </a:p>
          <a:p>
            <a:pPr algn="ctr"/>
            <a:r>
              <a:rPr lang="en-GB" sz="1600" dirty="0" smtClean="0">
                <a:latin typeface="Century Gothic" panose="020B0502020202020204" pitchFamily="34" charset="0"/>
              </a:rPr>
              <a:t>Prices also collected by internet and phone.</a:t>
            </a:r>
          </a:p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Prices are weighted according to their importance to form an </a:t>
            </a:r>
            <a:r>
              <a:rPr lang="en-GB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Index</a:t>
            </a: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Works out how much prices have gone </a:t>
            </a:r>
            <a:r>
              <a:rPr lang="en-GB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UP</a:t>
            </a:r>
            <a:r>
              <a:rPr lang="en-GB" sz="1600" dirty="0">
                <a:latin typeface="Century Gothic" panose="020B0502020202020204" pitchFamily="34" charset="0"/>
              </a:rPr>
              <a:t> or </a:t>
            </a:r>
            <a:r>
              <a:rPr lang="en-GB" sz="1600" b="1" dirty="0" smtClean="0">
                <a:solidFill>
                  <a:srgbClr val="10A017"/>
                </a:solidFill>
                <a:latin typeface="Century Gothic" panose="020B0502020202020204" pitchFamily="34" charset="0"/>
              </a:rPr>
              <a:t>DOWN</a:t>
            </a:r>
            <a:endParaRPr lang="en-GB" sz="1600" b="1" dirty="0">
              <a:solidFill>
                <a:srgbClr val="10A017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416975" y="4652517"/>
            <a:ext cx="481424" cy="567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81191" y="5220489"/>
            <a:ext cx="8136904" cy="584775"/>
          </a:xfrm>
          <a:prstGeom prst="rect">
            <a:avLst/>
          </a:prstGeom>
          <a:noFill/>
          <a:ln w="2540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anose="020B0502020202020204" pitchFamily="34" charset="0"/>
              </a:rPr>
              <a:t>On an annual  basis, the ONS:</a:t>
            </a:r>
          </a:p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Reviews the content of the basket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2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8686" y="116632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Inflation – Measuring inflation</a:t>
            </a:r>
            <a:endParaRPr lang="en-GB" dirty="0"/>
          </a:p>
        </p:txBody>
      </p:sp>
      <p:pic>
        <p:nvPicPr>
          <p:cNvPr id="3" name="Picture 2" descr="H:\IMAGES\stock images\shutterstock 2012\shutterstock_54344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78" b="78457"/>
          <a:stretch/>
        </p:blipFill>
        <p:spPr bwMode="auto">
          <a:xfrm>
            <a:off x="35496" y="1196752"/>
            <a:ext cx="12472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686" y="404664"/>
            <a:ext cx="762568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10" tIns="40755" rIns="81510" bIns="40755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dirty="0" smtClean="0">
                <a:latin typeface="Century Gothic" panose="020B0502020202020204" pitchFamily="34" charset="0"/>
              </a:rPr>
              <a:t>There are various measures of inflation.  Some of the main measures are: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5952" y="1412776"/>
            <a:ext cx="36572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Retail Price Index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(RPI)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484784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006666"/>
                </a:solidFill>
              </a:rPr>
              <a:t>‘</a:t>
            </a:r>
            <a:r>
              <a:rPr lang="en-GB" sz="14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Headline’ rate of inflation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Measures general household spending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Includes mortgage and rent payments, food, transport and entertainment</a:t>
            </a:r>
            <a:endParaRPr lang="en-GB" sz="1400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H:\IMAGES\stock images\shutterstock 2012\shutterstock_54344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78" b="78457"/>
          <a:stretch/>
        </p:blipFill>
        <p:spPr bwMode="auto">
          <a:xfrm>
            <a:off x="40073" y="4309473"/>
            <a:ext cx="12472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06788" y="4273092"/>
            <a:ext cx="36956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Consumer Price Index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(CPI)</a:t>
            </a:r>
            <a:endParaRPr lang="en-U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5986" y="4206567"/>
            <a:ext cx="4355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Prepared in a standard way across the EU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6666"/>
                </a:solidFill>
                <a:latin typeface="Century Gothic" panose="020B0502020202020204" pitchFamily="34" charset="0"/>
              </a:rPr>
              <a:t>D</a:t>
            </a: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oes </a:t>
            </a:r>
            <a:r>
              <a:rPr lang="en-GB" sz="14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not include mortgage interest payments</a:t>
            </a: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 (Most on the continent rent)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6666"/>
                </a:solidFill>
                <a:latin typeface="Century Gothic" panose="020B0502020202020204" pitchFamily="34" charset="0"/>
              </a:rPr>
              <a:t>I</a:t>
            </a: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t </a:t>
            </a:r>
            <a:r>
              <a:rPr lang="en-GB" sz="14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also excludes other housing costs </a:t>
            </a: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i.e. ‘depreciation component.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Originally known as the </a:t>
            </a:r>
            <a:r>
              <a:rPr lang="en-GB" sz="14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Harmonised Index of Consumer Prices (HICP)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Used by </a:t>
            </a:r>
            <a:r>
              <a:rPr lang="en-GB" sz="14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UK government </a:t>
            </a: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to measure inflation comparatively with other European countries.</a:t>
            </a:r>
          </a:p>
        </p:txBody>
      </p:sp>
      <p:pic>
        <p:nvPicPr>
          <p:cNvPr id="1026" name="Picture 2" descr="H:\IMAGES\Educational Development\Resources\Countries\EU\EU flag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2372" r="26915" b="24915"/>
          <a:stretch/>
        </p:blipFill>
        <p:spPr bwMode="auto">
          <a:xfrm>
            <a:off x="1539629" y="4825649"/>
            <a:ext cx="845239" cy="8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IMAGES\Educational Development\Resources\Countries\UK\Union Ja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66" y="4961596"/>
            <a:ext cx="1016169" cy="6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:\IMAGES\stock images\shutterstock 2012\shutterstock_54344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78" b="78457"/>
          <a:stretch/>
        </p:blipFill>
        <p:spPr bwMode="auto">
          <a:xfrm>
            <a:off x="40943" y="2780928"/>
            <a:ext cx="12472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55986" y="2780928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‘Underlying’ rate of inflation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Like </a:t>
            </a:r>
            <a:r>
              <a:rPr lang="en-GB" sz="1400" dirty="0">
                <a:solidFill>
                  <a:srgbClr val="006666"/>
                </a:solidFill>
                <a:latin typeface="Century Gothic" panose="020B0502020202020204" pitchFamily="34" charset="0"/>
              </a:rPr>
              <a:t>RPI except it excludes mortgage interest </a:t>
            </a: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payments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Removes impact of interest rate changes in general from the measure of inflation</a:t>
            </a:r>
            <a:endParaRPr lang="en-GB" sz="1400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0728" y="3132257"/>
            <a:ext cx="3657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RPIX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496" y="2708920"/>
            <a:ext cx="8972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496" y="4077072"/>
            <a:ext cx="8972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889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Deflation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Deflation is defined as a general </a:t>
            </a:r>
            <a:r>
              <a:rPr lang="en-GB" dirty="0">
                <a:solidFill>
                  <a:srgbClr val="C00000"/>
                </a:solidFill>
                <a:latin typeface="Century Gothic" panose="020B0502020202020204" pitchFamily="34" charset="0"/>
              </a:rPr>
              <a:t>fall </a:t>
            </a:r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 price </a:t>
            </a:r>
            <a:r>
              <a:rPr lang="en-GB" dirty="0">
                <a:solidFill>
                  <a:srgbClr val="C00000"/>
                </a:solidFill>
                <a:latin typeface="Century Gothic" panose="020B0502020202020204" pitchFamily="34" charset="0"/>
              </a:rPr>
              <a:t>levels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26" name="Picture 2" descr="http://assets.investmentu.com/contents/2015/02/deflation-stock-markets-biggest-threa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01" y="2640394"/>
            <a:ext cx="1828171" cy="12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49755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9999"/>
                </a:solidFill>
                <a:latin typeface="Century Gothic" panose="020B0502020202020204" pitchFamily="34" charset="0"/>
              </a:rPr>
              <a:t>Demand-side causes: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Negative Demand Shocks e.g. recent falls in oil and commodity prices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Excess capacity and production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252773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9999"/>
                </a:solidFill>
                <a:latin typeface="Century Gothic" panose="020B0502020202020204" pitchFamily="34" charset="0"/>
              </a:rPr>
              <a:t>Supply-side causes: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Improved productivity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Technological advances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Fall in wages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High exchange rates – fall in import prices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419495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Consequences for an economy:</a:t>
            </a:r>
            <a:endParaRPr lang="en-GB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Consumers may delay spending decisions (Think prices will fall further)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real value of debt increases – consumers may reduce spending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Reduced profits for businesses – they may look to reduce costs, increasing unemployment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10A017"/>
                </a:solidFill>
                <a:latin typeface="Century Gothic" panose="020B0502020202020204" pitchFamily="34" charset="0"/>
              </a:rPr>
              <a:t>Wages can fall – falls in levels of GDP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10A017"/>
                </a:solidFill>
                <a:latin typeface="Century Gothic" panose="020B0502020202020204" pitchFamily="34" charset="0"/>
              </a:rPr>
              <a:t>It can also encourage consumer spending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10A017"/>
                </a:solidFill>
                <a:latin typeface="Century Gothic" panose="020B0502020202020204" pitchFamily="34" charset="0"/>
              </a:rPr>
              <a:t>New business opportunities can emerge e.g. discount retailers</a:t>
            </a:r>
            <a:endParaRPr lang="en-GB" dirty="0">
              <a:solidFill>
                <a:srgbClr val="10A01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724</Words>
  <Application>Microsoft Office PowerPoint</Application>
  <PresentationFormat>On-screen Show (4:3)</PresentationFormat>
  <Paragraphs>103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Bolton</dc:creator>
  <cp:lastModifiedBy>Matthew Bolton</cp:lastModifiedBy>
  <cp:revision>819</cp:revision>
  <cp:lastPrinted>2014-12-09T10:58:03Z</cp:lastPrinted>
  <dcterms:created xsi:type="dcterms:W3CDTF">2014-04-03T14:33:40Z</dcterms:created>
  <dcterms:modified xsi:type="dcterms:W3CDTF">2016-08-22T09:28:43Z</dcterms:modified>
</cp:coreProperties>
</file>