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2" r:id="rId4"/>
    <p:sldId id="273" r:id="rId5"/>
    <p:sldId id="275" r:id="rId6"/>
    <p:sldId id="277" r:id="rId7"/>
    <p:sldId id="278" r:id="rId8"/>
    <p:sldId id="279" r:id="rId9"/>
    <p:sldId id="293" r:id="rId10"/>
    <p:sldId id="280" r:id="rId11"/>
    <p:sldId id="283" r:id="rId12"/>
    <p:sldId id="284" r:id="rId13"/>
    <p:sldId id="285" r:id="rId14"/>
    <p:sldId id="287" r:id="rId15"/>
    <p:sldId id="288" r:id="rId16"/>
    <p:sldId id="289" r:id="rId17"/>
    <p:sldId id="291" r:id="rId18"/>
    <p:sldId id="290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10A017"/>
    <a:srgbClr val="009900"/>
    <a:srgbClr val="006666"/>
    <a:srgbClr val="3F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3" autoAdjust="0"/>
    <p:restoredTop sz="89876" autoAdjust="0"/>
  </p:normalViewPr>
  <p:slideViewPr>
    <p:cSldViewPr>
      <p:cViewPr varScale="1">
        <p:scale>
          <a:sx n="104" d="100"/>
          <a:sy n="104" d="100"/>
        </p:scale>
        <p:origin x="17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A489-9135-4678-91CC-53CAE32C886C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76EE-D973-4E64-B51B-923DB2F7F1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9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36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5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76EE-D973-4E64-B51B-923DB2F7F12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46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9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8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22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2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9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9B64-6D77-4977-A264-3C5709AFD794}" type="datetimeFigureOut">
              <a:rPr lang="en-GB" smtClean="0"/>
              <a:pPr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BFC42-1AD9-4EC7-88BE-90F54C6867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5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1" descr="cis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837" y="190041"/>
            <a:ext cx="1689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75575" y="6237312"/>
            <a:ext cx="1368425" cy="4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1" rIns="91380" bIns="4569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cisi.org</a:t>
            </a:r>
          </a:p>
        </p:txBody>
      </p:sp>
    </p:spTree>
    <p:extLst>
      <p:ext uri="{BB962C8B-B14F-4D97-AF65-F5344CB8AC3E}">
        <p14:creationId xmlns:p14="http://schemas.microsoft.com/office/powerpoint/2010/main" val="8994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800" b="1" kern="1200" dirty="0" smtClean="0">
          <a:solidFill>
            <a:srgbClr val="006666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700808"/>
            <a:ext cx="8929265" cy="1600380"/>
          </a:xfrm>
          <a:prstGeom prst="rect">
            <a:avLst/>
          </a:prstGeom>
          <a:noFill/>
        </p:spPr>
        <p:txBody>
          <a:bodyPr wrap="square" lIns="91380" tIns="45691" rIns="91380" bIns="45691" rtlCol="0">
            <a:spAutoFit/>
          </a:bodyPr>
          <a:lstStyle/>
          <a:p>
            <a:pPr defTabSz="950314"/>
            <a:r>
              <a:rPr lang="en-GB" sz="3200" dirty="0" smtClean="0">
                <a:solidFill>
                  <a:srgbClr val="006666"/>
                </a:solidFill>
                <a:latin typeface="Century Gothic" pitchFamily="34" charset="0"/>
              </a:rPr>
              <a:t>CISI – </a:t>
            </a:r>
            <a:r>
              <a:rPr lang="en-GB" sz="3200" dirty="0">
                <a:solidFill>
                  <a:srgbClr val="006666"/>
                </a:solidFill>
                <a:latin typeface="Century Gothic" pitchFamily="34" charset="0"/>
              </a:rPr>
              <a:t>Financial Products, Markets &amp; Services</a:t>
            </a:r>
          </a:p>
          <a:p>
            <a:pPr defTabSz="950314"/>
            <a:endParaRPr lang="en-GB" dirty="0" smtClean="0">
              <a:solidFill>
                <a:srgbClr val="006666"/>
              </a:solidFill>
              <a:latin typeface="Century Gothic" pitchFamily="34" charset="0"/>
            </a:endParaRP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Topic – Other Retail Financial Products</a:t>
            </a:r>
          </a:p>
          <a:p>
            <a:pPr defTabSz="950314"/>
            <a:r>
              <a:rPr lang="en-GB" sz="2400" dirty="0" smtClean="0">
                <a:solidFill>
                  <a:srgbClr val="009999"/>
                </a:solidFill>
                <a:latin typeface="Century Gothic" pitchFamily="34" charset="0"/>
              </a:rPr>
              <a:t>(10.2) Mortgages</a:t>
            </a:r>
          </a:p>
        </p:txBody>
      </p:sp>
      <p:pic>
        <p:nvPicPr>
          <p:cNvPr id="27652" name="Picture 4" descr="http://media5.estateweb.com/contentimage.ewdgx?2F5AF7A93B31BE2294AF0258D5EEEAF614386658E6E8279A3CD9C2DD8A9ED8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3305175" cy="32956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9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528" y="332656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Non-payment of a mortgage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124744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If the borrower fails to make the agreed repayments and/or the interest payments on the mortgage, the borrower is described as </a:t>
            </a:r>
            <a:r>
              <a:rPr lang="en-GB" b="1" dirty="0" smtClean="0">
                <a:solidFill>
                  <a:srgbClr val="006666"/>
                </a:solidFill>
                <a:latin typeface="Century Gothic" pitchFamily="34" charset="0"/>
              </a:rPr>
              <a:t>‘in default’. 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The lender can then </a:t>
            </a:r>
            <a:r>
              <a:rPr lang="en-GB" b="1" dirty="0" smtClean="0">
                <a:solidFill>
                  <a:srgbClr val="006666"/>
                </a:solidFill>
                <a:latin typeface="Century Gothic" pitchFamily="34" charset="0"/>
              </a:rPr>
              <a:t>re-possess</a:t>
            </a:r>
            <a:r>
              <a:rPr lang="en-GB" dirty="0" smtClean="0">
                <a:latin typeface="Century Gothic" pitchFamily="34" charset="0"/>
              </a:rPr>
              <a:t> the property,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sell the property </a:t>
            </a:r>
            <a:r>
              <a:rPr lang="en-GB" dirty="0" smtClean="0">
                <a:latin typeface="Century Gothic" pitchFamily="34" charset="0"/>
              </a:rPr>
              <a:t>(often at auction) and then reimburse itself with the proceeds. 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Any money left over after repayment of the outstanding loan is returned to the former property owner.</a:t>
            </a:r>
            <a:endParaRPr lang="en-GB" dirty="0"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1233" t="29080" r="51442" b="51600"/>
          <a:stretch>
            <a:fillRect/>
          </a:stretch>
        </p:blipFill>
        <p:spPr bwMode="auto">
          <a:xfrm>
            <a:off x="6767736" y="2708920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1520" y="4221088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A second mortgage is sometimes taken out on a single property. 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If the borrower defaults on his borrowings, the </a:t>
            </a:r>
            <a:r>
              <a:rPr lang="en-GB" b="1" dirty="0" smtClean="0">
                <a:solidFill>
                  <a:srgbClr val="009900"/>
                </a:solidFill>
                <a:latin typeface="Century Gothic" pitchFamily="34" charset="0"/>
              </a:rPr>
              <a:t>first mortgage ranks ahead of the second </a:t>
            </a:r>
            <a:r>
              <a:rPr lang="en-GB" dirty="0" smtClean="0">
                <a:latin typeface="Century Gothic" pitchFamily="34" charset="0"/>
              </a:rPr>
              <a:t>one in terms of being repaid out of the proceeds of the property sale.</a:t>
            </a:r>
            <a:endParaRPr lang="en-GB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1979712" y="2924944"/>
            <a:ext cx="5328592" cy="64807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Interest rates on mortgages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8367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404664"/>
            <a:ext cx="712879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There are four main methods by which interest can be charged on mortgages.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1. Variable Rate Mortgage</a:t>
            </a:r>
          </a:p>
        </p:txBody>
      </p:sp>
      <p:pic>
        <p:nvPicPr>
          <p:cNvPr id="28674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3" cstate="print"/>
          <a:srcRect l="9509" r="14416"/>
          <a:stretch>
            <a:fillRect/>
          </a:stretch>
        </p:blipFill>
        <p:spPr bwMode="auto">
          <a:xfrm>
            <a:off x="539552" y="2276872"/>
            <a:ext cx="1413792" cy="20162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293096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6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4" cstate="print"/>
          <a:srcRect l="5250" t="17788" r="8126" b="21733"/>
          <a:stretch>
            <a:fillRect/>
          </a:stretch>
        </p:blipFill>
        <p:spPr bwMode="auto">
          <a:xfrm>
            <a:off x="7308304" y="2276872"/>
            <a:ext cx="1607473" cy="165618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092280" y="3933056"/>
            <a:ext cx="2051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8" name="Picture 6" descr="http://www.morrisgreenproperties.com/images/Mortgage-costs.jpg"/>
          <p:cNvPicPr>
            <a:picLocks noChangeAspect="1" noChangeArrowheads="1"/>
          </p:cNvPicPr>
          <p:nvPr/>
        </p:nvPicPr>
        <p:blipFill>
          <a:blip r:embed="rId5" cstate="print"/>
          <a:srcRect l="6818" t="13636" b="9091"/>
          <a:stretch>
            <a:fillRect/>
          </a:stretch>
        </p:blipFill>
        <p:spPr bwMode="auto">
          <a:xfrm>
            <a:off x="3635896" y="2636912"/>
            <a:ext cx="1968218" cy="1224136"/>
          </a:xfrm>
          <a:prstGeom prst="rect">
            <a:avLst/>
          </a:prstGeom>
          <a:noFill/>
        </p:spPr>
      </p:pic>
      <p:pic>
        <p:nvPicPr>
          <p:cNvPr id="28680" name="Picture 8" descr="http://www.defenselitigationinsider.com/files/2013/07/percentage.jpg"/>
          <p:cNvPicPr>
            <a:picLocks noChangeAspect="1" noChangeArrowheads="1"/>
          </p:cNvPicPr>
          <p:nvPr/>
        </p:nvPicPr>
        <p:blipFill>
          <a:blip r:embed="rId6" cstate="print"/>
          <a:srcRect l="8061" r="8637" b="21120"/>
          <a:stretch>
            <a:fillRect/>
          </a:stretch>
        </p:blipFill>
        <p:spPr bwMode="auto">
          <a:xfrm>
            <a:off x="3059832" y="1700808"/>
            <a:ext cx="1065391" cy="10081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347864" y="4913873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lender’s standard variable rate then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increases</a:t>
            </a:r>
            <a:r>
              <a:rPr lang="en-GB" sz="1600" dirty="0" smtClean="0">
                <a:latin typeface="Century Gothic" pitchFamily="34" charset="0"/>
              </a:rPr>
              <a:t> and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decreases</a:t>
            </a:r>
            <a:r>
              <a:rPr lang="en-GB" sz="1600" dirty="0" smtClean="0">
                <a:latin typeface="Century Gothic" pitchFamily="34" charset="0"/>
              </a:rPr>
              <a:t> with fluctuations in the </a:t>
            </a:r>
            <a:r>
              <a:rPr lang="en-GB" sz="1600" b="1" dirty="0" smtClean="0">
                <a:latin typeface="Century Gothic" pitchFamily="34" charset="0"/>
              </a:rPr>
              <a:t>base rate of interest </a:t>
            </a:r>
            <a:r>
              <a:rPr lang="en-GB" sz="1600" dirty="0" smtClean="0">
                <a:latin typeface="Century Gothic" pitchFamily="34" charset="0"/>
              </a:rPr>
              <a:t>set by the </a:t>
            </a:r>
            <a:r>
              <a:rPr lang="en-GB" sz="1600" b="1" dirty="0" smtClean="0">
                <a:latin typeface="Century Gothic" pitchFamily="34" charset="0"/>
              </a:rPr>
              <a:t>Bank of England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400000">
            <a:off x="2735796" y="5409220"/>
            <a:ext cx="504056" cy="8640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682" name="Picture 10" descr="http://www.whichmortgage.ca/files/image/Which%20Mortgage/interest-rate.jpg"/>
          <p:cNvPicPr>
            <a:picLocks noChangeAspect="1" noChangeArrowheads="1"/>
          </p:cNvPicPr>
          <p:nvPr/>
        </p:nvPicPr>
        <p:blipFill>
          <a:blip r:embed="rId7" cstate="print"/>
          <a:srcRect l="2939" t="23842" r="3822" b="19039"/>
          <a:stretch>
            <a:fillRect/>
          </a:stretch>
        </p:blipFill>
        <p:spPr bwMode="auto">
          <a:xfrm>
            <a:off x="6444208" y="5805264"/>
            <a:ext cx="1800200" cy="827119"/>
          </a:xfrm>
          <a:prstGeom prst="rect">
            <a:avLst/>
          </a:prstGeom>
          <a:noFill/>
        </p:spPr>
      </p:pic>
      <p:pic>
        <p:nvPicPr>
          <p:cNvPr id="28684" name="Picture 12" descr="http://i.telegraph.co.uk/multimedia/archive/02129/BANK-OF-ENGLAND_2129155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725144"/>
            <a:ext cx="1584176" cy="99138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067944" y="155679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lender charges the homebuyer the bank or building societies’ </a:t>
            </a:r>
            <a:r>
              <a:rPr lang="en-GB" sz="1600" b="1" dirty="0" smtClean="0">
                <a:latin typeface="Century Gothic" pitchFamily="34" charset="0"/>
              </a:rPr>
              <a:t>standard variable rate of interest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5400000">
            <a:off x="2735796" y="4833156"/>
            <a:ext cx="504056" cy="864096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4572000" y="3861048"/>
            <a:ext cx="504056" cy="10801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0" y="4781470"/>
            <a:ext cx="2483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borrower will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benefit</a:t>
            </a:r>
            <a:r>
              <a:rPr lang="en-GB" sz="1600" dirty="0" smtClean="0">
                <a:latin typeface="Century Gothic" pitchFamily="34" charset="0"/>
              </a:rPr>
              <a:t> from the base rate of interest remaining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low</a:t>
            </a:r>
            <a:r>
              <a:rPr lang="en-GB" sz="1600" dirty="0" smtClean="0">
                <a:latin typeface="Century Gothic" pitchFamily="34" charset="0"/>
              </a:rPr>
              <a:t>, but will suffer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additional costs </a:t>
            </a:r>
            <a:r>
              <a:rPr lang="en-GB" sz="1600" dirty="0" smtClean="0">
                <a:latin typeface="Century Gothic" pitchFamily="34" charset="0"/>
              </a:rPr>
              <a:t>if the base rate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increases.</a:t>
            </a:r>
            <a:endParaRPr lang="en-GB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0" grpId="0"/>
      <p:bldP spid="14" grpId="0"/>
      <p:bldP spid="15" grpId="0" animBg="1"/>
      <p:bldP spid="18" grpId="0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Arrow 21"/>
          <p:cNvSpPr/>
          <p:nvPr/>
        </p:nvSpPr>
        <p:spPr>
          <a:xfrm rot="10800000">
            <a:off x="1907704" y="3573016"/>
            <a:ext cx="5328592" cy="6480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1979712" y="2708920"/>
            <a:ext cx="5328592" cy="64807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Interest rates on mortgages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467380"/>
            <a:ext cx="68762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2. Fixed Rate Mortgage</a:t>
            </a:r>
          </a:p>
        </p:txBody>
      </p:sp>
      <p:pic>
        <p:nvPicPr>
          <p:cNvPr id="28674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3" cstate="print"/>
          <a:srcRect l="9509" r="14416"/>
          <a:stretch>
            <a:fillRect/>
          </a:stretch>
        </p:blipFill>
        <p:spPr bwMode="auto">
          <a:xfrm>
            <a:off x="683568" y="2564904"/>
            <a:ext cx="1224136" cy="174575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221088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6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4" cstate="print"/>
          <a:srcRect l="5250" t="17788" r="8126" b="21733"/>
          <a:stretch>
            <a:fillRect/>
          </a:stretch>
        </p:blipFill>
        <p:spPr bwMode="auto">
          <a:xfrm>
            <a:off x="7380312" y="2492896"/>
            <a:ext cx="1607473" cy="165618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308304" y="4077072"/>
            <a:ext cx="16916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8" name="Picture 6" descr="http://www.morrisgreenproperties.com/images/Mortgage-costs.jpg"/>
          <p:cNvPicPr>
            <a:picLocks noChangeAspect="1" noChangeArrowheads="1"/>
          </p:cNvPicPr>
          <p:nvPr/>
        </p:nvPicPr>
        <p:blipFill>
          <a:blip r:embed="rId5" cstate="print"/>
          <a:srcRect l="6818" t="13636" b="9091"/>
          <a:stretch>
            <a:fillRect/>
          </a:stretch>
        </p:blipFill>
        <p:spPr bwMode="auto">
          <a:xfrm>
            <a:off x="3563888" y="2780928"/>
            <a:ext cx="1968218" cy="12961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99792" y="4679265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If interest rates fall, and perhaps stay low, the fixed rate loan can only be cancelled if a </a:t>
            </a:r>
            <a:r>
              <a:rPr lang="en-GB" sz="1600" b="1" dirty="0" smtClean="0">
                <a:solidFill>
                  <a:srgbClr val="00B0F0"/>
                </a:solidFill>
                <a:latin typeface="Century Gothic" pitchFamily="34" charset="0"/>
              </a:rPr>
              <a:t>redemption penalty</a:t>
            </a:r>
          </a:p>
          <a:p>
            <a:pPr algn="ctr"/>
            <a:r>
              <a:rPr lang="en-GB" sz="1600" b="1" dirty="0" smtClean="0">
                <a:solidFill>
                  <a:srgbClr val="00B0F0"/>
                </a:solidFill>
                <a:latin typeface="Century Gothic" pitchFamily="34" charset="0"/>
              </a:rPr>
              <a:t>is paid. </a:t>
            </a:r>
          </a:p>
          <a:p>
            <a:pPr algn="ctr"/>
            <a:endParaRPr lang="en-GB" sz="1600" dirty="0" smtClean="0">
              <a:latin typeface="Century Gothic" pitchFamily="34" charset="0"/>
            </a:endParaRPr>
          </a:p>
          <a:p>
            <a:pPr algn="ctr"/>
            <a:r>
              <a:rPr lang="en-GB" sz="1600" dirty="0" smtClean="0">
                <a:latin typeface="Century Gothic" pitchFamily="34" charset="0"/>
              </a:rPr>
              <a:t>The penalty is calculated to </a:t>
            </a:r>
            <a:r>
              <a:rPr lang="en-GB" sz="1600" b="1" dirty="0" smtClean="0">
                <a:latin typeface="Century Gothic" pitchFamily="34" charset="0"/>
              </a:rPr>
              <a:t>recoup the loss suffered by the lender </a:t>
            </a:r>
            <a:r>
              <a:rPr lang="en-GB" sz="1600" dirty="0" smtClean="0">
                <a:latin typeface="Century Gothic" pitchFamily="34" charset="0"/>
              </a:rPr>
              <a:t>as a result of the cancellation of the fixed rate loan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170080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lender charges the homebuyer fixed rate of interest for an initial period of time e.g. 3.5% for 2-5 years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781470"/>
            <a:ext cx="2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borrower will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be protected</a:t>
            </a:r>
            <a:r>
              <a:rPr lang="en-GB" sz="1600" dirty="0" smtClean="0">
                <a:latin typeface="Century Gothic" pitchFamily="34" charset="0"/>
              </a:rPr>
              <a:t>  if interest rates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increase</a:t>
            </a:r>
            <a:r>
              <a:rPr lang="en-GB" sz="1600" dirty="0" smtClean="0">
                <a:latin typeface="Century Gothic" pitchFamily="34" charset="0"/>
              </a:rPr>
              <a:t> but if interest rates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fall,</a:t>
            </a:r>
            <a:r>
              <a:rPr lang="en-GB" sz="1600" dirty="0" smtClean="0">
                <a:latin typeface="Century Gothic" pitchFamily="34" charset="0"/>
              </a:rPr>
              <a:t> they will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lose out.</a:t>
            </a:r>
            <a:endParaRPr lang="en-GB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31746" name="Picture 2" descr="http://floridastatemortgagegroup.com/wp-content/uploads/2014/05/fixed_rat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9750" y="1916832"/>
            <a:ext cx="857238" cy="792088"/>
          </a:xfrm>
          <a:prstGeom prst="rect">
            <a:avLst/>
          </a:prstGeom>
          <a:noFill/>
        </p:spPr>
      </p:pic>
      <p:sp>
        <p:nvSpPr>
          <p:cNvPr id="23" name="Left Arrow 22"/>
          <p:cNvSpPr/>
          <p:nvPr/>
        </p:nvSpPr>
        <p:spPr>
          <a:xfrm rot="16200000">
            <a:off x="4391980" y="4041068"/>
            <a:ext cx="576064" cy="6480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748" name="Picture 4" descr="http://www.livemint.com/rf/Image-621x414/LiveMint/Period1/2011/10/20/Photos/1bfaa60f-a624-4f83-b912-5fa70b9fcb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394176"/>
            <a:ext cx="2195736" cy="1463824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0" y="964466"/>
            <a:ext cx="2771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Century Gothic" pitchFamily="34" charset="0"/>
              </a:rPr>
              <a:t>Fixed rate borrowers are often required to </a:t>
            </a:r>
            <a:r>
              <a:rPr lang="en-GB" sz="1400" b="1" dirty="0" smtClean="0">
                <a:latin typeface="Century Gothic" pitchFamily="34" charset="0"/>
              </a:rPr>
              <a:t>remain with the lender and pay the lender’s standard variable rate </a:t>
            </a:r>
            <a:r>
              <a:rPr lang="en-GB" sz="1400" dirty="0" smtClean="0">
                <a:latin typeface="Century Gothic" pitchFamily="34" charset="0"/>
              </a:rPr>
              <a:t>for a couple of years after the fixed rate deal ends –referred to as a </a:t>
            </a:r>
            <a:r>
              <a:rPr lang="en-GB" sz="1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‘lock in’ period.</a:t>
            </a:r>
            <a:endParaRPr lang="en-GB" sz="14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1750" name="Picture 6" descr="http://media.caspianmedia.com/image/f7599b30286aae47cfadd718aa7af302.jpg/size:500x500"/>
          <p:cNvPicPr>
            <a:picLocks noChangeAspect="1" noChangeArrowheads="1"/>
          </p:cNvPicPr>
          <p:nvPr/>
        </p:nvPicPr>
        <p:blipFill>
          <a:blip r:embed="rId8" cstate="print"/>
          <a:srcRect l="24240" t="19139" r="7584" b="21849"/>
          <a:stretch>
            <a:fillRect/>
          </a:stretch>
        </p:blipFill>
        <p:spPr bwMode="auto">
          <a:xfrm>
            <a:off x="2771800" y="908720"/>
            <a:ext cx="96335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8" grpId="0"/>
      <p:bldP spid="10" grpId="0"/>
      <p:bldP spid="14" grpId="0"/>
      <p:bldP spid="18" grpId="0"/>
      <p:bldP spid="21" grpId="0" build="allAtOnce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Interest rates on mortgages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6024" y="899428"/>
            <a:ext cx="70202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3. Capped Mortgage</a:t>
            </a:r>
          </a:p>
        </p:txBody>
      </p:sp>
      <p:sp>
        <p:nvSpPr>
          <p:cNvPr id="6" name="Left Arrow 5"/>
          <p:cNvSpPr/>
          <p:nvPr/>
        </p:nvSpPr>
        <p:spPr>
          <a:xfrm>
            <a:off x="1979712" y="2924944"/>
            <a:ext cx="5328592" cy="64807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2" cstate="print"/>
          <a:srcRect l="9509" r="14416"/>
          <a:stretch>
            <a:fillRect/>
          </a:stretch>
        </p:blipFill>
        <p:spPr bwMode="auto">
          <a:xfrm>
            <a:off x="539552" y="2276872"/>
            <a:ext cx="1413792" cy="2016224"/>
          </a:xfrm>
          <a:prstGeom prst="rect">
            <a:avLst/>
          </a:prstGeom>
          <a:noFill/>
        </p:spPr>
      </p:pic>
      <p:pic>
        <p:nvPicPr>
          <p:cNvPr id="8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3" cstate="print"/>
          <a:srcRect l="5250" t="17788" r="8126" b="21733"/>
          <a:stretch>
            <a:fillRect/>
          </a:stretch>
        </p:blipFill>
        <p:spPr bwMode="auto">
          <a:xfrm>
            <a:off x="7308304" y="2276872"/>
            <a:ext cx="1607473" cy="16561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092280" y="3933056"/>
            <a:ext cx="2051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6" descr="http://www.morrisgreenproperties.com/images/Mortgage-costs.jpg"/>
          <p:cNvPicPr>
            <a:picLocks noChangeAspect="1" noChangeArrowheads="1"/>
          </p:cNvPicPr>
          <p:nvPr/>
        </p:nvPicPr>
        <p:blipFill>
          <a:blip r:embed="rId4" cstate="print"/>
          <a:srcRect l="6818" t="13636" b="9091"/>
          <a:stretch>
            <a:fillRect/>
          </a:stretch>
        </p:blipFill>
        <p:spPr bwMode="auto">
          <a:xfrm>
            <a:off x="3635896" y="2636912"/>
            <a:ext cx="1968218" cy="1224136"/>
          </a:xfrm>
          <a:prstGeom prst="rect">
            <a:avLst/>
          </a:prstGeom>
          <a:noFill/>
        </p:spPr>
      </p:pic>
      <p:pic>
        <p:nvPicPr>
          <p:cNvPr id="11" name="Picture 8" descr="http://www.defenselitigationinsider.com/files/2013/07/percentage.jpg"/>
          <p:cNvPicPr>
            <a:picLocks noChangeAspect="1" noChangeArrowheads="1"/>
          </p:cNvPicPr>
          <p:nvPr/>
        </p:nvPicPr>
        <p:blipFill>
          <a:blip r:embed="rId5" cstate="print"/>
          <a:srcRect l="8061" r="8637" b="21120"/>
          <a:stretch>
            <a:fillRect/>
          </a:stretch>
        </p:blipFill>
        <p:spPr bwMode="auto">
          <a:xfrm>
            <a:off x="3059832" y="1700808"/>
            <a:ext cx="1065391" cy="10081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67944" y="155679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lender charges the homebuyer the bank or building societies’ </a:t>
            </a:r>
            <a:r>
              <a:rPr lang="en-GB" sz="1600" b="1" dirty="0" smtClean="0">
                <a:latin typeface="Century Gothic" pitchFamily="34" charset="0"/>
              </a:rPr>
              <a:t>standard variable rate of interest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4391980" y="3825044"/>
            <a:ext cx="576064" cy="6480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75856" y="4509120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standard variable rate will be ‘</a:t>
            </a:r>
            <a:r>
              <a:rPr lang="en-GB" sz="1600" b="1" dirty="0" smtClean="0">
                <a:latin typeface="Century Gothic" pitchFamily="34" charset="0"/>
              </a:rPr>
              <a:t>capped’ </a:t>
            </a:r>
            <a:r>
              <a:rPr lang="en-GB" sz="1600" dirty="0" smtClean="0">
                <a:latin typeface="Century Gothic" pitchFamily="34" charset="0"/>
              </a:rPr>
              <a:t>at a certain percentage.</a:t>
            </a:r>
          </a:p>
          <a:p>
            <a:pPr algn="ctr"/>
            <a:endParaRPr lang="en-GB" sz="1600" dirty="0" smtClean="0">
              <a:latin typeface="Century Gothic" pitchFamily="34" charset="0"/>
            </a:endParaRPr>
          </a:p>
          <a:p>
            <a:pPr algn="ctr"/>
            <a:r>
              <a:rPr lang="en-GB" sz="1600" dirty="0" smtClean="0">
                <a:latin typeface="Century Gothic" pitchFamily="34" charset="0"/>
              </a:rPr>
              <a:t>The standard variable rate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cannot move above the capped limit.</a:t>
            </a:r>
            <a:endParaRPr lang="en-GB" sz="1600" b="1" dirty="0">
              <a:solidFill>
                <a:srgbClr val="10A017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myfinancial.co.uk/images/capped.jpg"/>
          <p:cNvPicPr>
            <a:picLocks noChangeAspect="1" noChangeArrowheads="1"/>
          </p:cNvPicPr>
          <p:nvPr/>
        </p:nvPicPr>
        <p:blipFill>
          <a:blip r:embed="rId6" cstate="print"/>
          <a:srcRect r="19361"/>
          <a:stretch>
            <a:fillRect/>
          </a:stretch>
        </p:blipFill>
        <p:spPr bwMode="auto">
          <a:xfrm>
            <a:off x="6948264" y="4422676"/>
            <a:ext cx="1512168" cy="187523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4221088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rot="5400000">
            <a:off x="2699792" y="4869160"/>
            <a:ext cx="504056" cy="792088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0" y="4781470"/>
            <a:ext cx="2699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borrower will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pay more</a:t>
            </a:r>
            <a:r>
              <a:rPr lang="en-GB" sz="1600" dirty="0" smtClean="0">
                <a:latin typeface="Century Gothic" pitchFamily="34" charset="0"/>
              </a:rPr>
              <a:t> for their mortgage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if rates rise above the standard variable rate </a:t>
            </a:r>
            <a:r>
              <a:rPr lang="en-GB" sz="1600" dirty="0" smtClean="0">
                <a:latin typeface="Century Gothic" pitchFamily="34" charset="0"/>
              </a:rPr>
              <a:t>up to the capped rate.  They are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protected if interest rate rise above the capped rate</a:t>
            </a:r>
            <a:endParaRPr lang="en-GB" sz="1600" b="1" dirty="0">
              <a:solidFill>
                <a:srgbClr val="10A017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 animBg="1"/>
      <p:bldP spid="14" grpId="0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130622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Interest rates on mortgages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2008" y="755412"/>
            <a:ext cx="702027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4. Tracker Mortgages</a:t>
            </a:r>
          </a:p>
        </p:txBody>
      </p:sp>
      <p:sp>
        <p:nvSpPr>
          <p:cNvPr id="6" name="Left Arrow 5"/>
          <p:cNvSpPr/>
          <p:nvPr/>
        </p:nvSpPr>
        <p:spPr>
          <a:xfrm>
            <a:off x="1979712" y="2924944"/>
            <a:ext cx="5328592" cy="648072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2" cstate="print"/>
          <a:srcRect l="9509" r="14416"/>
          <a:stretch>
            <a:fillRect/>
          </a:stretch>
        </p:blipFill>
        <p:spPr bwMode="auto">
          <a:xfrm>
            <a:off x="539552" y="2276872"/>
            <a:ext cx="1413792" cy="2016224"/>
          </a:xfrm>
          <a:prstGeom prst="rect">
            <a:avLst/>
          </a:prstGeom>
          <a:noFill/>
        </p:spPr>
      </p:pic>
      <p:pic>
        <p:nvPicPr>
          <p:cNvPr id="8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3" cstate="print"/>
          <a:srcRect l="5250" t="17788" r="8126" b="21733"/>
          <a:stretch>
            <a:fillRect/>
          </a:stretch>
        </p:blipFill>
        <p:spPr bwMode="auto">
          <a:xfrm>
            <a:off x="7308304" y="2276872"/>
            <a:ext cx="1607473" cy="16561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092280" y="3933056"/>
            <a:ext cx="2051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6" descr="http://www.morrisgreenproperties.com/images/Mortgage-costs.jpg"/>
          <p:cNvPicPr>
            <a:picLocks noChangeAspect="1" noChangeArrowheads="1"/>
          </p:cNvPicPr>
          <p:nvPr/>
        </p:nvPicPr>
        <p:blipFill>
          <a:blip r:embed="rId4" cstate="print"/>
          <a:srcRect l="6818" t="13636" b="9091"/>
          <a:stretch>
            <a:fillRect/>
          </a:stretch>
        </p:blipFill>
        <p:spPr bwMode="auto">
          <a:xfrm>
            <a:off x="3635896" y="2636912"/>
            <a:ext cx="196821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67944" y="155679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lender charges the homebuyer a rate linked to another rate</a:t>
            </a:r>
          </a:p>
        </p:txBody>
      </p:sp>
      <p:sp>
        <p:nvSpPr>
          <p:cNvPr id="13" name="Left Arrow 12"/>
          <p:cNvSpPr/>
          <p:nvPr/>
        </p:nvSpPr>
        <p:spPr>
          <a:xfrm rot="16200000">
            <a:off x="4391980" y="3825044"/>
            <a:ext cx="576064" cy="6480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275856" y="450912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rate is linked to the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‘base’ or ‘bank’ rate </a:t>
            </a:r>
            <a:r>
              <a:rPr lang="en-GB" sz="1600" dirty="0" smtClean="0">
                <a:latin typeface="Century Gothic" pitchFamily="34" charset="0"/>
              </a:rPr>
              <a:t>set by the Bank of England (Monetary Policy Committee) e.g. </a:t>
            </a:r>
            <a:r>
              <a:rPr lang="en-GB" sz="1600" b="1" dirty="0" smtClean="0">
                <a:latin typeface="Century Gothic" pitchFamily="34" charset="0"/>
              </a:rPr>
              <a:t>1% above base</a:t>
            </a:r>
            <a:endParaRPr lang="en-GB" sz="1600" b="1" dirty="0">
              <a:solidFill>
                <a:srgbClr val="10A017"/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221088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rot="5400000">
            <a:off x="2915816" y="4725144"/>
            <a:ext cx="504056" cy="792088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0" y="4781470"/>
            <a:ext cx="269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borrower will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benefit </a:t>
            </a:r>
            <a:r>
              <a:rPr lang="en-GB" sz="1600" dirty="0" smtClean="0">
                <a:latin typeface="Century Gothic" pitchFamily="34" charset="0"/>
              </a:rPr>
              <a:t>when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Base Rate is low </a:t>
            </a:r>
            <a:r>
              <a:rPr lang="en-GB" sz="1600" dirty="0" smtClean="0">
                <a:latin typeface="Century Gothic" pitchFamily="34" charset="0"/>
              </a:rPr>
              <a:t>but will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pay more </a:t>
            </a:r>
            <a:r>
              <a:rPr lang="en-GB" sz="1600" dirty="0" smtClean="0">
                <a:latin typeface="Century Gothic" pitchFamily="34" charset="0"/>
              </a:rPr>
              <a:t>for their mortgage if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base rate goes up</a:t>
            </a:r>
            <a:endParaRPr lang="en-GB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9" name="Picture 12" descr="http://i.telegraph.co.uk/multimedia/archive/02129/BANK-OF-ENGLAND_212915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653136"/>
            <a:ext cx="1584176" cy="991387"/>
          </a:xfrm>
          <a:prstGeom prst="rect">
            <a:avLst/>
          </a:prstGeom>
          <a:noFill/>
        </p:spPr>
      </p:pic>
      <p:pic>
        <p:nvPicPr>
          <p:cNvPr id="32770" name="Picture 2" descr="http://moneyfacts.co.uk/resize.axd?w=225&amp;h=170&amp;f=http://media.moneyfacts.co.uk/image/Mortgageinterestonly_206_x_155.jpg"/>
          <p:cNvPicPr>
            <a:picLocks noChangeAspect="1" noChangeArrowheads="1"/>
          </p:cNvPicPr>
          <p:nvPr/>
        </p:nvPicPr>
        <p:blipFill>
          <a:blip r:embed="rId6" cstate="print"/>
          <a:srcRect l="10015" r="9867"/>
          <a:stretch>
            <a:fillRect/>
          </a:stretch>
        </p:blipFill>
        <p:spPr bwMode="auto">
          <a:xfrm>
            <a:off x="3059832" y="1484784"/>
            <a:ext cx="115212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 animBg="1"/>
      <p:bldP spid="14" grpId="0"/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Interest rates on mortgages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836712"/>
            <a:ext cx="53640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Discounted Rates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1412776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Mortgages are no different from loans, credit cards, savings and current accounts in that lenders are competing for your custom.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804735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Lending institutions often </a:t>
            </a:r>
            <a:r>
              <a:rPr lang="en-GB" b="1" dirty="0" smtClean="0">
                <a:latin typeface="Century Gothic" pitchFamily="34" charset="0"/>
              </a:rPr>
              <a:t>attract borrowers </a:t>
            </a:r>
            <a:r>
              <a:rPr lang="en-GB" dirty="0" smtClean="0">
                <a:latin typeface="Century Gothic" pitchFamily="34" charset="0"/>
              </a:rPr>
              <a:t>by offering </a:t>
            </a:r>
            <a:r>
              <a:rPr lang="en-GB" b="1" dirty="0" smtClean="0">
                <a:latin typeface="Century Gothic" pitchFamily="34" charset="0"/>
              </a:rPr>
              <a:t>discounted rate mortgage</a:t>
            </a:r>
            <a:r>
              <a:rPr lang="en-GB" dirty="0" smtClean="0">
                <a:latin typeface="Century Gothic" pitchFamily="34" charset="0"/>
              </a:rPr>
              <a:t>s. A 6% loan might be discounted to 5% for the first three years.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4471952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Such deals might attract </a:t>
            </a:r>
            <a:r>
              <a:rPr lang="en-GB" b="1" dirty="0" smtClean="0">
                <a:latin typeface="Century Gothic" pitchFamily="34" charset="0"/>
              </a:rPr>
              <a:t>‘switchers’ </a:t>
            </a:r>
            <a:r>
              <a:rPr lang="en-GB" dirty="0" smtClean="0">
                <a:latin typeface="Century Gothic" pitchFamily="34" charset="0"/>
              </a:rPr>
              <a:t>– borrowers who </a:t>
            </a:r>
            <a:r>
              <a:rPr lang="en-GB" b="1" dirty="0" smtClean="0">
                <a:latin typeface="Century Gothic" pitchFamily="34" charset="0"/>
              </a:rPr>
              <a:t>shop around and remortgage </a:t>
            </a:r>
            <a:r>
              <a:rPr lang="en-GB" dirty="0" smtClean="0">
                <a:latin typeface="Century Gothic" pitchFamily="34" charset="0"/>
              </a:rPr>
              <a:t>at a better rate; they may also be useful for </a:t>
            </a:r>
            <a:r>
              <a:rPr lang="en-GB" b="1" dirty="0" smtClean="0">
                <a:latin typeface="Century Gothic" pitchFamily="34" charset="0"/>
              </a:rPr>
              <a:t>first-time buyers </a:t>
            </a:r>
            <a:r>
              <a:rPr lang="en-GB" dirty="0" smtClean="0">
                <a:latin typeface="Century Gothic" pitchFamily="34" charset="0"/>
              </a:rPr>
              <a:t>as they make the transition to home ownership easier for those with a relatively low but growing level of income. </a:t>
            </a:r>
          </a:p>
        </p:txBody>
      </p:sp>
      <p:pic>
        <p:nvPicPr>
          <p:cNvPr id="34818" name="Picture 2" descr="http://www.mortgageadviceshop.com/assets/filedump/images/interest-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24744"/>
            <a:ext cx="2715987" cy="2304256"/>
          </a:xfrm>
          <a:prstGeom prst="rect">
            <a:avLst/>
          </a:prstGeom>
          <a:noFill/>
        </p:spPr>
      </p:pic>
      <p:pic>
        <p:nvPicPr>
          <p:cNvPr id="34820" name="Picture 4" descr="http://www.look4mortgage.co.uk/images/current-mortgage-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17032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build="allAtOnce"/>
      <p:bldP spid="2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mortgages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836712"/>
            <a:ext cx="53640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Repayment Mortgage</a:t>
            </a:r>
          </a:p>
        </p:txBody>
      </p:sp>
      <p:pic>
        <p:nvPicPr>
          <p:cNvPr id="10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2" cstate="print"/>
          <a:srcRect l="9509" r="14416"/>
          <a:stretch>
            <a:fillRect/>
          </a:stretch>
        </p:blipFill>
        <p:spPr bwMode="auto">
          <a:xfrm>
            <a:off x="1259632" y="1700808"/>
            <a:ext cx="1413792" cy="2016224"/>
          </a:xfrm>
          <a:prstGeom prst="rect">
            <a:avLst/>
          </a:prstGeom>
          <a:noFill/>
        </p:spPr>
      </p:pic>
      <p:pic>
        <p:nvPicPr>
          <p:cNvPr id="11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3" cstate="print"/>
          <a:srcRect l="5250" t="17788" r="8126" b="21733"/>
          <a:stretch>
            <a:fillRect/>
          </a:stretch>
        </p:blipFill>
        <p:spPr bwMode="auto">
          <a:xfrm>
            <a:off x="6588224" y="2132856"/>
            <a:ext cx="1607473" cy="165618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3568" y="3717032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0192" y="3697868"/>
            <a:ext cx="2051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2687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The most straightforward type of mortgage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2915816" y="2276872"/>
            <a:ext cx="3672408" cy="648072"/>
          </a:xfrm>
          <a:prstGeom prst="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771800" y="2852936"/>
            <a:ext cx="3635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borrower makes </a:t>
            </a:r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monthly payments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 </a:t>
            </a:r>
            <a:r>
              <a:rPr lang="en-GB" sz="1600" dirty="0" smtClean="0">
                <a:latin typeface="Century Gothic" pitchFamily="34" charset="0"/>
              </a:rPr>
              <a:t>to the lender, with each monthly payment </a:t>
            </a:r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comprising both </a:t>
            </a:r>
            <a:r>
              <a:rPr lang="en-GB" sz="1600" b="1" u="sng" dirty="0" smtClean="0">
                <a:solidFill>
                  <a:srgbClr val="002060"/>
                </a:solidFill>
                <a:latin typeface="Century Gothic" pitchFamily="34" charset="0"/>
              </a:rPr>
              <a:t>interest and capital</a:t>
            </a:r>
            <a:endParaRPr lang="en-GB" sz="1600" b="1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4365104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As long as the borrower meets the repayments each month, he is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guaranteed to pay off the loan over the term of the mortgage.</a:t>
            </a:r>
            <a:endParaRPr lang="en-GB" sz="1600" b="1" dirty="0">
              <a:solidFill>
                <a:srgbClr val="10A017"/>
              </a:solidFill>
              <a:latin typeface="Century Gothic" pitchFamily="34" charset="0"/>
            </a:endParaRPr>
          </a:p>
        </p:txBody>
      </p:sp>
      <p:pic>
        <p:nvPicPr>
          <p:cNvPr id="35842" name="Picture 2" descr="http://images.clipartpanda.com/advantage-clipart-clipart_of_31983_smjpg_2-300x225.jpg"/>
          <p:cNvPicPr>
            <a:picLocks noChangeAspect="1" noChangeArrowheads="1"/>
          </p:cNvPicPr>
          <p:nvPr/>
        </p:nvPicPr>
        <p:blipFill>
          <a:blip r:embed="rId4" cstate="print"/>
          <a:srcRect l="10080" r="9281"/>
          <a:stretch>
            <a:fillRect/>
          </a:stretch>
        </p:blipFill>
        <p:spPr bwMode="auto">
          <a:xfrm>
            <a:off x="3347864" y="4005064"/>
            <a:ext cx="2304256" cy="21431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940152" y="4326195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The cost of servicing the loan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could increase </a:t>
            </a:r>
            <a:r>
              <a:rPr lang="en-GB" sz="1600" dirty="0" smtClean="0">
                <a:latin typeface="Century Gothic" pitchFamily="34" charset="0"/>
              </a:rPr>
              <a:t>with changes of the interest rate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5301208"/>
            <a:ext cx="320384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The borrower runs the risk of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having the property repossessed</a:t>
            </a:r>
            <a:r>
              <a:rPr lang="en-GB" sz="1600" dirty="0" smtClean="0">
                <a:latin typeface="Century Gothic" pitchFamily="34" charset="0"/>
              </a:rPr>
              <a:t> if he fails to meet the repayments</a:t>
            </a:r>
            <a:endParaRPr lang="en-GB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uild="allAtOnce"/>
      <p:bldP spid="15" grpId="0" animBg="1"/>
      <p:bldP spid="16" grpId="0"/>
      <p:bldP spid="17" grpId="0" build="allAtOnce"/>
      <p:bldP spid="19" grpId="0" build="allAtOnce"/>
      <p:bldP spid="2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mortgages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836712"/>
            <a:ext cx="53640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Repayment Mortgage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9658" t="40840" r="27817" b="32280"/>
          <a:stretch>
            <a:fillRect/>
          </a:stretch>
        </p:blipFill>
        <p:spPr bwMode="auto">
          <a:xfrm>
            <a:off x="467544" y="1844824"/>
            <a:ext cx="8384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mortgages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836712"/>
            <a:ext cx="53640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Interest-only Mortgages</a:t>
            </a:r>
          </a:p>
        </p:txBody>
      </p:sp>
      <p:pic>
        <p:nvPicPr>
          <p:cNvPr id="10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2" cstate="print"/>
          <a:srcRect l="9509" r="14416"/>
          <a:stretch>
            <a:fillRect/>
          </a:stretch>
        </p:blipFill>
        <p:spPr bwMode="auto">
          <a:xfrm>
            <a:off x="1115616" y="1681644"/>
            <a:ext cx="1413792" cy="2016224"/>
          </a:xfrm>
          <a:prstGeom prst="rect">
            <a:avLst/>
          </a:prstGeom>
          <a:noFill/>
        </p:spPr>
      </p:pic>
      <p:pic>
        <p:nvPicPr>
          <p:cNvPr id="11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3" cstate="print"/>
          <a:srcRect l="5250" t="17788" r="8126" b="21733"/>
          <a:stretch>
            <a:fillRect/>
          </a:stretch>
        </p:blipFill>
        <p:spPr bwMode="auto">
          <a:xfrm>
            <a:off x="6708943" y="2060848"/>
            <a:ext cx="1607473" cy="165618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7544" y="3697868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2728" y="3625860"/>
            <a:ext cx="2051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2915816" y="2021939"/>
            <a:ext cx="3672408" cy="648072"/>
          </a:xfrm>
          <a:prstGeom prst="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43808" y="2670011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The borrower makes </a:t>
            </a:r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interest payments</a:t>
            </a:r>
            <a:r>
              <a:rPr lang="en-GB" sz="1600" dirty="0" smtClean="0">
                <a:latin typeface="Century Gothic" pitchFamily="34" charset="0"/>
              </a:rPr>
              <a:t> to the lender throughout the period of the loan. The borrower also </a:t>
            </a:r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puts money aside each month</a:t>
            </a:r>
            <a:r>
              <a:rPr lang="en-GB" sz="1600" dirty="0" smtClean="0">
                <a:latin typeface="Century Gothic" pitchFamily="34" charset="0"/>
              </a:rPr>
              <a:t>, into some </a:t>
            </a:r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form of investment to pay off the capital</a:t>
            </a:r>
            <a:endParaRPr lang="en-GB" sz="1600" b="1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4484727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Investment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may grow </a:t>
            </a:r>
            <a:r>
              <a:rPr lang="en-GB" sz="1600" dirty="0" smtClean="0">
                <a:latin typeface="Century Gothic" pitchFamily="34" charset="0"/>
              </a:rPr>
              <a:t>through regular contributions and investment so that the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capital borrowed can be paid off </a:t>
            </a:r>
            <a:r>
              <a:rPr lang="en-GB" sz="1600" dirty="0" smtClean="0">
                <a:latin typeface="Century Gothic" pitchFamily="34" charset="0"/>
              </a:rPr>
              <a:t>at the end of the mortgage term</a:t>
            </a:r>
          </a:p>
        </p:txBody>
      </p:sp>
      <p:pic>
        <p:nvPicPr>
          <p:cNvPr id="35842" name="Picture 2" descr="http://images.clipartpanda.com/advantage-clipart-clipart_of_31983_smjpg_2-300x225.jpg"/>
          <p:cNvPicPr>
            <a:picLocks noChangeAspect="1" noChangeArrowheads="1"/>
          </p:cNvPicPr>
          <p:nvPr/>
        </p:nvPicPr>
        <p:blipFill>
          <a:blip r:embed="rId4" cstate="print"/>
          <a:srcRect l="10080" r="9281"/>
          <a:stretch>
            <a:fillRect/>
          </a:stretch>
        </p:blipFill>
        <p:spPr bwMode="auto">
          <a:xfrm>
            <a:off x="3275856" y="4686235"/>
            <a:ext cx="2304256" cy="214312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724128" y="4431302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Interest rates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may increase </a:t>
            </a:r>
            <a:r>
              <a:rPr lang="en-GB" sz="1600" dirty="0" smtClean="0">
                <a:latin typeface="Century Gothic" pitchFamily="34" charset="0"/>
              </a:rPr>
              <a:t>and their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property is at risk </a:t>
            </a:r>
            <a:r>
              <a:rPr lang="en-GB" sz="1600" dirty="0" smtClean="0">
                <a:latin typeface="Century Gothic" pitchFamily="34" charset="0"/>
              </a:rPr>
              <a:t>if they fail to keep up the payments to the lender.</a:t>
            </a:r>
            <a:r>
              <a:rPr lang="en-GB" sz="1600" dirty="0" smtClean="0"/>
              <a:t> 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96136" y="5694347"/>
            <a:ext cx="334786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Additional risk that the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investment might not grow </a:t>
            </a:r>
            <a:r>
              <a:rPr lang="en-GB" sz="1600" dirty="0" smtClean="0">
                <a:latin typeface="Century Gothic" pitchFamily="34" charset="0"/>
              </a:rPr>
              <a:t>sufficiently to pay the amount owing on the mortgage. 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605438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They may have </a:t>
            </a:r>
            <a:r>
              <a:rPr lang="en-GB" sz="1600" b="1" dirty="0" smtClean="0">
                <a:solidFill>
                  <a:srgbClr val="10A017"/>
                </a:solidFill>
                <a:latin typeface="Century Gothic" pitchFamily="34" charset="0"/>
              </a:rPr>
              <a:t>additional cash </a:t>
            </a:r>
            <a:r>
              <a:rPr lang="en-GB" sz="1600" dirty="0" smtClean="0">
                <a:latin typeface="Century Gothic" pitchFamily="34" charset="0"/>
              </a:rPr>
              <a:t>after the mortgage is repaid in full</a:t>
            </a:r>
            <a:endParaRPr lang="en-GB" sz="1600" b="1" dirty="0">
              <a:solidFill>
                <a:srgbClr val="10A017"/>
              </a:solidFill>
              <a:latin typeface="Century Goth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2160" y="1052736"/>
            <a:ext cx="3059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latin typeface="Century Gothic" pitchFamily="34" charset="0"/>
              </a:rPr>
              <a:t>Lenders have to ensure that borrowers have robust investment plans in place to repay their mortgage</a:t>
            </a:r>
            <a:endParaRPr lang="en-GB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7" grpId="0" build="allAtOnce"/>
      <p:bldP spid="19" grpId="0" build="allAtOnce"/>
      <p:bldP spid="23" grpId="0" build="allAtOnce" animBg="1"/>
      <p:bldP spid="18" grpId="0" build="allAtOnce"/>
      <p:bldP spid="2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202630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mortgages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620688"/>
            <a:ext cx="53640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Offset Mortgages</a:t>
            </a:r>
          </a:p>
        </p:txBody>
      </p:sp>
      <p:pic>
        <p:nvPicPr>
          <p:cNvPr id="10" name="Picture 2" descr="http://inspectitlikeagirl.com/wp-content/uploads/2014/10/Dream-House.png"/>
          <p:cNvPicPr>
            <a:picLocks noChangeAspect="1" noChangeArrowheads="1"/>
          </p:cNvPicPr>
          <p:nvPr/>
        </p:nvPicPr>
        <p:blipFill>
          <a:blip r:embed="rId2" cstate="print"/>
          <a:srcRect l="9509" r="14416"/>
          <a:stretch>
            <a:fillRect/>
          </a:stretch>
        </p:blipFill>
        <p:spPr bwMode="auto">
          <a:xfrm>
            <a:off x="1115616" y="2329716"/>
            <a:ext cx="1413792" cy="2016224"/>
          </a:xfrm>
          <a:prstGeom prst="rect">
            <a:avLst/>
          </a:prstGeom>
          <a:noFill/>
        </p:spPr>
      </p:pic>
      <p:pic>
        <p:nvPicPr>
          <p:cNvPr id="11" name="Picture 4" descr="http://cf.ltkcdn.net/mortgage/images/std/29141-288x425-Mortgage_Lender.jpg"/>
          <p:cNvPicPr>
            <a:picLocks noChangeAspect="1" noChangeArrowheads="1"/>
          </p:cNvPicPr>
          <p:nvPr/>
        </p:nvPicPr>
        <p:blipFill>
          <a:blip r:embed="rId3" cstate="print"/>
          <a:srcRect l="5250" t="17788" r="8126" b="21733"/>
          <a:stretch>
            <a:fillRect/>
          </a:stretch>
        </p:blipFill>
        <p:spPr bwMode="auto">
          <a:xfrm>
            <a:off x="6708943" y="2780928"/>
            <a:ext cx="1607473" cy="165618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7544" y="4345940"/>
            <a:ext cx="2555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Homebuyer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2728" y="4345940"/>
            <a:ext cx="2051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Lender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2843808" y="2780928"/>
            <a:ext cx="3672408" cy="648072"/>
          </a:xfrm>
          <a:prstGeom prst="left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43808" y="3318083"/>
            <a:ext cx="3744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>
                <a:latin typeface="Century Gothic" pitchFamily="34" charset="0"/>
              </a:rPr>
              <a:t>For the calculation and charging of interest, any mortgage is offset against, for example, any savings you may hold.</a:t>
            </a:r>
            <a:endParaRPr lang="en-GB" sz="1600" b="1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35842" name="Picture 2" descr="http://images.clipartpanda.com/advantage-clipart-clipart_of_31983_smjpg_2-300x225.jpg"/>
          <p:cNvPicPr>
            <a:picLocks noChangeAspect="1" noChangeArrowheads="1"/>
          </p:cNvPicPr>
          <p:nvPr/>
        </p:nvPicPr>
        <p:blipFill>
          <a:blip r:embed="rId4" cstate="print"/>
          <a:srcRect l="10080" r="9281"/>
          <a:stretch>
            <a:fillRect/>
          </a:stretch>
        </p:blipFill>
        <p:spPr bwMode="auto">
          <a:xfrm>
            <a:off x="3347864" y="4437112"/>
            <a:ext cx="2304256" cy="2143125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3568" y="1169457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7030A0"/>
                </a:solidFill>
                <a:latin typeface="Century Gothic" pitchFamily="34" charset="0"/>
              </a:rPr>
              <a:t>Example: </a:t>
            </a:r>
            <a:r>
              <a:rPr lang="en-GB" sz="1600" dirty="0" smtClean="0">
                <a:latin typeface="Century Gothic" pitchFamily="34" charset="0"/>
              </a:rPr>
              <a:t>You have a mortgage of a £100,000 and have a savings account with £8,000 and £2,000 in a current account. For the purpose of calculating interest, the £100,000 is offset by the £10,000 worth of savings, so in effect you only pay interest on £90,000 of your mortgage borrowing but will not receive any interest on your savings.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016" y="4797152"/>
            <a:ext cx="3347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400" dirty="0" smtClean="0">
                <a:latin typeface="Century Gothic" pitchFamily="34" charset="0"/>
              </a:rPr>
              <a:t> A higher-rate tax payer will not </a:t>
            </a:r>
            <a:r>
              <a:rPr lang="en-GB" sz="1400" b="1" dirty="0" smtClean="0">
                <a:solidFill>
                  <a:srgbClr val="10A017"/>
                </a:solidFill>
                <a:latin typeface="Century Gothic" pitchFamily="34" charset="0"/>
              </a:rPr>
              <a:t>incur tax on any savings interest </a:t>
            </a:r>
            <a:r>
              <a:rPr lang="en-GB" sz="1400" dirty="0" smtClean="0">
                <a:latin typeface="Century Gothic" pitchFamily="34" charset="0"/>
              </a:rPr>
              <a:t>earned because it has been offset against the mortgage borrowing.</a:t>
            </a:r>
            <a:endParaRPr lang="en-GB" sz="1400" dirty="0">
              <a:latin typeface="Century Gothic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016" y="5733256"/>
            <a:ext cx="3707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400" dirty="0" smtClean="0">
                <a:latin typeface="Century Gothic" pitchFamily="34" charset="0"/>
              </a:rPr>
              <a:t> As interest is being paid on a slightly lower mortgage, it provides some flexibility to manage finances, </a:t>
            </a:r>
            <a:r>
              <a:rPr lang="en-GB" sz="1400" b="1" dirty="0" smtClean="0">
                <a:solidFill>
                  <a:srgbClr val="10A017"/>
                </a:solidFill>
                <a:latin typeface="Century Gothic" pitchFamily="34" charset="0"/>
              </a:rPr>
              <a:t>pay off the mortgage a little quicker </a:t>
            </a:r>
            <a:r>
              <a:rPr lang="en-GB" sz="1400" dirty="0" smtClean="0">
                <a:latin typeface="Century Gothic" pitchFamily="34" charset="0"/>
              </a:rPr>
              <a:t>and have </a:t>
            </a:r>
            <a:r>
              <a:rPr lang="en-GB" sz="1400" b="1" dirty="0" smtClean="0">
                <a:solidFill>
                  <a:srgbClr val="10A017"/>
                </a:solidFill>
                <a:latin typeface="Century Gothic" pitchFamily="34" charset="0"/>
              </a:rPr>
              <a:t>more control.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60640" y="4869160"/>
            <a:ext cx="334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400" dirty="0" smtClean="0">
                <a:latin typeface="Century Gothic" pitchFamily="34" charset="0"/>
              </a:rPr>
              <a:t> </a:t>
            </a:r>
            <a:r>
              <a:rPr lang="en-GB" sz="1400" b="1" dirty="0" smtClean="0">
                <a:solidFill>
                  <a:srgbClr val="C00000"/>
                </a:solidFill>
                <a:latin typeface="Century Gothic" pitchFamily="34" charset="0"/>
              </a:rPr>
              <a:t>No interest </a:t>
            </a:r>
            <a:r>
              <a:rPr lang="en-GB" sz="1400" dirty="0" smtClean="0">
                <a:latin typeface="Century Gothic" pitchFamily="34" charset="0"/>
              </a:rPr>
              <a:t>received on savings</a:t>
            </a:r>
            <a:endParaRPr lang="en-GB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21" grpId="0" build="allAtOnce"/>
      <p:bldP spid="22" grpId="0" build="allAtOnce"/>
      <p:bldP spid="24" grpId="0" build="allAtOnce"/>
      <p:bldP spid="2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UK Housing Market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764704"/>
            <a:ext cx="60486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6666"/>
                </a:solidFill>
                <a:latin typeface="Century Gothic" pitchFamily="34" charset="0"/>
              </a:rPr>
              <a:t>Home ownership in the UK:</a:t>
            </a:r>
          </a:p>
          <a:p>
            <a:endParaRPr lang="en-GB" b="1" dirty="0" smtClean="0">
              <a:solidFill>
                <a:srgbClr val="006666"/>
              </a:solidFill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Approximately </a:t>
            </a:r>
            <a:r>
              <a:rPr lang="en-GB" b="1" dirty="0" smtClean="0">
                <a:solidFill>
                  <a:srgbClr val="7030A0"/>
                </a:solidFill>
                <a:latin typeface="Century Gothic" pitchFamily="34" charset="0"/>
              </a:rPr>
              <a:t>27.8 million residential properties in the UK</a:t>
            </a:r>
            <a:endParaRPr lang="en-GB" dirty="0" smtClean="0">
              <a:solidFill>
                <a:srgbClr val="7030A0"/>
              </a:solidFill>
              <a:latin typeface="Century Gothic" pitchFamily="34" charset="0"/>
            </a:endParaRP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Owner Occupied:	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17.9 million </a:t>
            </a:r>
            <a:endParaRPr lang="en-GB" u="sng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Privately rented:		 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5.0 million</a:t>
            </a:r>
          </a:p>
          <a:p>
            <a:r>
              <a:rPr lang="en-GB" dirty="0" smtClean="0">
                <a:latin typeface="Century Gothic" pitchFamily="34" charset="0"/>
              </a:rPr>
              <a:t>Housing Association:	 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2.9 million</a:t>
            </a:r>
          </a:p>
          <a:p>
            <a:r>
              <a:rPr lang="en-GB" dirty="0" smtClean="0">
                <a:latin typeface="Century Gothic" pitchFamily="34" charset="0"/>
              </a:rPr>
              <a:t>Local Authority:	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	  2.0 million</a:t>
            </a:r>
          </a:p>
          <a:p>
            <a:endParaRPr lang="en-GB" sz="1600" b="1" dirty="0" smtClean="0">
              <a:solidFill>
                <a:srgbClr val="009999"/>
              </a:solidFill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11284" t="13960" r="33333" b="20000"/>
          <a:stretch>
            <a:fillRect/>
          </a:stretch>
        </p:blipFill>
        <p:spPr bwMode="auto">
          <a:xfrm>
            <a:off x="4788024" y="3562176"/>
            <a:ext cx="4211960" cy="310718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88024" y="4210248"/>
            <a:ext cx="421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Seeing an</a:t>
            </a:r>
          </a:p>
          <a:p>
            <a:pPr algn="ctr"/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increase in private rental properties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645024"/>
            <a:ext cx="4788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6666"/>
                </a:solidFill>
                <a:latin typeface="Century Gothic" pitchFamily="34" charset="0"/>
              </a:rPr>
              <a:t>Owner occupied properties:</a:t>
            </a:r>
          </a:p>
          <a:p>
            <a:endParaRPr lang="en-GB" u="sng" dirty="0" smtClean="0">
              <a:latin typeface="Century Gothic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dirty="0" smtClean="0">
                <a:latin typeface="Century Gothic" pitchFamily="34" charset="0"/>
              </a:rPr>
              <a:t>Only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5.37 million </a:t>
            </a:r>
            <a:r>
              <a:rPr lang="en-GB" dirty="0" smtClean="0">
                <a:latin typeface="Century Gothic" pitchFamily="34" charset="0"/>
              </a:rPr>
              <a:t>are owned outright </a:t>
            </a:r>
            <a:r>
              <a:rPr lang="en-GB" b="1" dirty="0" smtClean="0">
                <a:latin typeface="Century Gothic" pitchFamily="34" charset="0"/>
              </a:rPr>
              <a:t>(30%)</a:t>
            </a:r>
          </a:p>
          <a:p>
            <a:pPr marL="400050" indent="-400050">
              <a:buFont typeface="+mj-lt"/>
              <a:buAutoNum type="romanLcPeriod"/>
            </a:pPr>
            <a:endParaRPr lang="en-GB" b="1" dirty="0" smtClean="0">
              <a:latin typeface="Century Gothic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dirty="0" smtClean="0">
                <a:latin typeface="Century Gothic" pitchFamily="34" charset="0"/>
              </a:rPr>
              <a:t>Approx.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 12.5 million</a:t>
            </a:r>
            <a:r>
              <a:rPr lang="en-GB" dirty="0" smtClean="0">
                <a:solidFill>
                  <a:srgbClr val="009999"/>
                </a:solidFill>
                <a:latin typeface="Century Gothic" pitchFamily="34" charset="0"/>
              </a:rPr>
              <a:t> </a:t>
            </a:r>
            <a:r>
              <a:rPr lang="en-GB" dirty="0" smtClean="0">
                <a:latin typeface="Century Gothic" pitchFamily="34" charset="0"/>
              </a:rPr>
              <a:t>are part-owned, part-mortgaged </a:t>
            </a:r>
            <a:r>
              <a:rPr lang="en-GB" b="1" dirty="0" smtClean="0">
                <a:latin typeface="Century Gothic" pitchFamily="34" charset="0"/>
              </a:rPr>
              <a:t>(70%)</a:t>
            </a:r>
          </a:p>
          <a:p>
            <a:pPr marL="400050" indent="-400050">
              <a:buFont typeface="+mj-lt"/>
              <a:buAutoNum type="romanLcPeriod"/>
            </a:pPr>
            <a:endParaRPr lang="en-GB" b="1" dirty="0" smtClean="0">
              <a:latin typeface="Century Gothic" pitchFamily="34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GB" dirty="0" smtClean="0">
                <a:latin typeface="Century Gothic" pitchFamily="34" charset="0"/>
              </a:rPr>
              <a:t>Only just over </a:t>
            </a:r>
            <a:r>
              <a:rPr lang="en-GB" b="1" dirty="0" smtClean="0">
                <a:latin typeface="Century Gothic" pitchFamily="34" charset="0"/>
              </a:rPr>
              <a:t>45% </a:t>
            </a:r>
            <a:r>
              <a:rPr lang="en-GB" dirty="0" smtClean="0">
                <a:latin typeface="Century Gothic" pitchFamily="34" charset="0"/>
              </a:rPr>
              <a:t>of UK residential properties are mortgaged</a:t>
            </a:r>
          </a:p>
        </p:txBody>
      </p:sp>
      <p:pic>
        <p:nvPicPr>
          <p:cNvPr id="10242" name="Picture 2" descr="http://lisaorlansky.com/wp-content/uploads/2012/06/homeowner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160240" cy="182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UK Housing Market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0759" t="18160" r="33333" b="16321"/>
          <a:stretch>
            <a:fillRect/>
          </a:stretch>
        </p:blipFill>
        <p:spPr bwMode="auto">
          <a:xfrm>
            <a:off x="179512" y="620688"/>
            <a:ext cx="4176463" cy="300627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692696"/>
            <a:ext cx="45720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In 2013, the average price of a property in the UK stood at </a:t>
            </a:r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£242,000.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Between 1980 and 2013, on average, UK house prices fell – the majority of which occurred during the recession of the early 1990s. 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The biggest drop, however, was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7.6% in 2009.</a:t>
            </a:r>
            <a:endParaRPr lang="en-GB" sz="16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772816"/>
            <a:ext cx="4211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House prices are rising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0759" t="27400" r="33333" b="10441"/>
          <a:stretch>
            <a:fillRect/>
          </a:stretch>
        </p:blipFill>
        <p:spPr bwMode="auto">
          <a:xfrm>
            <a:off x="179512" y="3761656"/>
            <a:ext cx="4176464" cy="290214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499992" y="3573016"/>
            <a:ext cx="4644008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Rising house prices could partially explain the decline in the number of first time buyers taking out a mortgage. 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b="1" dirty="0" smtClean="0">
                <a:solidFill>
                  <a:srgbClr val="009999"/>
                </a:solidFill>
                <a:latin typeface="Century Gothic" pitchFamily="34" charset="0"/>
              </a:rPr>
              <a:t>1980 - 2002</a:t>
            </a:r>
            <a:r>
              <a:rPr lang="en-GB" sz="1600" dirty="0" smtClean="0">
                <a:latin typeface="Century Gothic" pitchFamily="34" charset="0"/>
              </a:rPr>
              <a:t>, first time buyer mortgages were averaging around </a:t>
            </a:r>
            <a:r>
              <a:rPr lang="en-GB" sz="1600" b="1" dirty="0" smtClean="0">
                <a:solidFill>
                  <a:srgbClr val="7030A0"/>
                </a:solidFill>
                <a:latin typeface="Century Gothic" pitchFamily="34" charset="0"/>
              </a:rPr>
              <a:t>486,000 per year. 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b="1" dirty="0" smtClean="0">
                <a:solidFill>
                  <a:srgbClr val="009999"/>
                </a:solidFill>
                <a:latin typeface="Century Gothic" pitchFamily="34" charset="0"/>
              </a:rPr>
              <a:t>2002 - 2003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31% decline </a:t>
            </a:r>
            <a:r>
              <a:rPr lang="en-GB" sz="1600" dirty="0" smtClean="0">
                <a:latin typeface="Century Gothic" pitchFamily="34" charset="0"/>
              </a:rPr>
              <a:t>in first-time buyer mortgages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b="1" dirty="0" smtClean="0">
                <a:solidFill>
                  <a:srgbClr val="009999"/>
                </a:solidFill>
                <a:latin typeface="Century Gothic" pitchFamily="34" charset="0"/>
              </a:rPr>
              <a:t>2007-2008</a:t>
            </a:r>
            <a:r>
              <a:rPr lang="en-GB" sz="1600" dirty="0" smtClean="0">
                <a:latin typeface="Century Gothic" pitchFamily="34" charset="0"/>
              </a:rPr>
              <a:t> further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47% decrease </a:t>
            </a:r>
            <a:r>
              <a:rPr lang="en-GB" sz="1600" dirty="0" smtClean="0">
                <a:latin typeface="Century Gothic" pitchFamily="34" charset="0"/>
              </a:rPr>
              <a:t>as the effects of the economic downturn impacted on the housing market. 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4653136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Declining number of first time buyers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7" grpId="0" build="allAtOnce"/>
      <p:bldP spid="12" grpId="0" build="allAtOnce" animBg="1"/>
      <p:bldP spid="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9912" y="980728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1284" t="16480" r="34642" b="15481"/>
          <a:stretch>
            <a:fillRect/>
          </a:stretch>
        </p:blipFill>
        <p:spPr bwMode="auto">
          <a:xfrm>
            <a:off x="179512" y="764705"/>
            <a:ext cx="4104456" cy="30243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51520" y="1484784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Decreasing numbers of younger homeowners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1284" t="21520" r="34117" b="10441"/>
          <a:stretch>
            <a:fillRect/>
          </a:stretch>
        </p:blipFill>
        <p:spPr bwMode="auto">
          <a:xfrm>
            <a:off x="179512" y="4005064"/>
            <a:ext cx="4104456" cy="272006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51520" y="458112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Increasing deposits paid by first time buyers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5976" y="4361036"/>
            <a:ext cx="4572000" cy="230832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Another likely contributing factor to the decline in numbers of first time buyers is the rise in the value of deposits paid to secure a mortgage.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For first time buyers, the average deposit as a percentage of purchase price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increased by almost 10%</a:t>
            </a:r>
            <a:r>
              <a:rPr lang="en-GB" sz="1600" dirty="0" smtClean="0">
                <a:latin typeface="Century Gothic" pitchFamily="34" charset="0"/>
              </a:rPr>
              <a:t> between 1988 and 2013, standing at </a:t>
            </a:r>
            <a:r>
              <a:rPr lang="en-GB" sz="1600" b="1" dirty="0" smtClean="0">
                <a:solidFill>
                  <a:srgbClr val="009900"/>
                </a:solidFill>
                <a:latin typeface="Century Gothic" pitchFamily="34" charset="0"/>
              </a:rPr>
              <a:t>22% of the price of the house.</a:t>
            </a:r>
            <a:endParaRPr lang="en-GB" sz="1600" b="1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7984" y="620688"/>
            <a:ext cx="471601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Fewer numbers of first time buyers has impacted upon on the age of homeowners. 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In 1991, </a:t>
            </a:r>
            <a:r>
              <a:rPr lang="en-GB" sz="1600" b="1" dirty="0" smtClean="0">
                <a:solidFill>
                  <a:srgbClr val="009999"/>
                </a:solidFill>
                <a:latin typeface="Century Gothic" pitchFamily="34" charset="0"/>
              </a:rPr>
              <a:t>67%</a:t>
            </a:r>
            <a:r>
              <a:rPr lang="en-GB" sz="1600" dirty="0" smtClean="0">
                <a:latin typeface="Century Gothic" pitchFamily="34" charset="0"/>
              </a:rPr>
              <a:t> of those aged </a:t>
            </a:r>
            <a:r>
              <a:rPr lang="en-GB" sz="1600" b="1" dirty="0" smtClean="0">
                <a:latin typeface="Century Gothic" pitchFamily="34" charset="0"/>
              </a:rPr>
              <a:t>25-34 </a:t>
            </a:r>
            <a:r>
              <a:rPr lang="en-GB" sz="1600" dirty="0" smtClean="0">
                <a:latin typeface="Century Gothic" pitchFamily="34" charset="0"/>
              </a:rPr>
              <a:t>were homeowners. By 2011/12, this had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declined to 43%.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There were also reductions in home ownership for those aged </a:t>
            </a:r>
            <a:r>
              <a:rPr lang="en-GB" sz="1600" b="1" dirty="0" smtClean="0">
                <a:latin typeface="Century Gothic" pitchFamily="34" charset="0"/>
              </a:rPr>
              <a:t>16-24 </a:t>
            </a:r>
            <a:r>
              <a:rPr lang="en-GB" sz="1600" dirty="0" smtClean="0">
                <a:latin typeface="Century Gothic" pitchFamily="34" charset="0"/>
              </a:rPr>
              <a:t>age group (from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36% to 10%) </a:t>
            </a:r>
            <a:r>
              <a:rPr lang="en-GB" sz="1600" dirty="0" smtClean="0">
                <a:latin typeface="Century Gothic" pitchFamily="34" charset="0"/>
              </a:rPr>
              <a:t>and for those </a:t>
            </a:r>
            <a:r>
              <a:rPr lang="en-GB" sz="1600" b="1" dirty="0" smtClean="0">
                <a:latin typeface="Century Gothic" pitchFamily="34" charset="0"/>
              </a:rPr>
              <a:t>35-44</a:t>
            </a:r>
            <a:r>
              <a:rPr lang="en-GB" sz="1600" dirty="0" smtClean="0">
                <a:latin typeface="Century Gothic" pitchFamily="34" charset="0"/>
              </a:rPr>
              <a:t> (from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78% to 64%). </a:t>
            </a:r>
          </a:p>
          <a:p>
            <a:endParaRPr lang="en-GB" sz="16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By contrast, home ownership has increased among older age groups.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UK Housing Market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build="allAtOnce"/>
      <p:bldP spid="14" grpId="0" build="allAtOnce" animBg="1"/>
      <p:bldP spid="1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1284" t="13120" r="33333" b="14641"/>
          <a:stretch>
            <a:fillRect/>
          </a:stretch>
        </p:blipFill>
        <p:spPr bwMode="auto">
          <a:xfrm>
            <a:off x="179512" y="620688"/>
            <a:ext cx="4104456" cy="33460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427984" y="1196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The overall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level of house building in the UK has declined since 1980</a:t>
            </a:r>
            <a:r>
              <a:rPr lang="en-GB" dirty="0" smtClean="0">
                <a:latin typeface="Century Gothic" pitchFamily="34" charset="0"/>
              </a:rPr>
              <a:t>, with 140,880 houses built in financial year 2013/14 – a </a:t>
            </a:r>
            <a:r>
              <a:rPr lang="en-GB" b="1" dirty="0" smtClean="0">
                <a:solidFill>
                  <a:srgbClr val="C00000"/>
                </a:solidFill>
                <a:latin typeface="Century Gothic" pitchFamily="34" charset="0"/>
              </a:rPr>
              <a:t>fall of more than 44% </a:t>
            </a:r>
            <a:r>
              <a:rPr lang="en-GB" dirty="0" smtClean="0">
                <a:latin typeface="Century Gothic" pitchFamily="34" charset="0"/>
              </a:rPr>
              <a:t>from the 251,820 built in 1979/80.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1" y="1700808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Fewer new homes are being built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UK Housing Market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22108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Problems facing the UK housing market:</a:t>
            </a:r>
          </a:p>
          <a:p>
            <a:endParaRPr lang="en-GB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A constantly growing demand for affordable houses with limited growth in the supply of new homes</a:t>
            </a:r>
          </a:p>
          <a:p>
            <a:pPr>
              <a:buFont typeface="Wingdings" pitchFamily="2" charset="2"/>
              <a:buChar char="§"/>
            </a:pPr>
            <a:endParaRPr lang="en-GB" dirty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House prices on the rise</a:t>
            </a:r>
          </a:p>
          <a:p>
            <a:pPr>
              <a:buFont typeface="Wingdings" pitchFamily="2" charset="2"/>
              <a:buChar char="§"/>
            </a:pPr>
            <a:endParaRPr lang="en-GB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Rental costs have also increased as landlords take advantage</a:t>
            </a:r>
            <a:endParaRPr lang="en-GB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496" y="116632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Government initiatives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6206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Help to Buy Schemes – backed by UK Government</a:t>
            </a:r>
          </a:p>
          <a:p>
            <a:endParaRPr lang="en-GB" b="1" dirty="0" smtClean="0">
              <a:solidFill>
                <a:srgbClr val="009999"/>
              </a:solidFill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The UK Government have tried to help people get onto the property ladder by offering various schemes to assist with getting a mortgage:</a:t>
            </a:r>
          </a:p>
          <a:p>
            <a:endParaRPr lang="en-GB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504" y="2204864"/>
          <a:ext cx="6912768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567834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Name of</a:t>
                      </a:r>
                      <a:r>
                        <a:rPr lang="en-GB" sz="1600" baseline="0" dirty="0" smtClean="0">
                          <a:latin typeface="Century Gothic" pitchFamily="34" charset="0"/>
                        </a:rPr>
                        <a:t> scheme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How it works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7504" y="2780928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Century Gothic" pitchFamily="34" charset="0"/>
              </a:rPr>
              <a:t>Shared Ownership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31640" y="2780928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Part-rent, Part-buy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 Buy a share of your home (between 25% and 75% of the value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 Pay rent on the remaining share.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 Buy bigger shares at a later stage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 Lease hold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4314582"/>
            <a:ext cx="1277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entury Gothic" pitchFamily="34" charset="0"/>
              </a:rPr>
              <a:t>Equity loan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4293096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</a:rPr>
              <a:t> </a:t>
            </a: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Government lends up to 20% of the cost of a new-build home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 Buyer needs a 5% cash deposit and a 75% mortgage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dk1"/>
                </a:solidFill>
                <a:latin typeface="Century Gothic" pitchFamily="34" charset="0"/>
              </a:rPr>
              <a:t> Buyer not charged fees on the 20% loan for the first five years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5661248"/>
            <a:ext cx="1353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Century Gothic" pitchFamily="34" charset="0"/>
              </a:rPr>
              <a:t>Right to Buy</a:t>
            </a:r>
            <a:endParaRPr lang="en-GB" sz="1600" b="1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1640" y="5664150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A policy that goes back to the 1980s and 1990s</a:t>
            </a:r>
          </a:p>
          <a:p>
            <a:pPr>
              <a:buFont typeface="Wingdings" pitchFamily="2" charset="2"/>
              <a:buChar char="§"/>
            </a:pPr>
            <a:r>
              <a:rPr lang="en-GB" sz="1600" dirty="0" smtClean="0">
                <a:latin typeface="Century Gothic" pitchFamily="34" charset="0"/>
              </a:rPr>
              <a:t> Council tenants and some Housing Association tenants with at least 5-years tenancy can purchase their home at a large discount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4100" name="AutoShape 4" descr="https://www.taylorwimpey.co.uk/~/media/Head%20Office/Images/Graphics/Help%20to%20Buy%20logo%20web%20file.jpg?la=en&amp;hash=5556BA76F64AA6C55CD035B002C58AD14FA064B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2" name="AutoShape 6" descr="Image result for help to buy sche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http://personal.natwest.com/content/natwest_com/en_uk/personal/mortgages/help-to-buy/_jcr_content/par/canvas_0/canvasgrid/gridPar1/gridcontrol_0/gridPar2/image.dmp.full.help-to-buy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7758" y="2132856"/>
            <a:ext cx="2176242" cy="1224136"/>
          </a:xfrm>
          <a:prstGeom prst="rect">
            <a:avLst/>
          </a:prstGeom>
          <a:noFill/>
        </p:spPr>
      </p:pic>
      <p:pic>
        <p:nvPicPr>
          <p:cNvPr id="4106" name="Picture 10" descr="http://www.makingmontclairhome.com/attachments/Image/3-4-buyahouse.jp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61048"/>
            <a:ext cx="187761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512" y="346646"/>
            <a:ext cx="684076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6666"/>
                </a:solidFill>
                <a:latin typeface="Century Gothic" pitchFamily="34" charset="0"/>
                <a:ea typeface="+mj-ea"/>
                <a:cs typeface="+mj-cs"/>
              </a:rPr>
              <a:t>What is a mortgage?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908720"/>
            <a:ext cx="352839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GB" sz="1600" dirty="0" smtClean="0">
              <a:latin typeface="Century Gothic" pitchFamily="34" charset="0"/>
            </a:endParaRPr>
          </a:p>
          <a:p>
            <a:endParaRPr lang="en-GB" sz="160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1600" dirty="0" smtClean="0">
              <a:latin typeface="Century Gothic" pitchFamily="34" charset="0"/>
            </a:endParaRPr>
          </a:p>
          <a:p>
            <a:endParaRPr lang="en-GB" sz="1600" dirty="0" smtClean="0">
              <a:latin typeface="Century Gothic" pitchFamily="34" charset="0"/>
            </a:endParaRPr>
          </a:p>
        </p:txBody>
      </p:sp>
      <p:pic>
        <p:nvPicPr>
          <p:cNvPr id="10" name="Picture 4" descr="http://media5.estateweb.com/contentimage.ewdgx?2F5AF7A93B31BE2294AF0258D5EEEAF614386658E6E8279A3CD9C2DD8A9ED8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916831"/>
            <a:ext cx="1488659" cy="148436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1342509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A mortgage is a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secured loan. </a:t>
            </a:r>
            <a:r>
              <a:rPr lang="en-GB" dirty="0" smtClean="0">
                <a:latin typeface="Century Gothic" pitchFamily="34" charset="0"/>
              </a:rPr>
              <a:t>(The security is the property being purchased)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2564904"/>
            <a:ext cx="697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Most people use mortgages to buy their house or flat.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1" y="3635732"/>
            <a:ext cx="8496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They tend to be taken out over a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long-term</a:t>
            </a:r>
            <a:r>
              <a:rPr lang="en-GB" dirty="0" smtClean="0">
                <a:latin typeface="Century Gothic" pitchFamily="34" charset="0"/>
              </a:rPr>
              <a:t> (most run for 20 or 25 years).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1" y="4643844"/>
            <a:ext cx="8784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latin typeface="Century Gothic" pitchFamily="34" charset="0"/>
              </a:rPr>
              <a:t> You can also take out ‘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buy-to-let mortgages</a:t>
            </a:r>
            <a:r>
              <a:rPr lang="en-GB" dirty="0" smtClean="0">
                <a:latin typeface="Century Gothic" pitchFamily="34" charset="0"/>
              </a:rPr>
              <a:t> to purchase rental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Applying for a mortgage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6024" y="620688"/>
            <a:ext cx="874846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Century Gothic" pitchFamily="34" charset="0"/>
              </a:rPr>
              <a:t>Mortgage lenders (building societies and retail banks) will consider each application for a loan in terms of the </a:t>
            </a:r>
            <a:r>
              <a:rPr lang="en-GB" b="1" dirty="0" smtClean="0">
                <a:solidFill>
                  <a:srgbClr val="009999"/>
                </a:solidFill>
                <a:latin typeface="Century Gothic" pitchFamily="34" charset="0"/>
              </a:rPr>
              <a:t>credit risk.  </a:t>
            </a:r>
            <a:r>
              <a:rPr lang="en-GB" dirty="0" smtClean="0">
                <a:latin typeface="Century Gothic" pitchFamily="34" charset="0"/>
              </a:rPr>
              <a:t>(The risk of not being paid the principal sum loaned and the interest due).  </a:t>
            </a:r>
          </a:p>
          <a:p>
            <a:endParaRPr lang="en-GB" dirty="0" smtClean="0">
              <a:latin typeface="Century Gothic" pitchFamily="34" charset="0"/>
            </a:endParaRPr>
          </a:p>
          <a:p>
            <a:r>
              <a:rPr lang="en-GB" dirty="0" smtClean="0">
                <a:latin typeface="Century Gothic" pitchFamily="34" charset="0"/>
              </a:rPr>
              <a:t>The factors assessed when lending a mortgage are given below: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2060848"/>
          <a:ext cx="8712968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1206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Factor Assessed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entury Gothic" pitchFamily="34" charset="0"/>
                        </a:rPr>
                        <a:t>What do they look at?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 smtClean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  <a:p>
                      <a:endParaRPr lang="en-GB" sz="1600" b="1" dirty="0">
                        <a:solidFill>
                          <a:srgbClr val="006666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  <a:p>
                      <a:endParaRPr lang="en-GB" sz="1600" dirty="0" smtClean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2420888"/>
            <a:ext cx="949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6666"/>
                </a:solidFill>
                <a:latin typeface="Century Gothic" pitchFamily="34" charset="0"/>
              </a:rPr>
              <a:t>Income</a:t>
            </a:r>
            <a:endParaRPr lang="en-GB" sz="16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3284984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6666"/>
                </a:solidFill>
                <a:latin typeface="Century Gothic" pitchFamily="34" charset="0"/>
              </a:rPr>
              <a:t>Security of employment</a:t>
            </a:r>
            <a:endParaRPr lang="en-GB" sz="16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3861048"/>
            <a:ext cx="1208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6666"/>
                </a:solidFill>
                <a:latin typeface="Century Gothic" pitchFamily="34" charset="0"/>
              </a:rPr>
              <a:t>Outgoings</a:t>
            </a:r>
            <a:endParaRPr lang="en-GB" sz="16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373216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6666"/>
                </a:solidFill>
                <a:latin typeface="Century Gothic" pitchFamily="34" charset="0"/>
              </a:rPr>
              <a:t>Loan-to-value ratio</a:t>
            </a:r>
            <a:endParaRPr lang="en-GB" sz="1600" b="1" dirty="0">
              <a:solidFill>
                <a:srgbClr val="006666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2453987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How much do they earn?  Are their earnings proportionate to the amount they want to borrow?  Often, lenders will lend a maximum of 4.5 x a person’s salary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843808" y="3212976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How long have they been working for their employer?  How likely is that they could lose their job?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3808" y="3789040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In the last 5-years, lenders have scrutinised how borrowers spend their money in more detail. </a:t>
            </a:r>
          </a:p>
          <a:p>
            <a:r>
              <a:rPr lang="en-GB" sz="1600" dirty="0" smtClean="0">
                <a:latin typeface="Century Gothic" pitchFamily="34" charset="0"/>
              </a:rPr>
              <a:t> </a:t>
            </a:r>
          </a:p>
          <a:p>
            <a:r>
              <a:rPr lang="en-GB" sz="1600" dirty="0" smtClean="0">
                <a:latin typeface="Century Gothic" pitchFamily="34" charset="0"/>
              </a:rPr>
              <a:t>How much do they spend on bills and household expenses?  </a:t>
            </a:r>
          </a:p>
          <a:p>
            <a:r>
              <a:rPr lang="en-GB" sz="1600" dirty="0" smtClean="0">
                <a:latin typeface="Century Gothic" pitchFamily="34" charset="0"/>
              </a:rPr>
              <a:t>Does the borrower have enough left to afford mortgage repayments?</a:t>
            </a:r>
            <a:endParaRPr lang="en-GB" sz="16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808" y="5373216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This is the size of the loan in relation to the value of the property being purchased.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The higher the loan-to-vale ratio, the more risky it is deemed by lenders.</a:t>
            </a:r>
            <a:endParaRPr lang="en-GB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076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Loan-to-value ratio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51520" y="908720"/>
            <a:ext cx="849694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This is the size of the loan in relation to the value of the property being purchased.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dirty="0" smtClean="0">
                <a:latin typeface="Century Gothic" pitchFamily="34" charset="0"/>
              </a:rPr>
              <a:t>The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higher the loan-to-value ratio</a:t>
            </a:r>
            <a:r>
              <a:rPr lang="en-GB" sz="1600" dirty="0" smtClean="0">
                <a:latin typeface="Century Gothic" pitchFamily="34" charset="0"/>
              </a:rPr>
              <a:t>, the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more risky </a:t>
            </a:r>
            <a:r>
              <a:rPr lang="en-GB" sz="1600" dirty="0" smtClean="0">
                <a:latin typeface="Century Gothic" pitchFamily="34" charset="0"/>
              </a:rPr>
              <a:t>it is deemed by lenders.  If the risk is deemed to be higher, the borrower will probably have to pay 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higher rates of interest.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234888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It is normally calculated as a percentage: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400506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e.g. A person wants to buy a flat for £150,000 but needs to borrow £125,000: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1520" y="2924944"/>
            <a:ext cx="4191269" cy="965721"/>
            <a:chOff x="1403648" y="3645024"/>
            <a:chExt cx="3253748" cy="965721"/>
          </a:xfrm>
        </p:grpSpPr>
        <p:sp>
          <p:nvSpPr>
            <p:cNvPr id="15" name="TextBox 14"/>
            <p:cNvSpPr txBox="1"/>
            <p:nvPr/>
          </p:nvSpPr>
          <p:spPr>
            <a:xfrm>
              <a:off x="1619672" y="3645024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Amount to borrow</a:t>
              </a:r>
              <a:endParaRPr lang="en-GB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5656" y="4149080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Value of the property</a:t>
              </a:r>
              <a:endParaRPr lang="en-GB" sz="24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403648" y="4149080"/>
              <a:ext cx="211772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577276" y="3861048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X 100</a:t>
              </a:r>
              <a:endParaRPr lang="en-GB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512" y="4581128"/>
            <a:ext cx="4176464" cy="965721"/>
            <a:chOff x="2339752" y="5229200"/>
            <a:chExt cx="4176464" cy="965721"/>
          </a:xfrm>
        </p:grpSpPr>
        <p:grpSp>
          <p:nvGrpSpPr>
            <p:cNvPr id="12" name="Group 11"/>
            <p:cNvGrpSpPr/>
            <p:nvPr/>
          </p:nvGrpSpPr>
          <p:grpSpPr>
            <a:xfrm>
              <a:off x="2339752" y="5229200"/>
              <a:ext cx="2903509" cy="965721"/>
              <a:chOff x="1403648" y="3645024"/>
              <a:chExt cx="2254040" cy="9657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07870" y="3645024"/>
                <a:ext cx="1293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£125,000</a:t>
                </a:r>
                <a:endParaRPr lang="en-GB" sz="2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15450" y="4149080"/>
                <a:ext cx="1381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£150,000</a:t>
                </a:r>
                <a:endParaRPr lang="en-GB" sz="2400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403648" y="4149080"/>
                <a:ext cx="1173920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577568" y="3861048"/>
                <a:ext cx="1080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X 100</a:t>
                </a:r>
                <a:endParaRPr lang="en-GB" sz="24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644008" y="5445224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= </a:t>
              </a:r>
              <a:r>
                <a:rPr lang="en-GB" sz="2400" b="1" u="sng" dirty="0" smtClean="0"/>
                <a:t>83% LTV</a:t>
              </a:r>
              <a:endParaRPr lang="en-GB" sz="2400" b="1" u="sng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1520" y="55892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entury Gothic" pitchFamily="34" charset="0"/>
              </a:rPr>
              <a:t>Before the financial crisis of 2008, some lenders were offering 100% mortgages with borrowers not required to contribute a deposit.</a:t>
            </a:r>
          </a:p>
          <a:p>
            <a:endParaRPr lang="en-GB" sz="1600" dirty="0" smtClean="0">
              <a:latin typeface="Century Gothic" pitchFamily="34" charset="0"/>
            </a:endParaRPr>
          </a:p>
          <a:p>
            <a:r>
              <a:rPr lang="en-GB" sz="1600" b="1" dirty="0" smtClean="0">
                <a:solidFill>
                  <a:srgbClr val="002060"/>
                </a:solidFill>
                <a:latin typeface="Century Gothic" pitchFamily="34" charset="0"/>
              </a:rPr>
              <a:t>Borrowers with larger deposits tend to be offered lower rates of interest</a:t>
            </a:r>
          </a:p>
        </p:txBody>
      </p:sp>
      <p:pic>
        <p:nvPicPr>
          <p:cNvPr id="37890" name="Picture 2" descr="http://www.imortgagecalculator.co.uk/img/loan-to-va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08920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/>
      <p:bldP spid="13" grpId="0" build="allAtOnce"/>
      <p:bldP spid="2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1941</Words>
  <Application>Microsoft Office PowerPoint</Application>
  <PresentationFormat>On-screen Show (4:3)</PresentationFormat>
  <Paragraphs>231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</vt:lpstr>
      <vt:lpstr>Office Theme</vt:lpstr>
      <vt:lpstr>PowerPoint Presentation</vt:lpstr>
      <vt:lpstr>UK Housing Market</vt:lpstr>
      <vt:lpstr>UK Housing Market</vt:lpstr>
      <vt:lpstr>UK Housing Market</vt:lpstr>
      <vt:lpstr>PowerPoint Presentation</vt:lpstr>
      <vt:lpstr>PowerPoint Presentation</vt:lpstr>
      <vt:lpstr>PowerPoint Presentation</vt:lpstr>
      <vt:lpstr>Applying for a mortgage</vt:lpstr>
      <vt:lpstr>Loan-to-value ratio</vt:lpstr>
      <vt:lpstr>PowerPoint Presentation</vt:lpstr>
      <vt:lpstr>Interest rates on mortgages</vt:lpstr>
      <vt:lpstr>Interest rates on mortgages</vt:lpstr>
      <vt:lpstr>Interest rates on mortgages</vt:lpstr>
      <vt:lpstr>Interest rates on mortgages</vt:lpstr>
      <vt:lpstr>Interest rates on mortgages</vt:lpstr>
      <vt:lpstr>Types of mortgages</vt:lpstr>
      <vt:lpstr>Types of mortgages</vt:lpstr>
      <vt:lpstr>Types of mortgages</vt:lpstr>
      <vt:lpstr>Types of mortgages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Bolton</dc:creator>
  <cp:lastModifiedBy>Matthew Bolton</cp:lastModifiedBy>
  <cp:revision>923</cp:revision>
  <dcterms:created xsi:type="dcterms:W3CDTF">2014-04-03T14:33:40Z</dcterms:created>
  <dcterms:modified xsi:type="dcterms:W3CDTF">2016-08-22T09:25:12Z</dcterms:modified>
</cp:coreProperties>
</file>