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7" r:id="rId6"/>
    <p:sldId id="279" r:id="rId7"/>
    <p:sldId id="280" r:id="rId8"/>
    <p:sldId id="289" r:id="rId9"/>
    <p:sldId id="281" r:id="rId10"/>
    <p:sldId id="282" r:id="rId11"/>
    <p:sldId id="283" r:id="rId12"/>
    <p:sldId id="284" r:id="rId13"/>
    <p:sldId id="286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9900"/>
    <a:srgbClr val="006666"/>
    <a:srgbClr val="10A017"/>
    <a:srgbClr val="3F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88714" autoAdjust="0"/>
  </p:normalViewPr>
  <p:slideViewPr>
    <p:cSldViewPr>
      <p:cViewPr varScale="1">
        <p:scale>
          <a:sx n="103" d="100"/>
          <a:sy n="103" d="100"/>
        </p:scale>
        <p:origin x="174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A489-9135-4678-91CC-53CAE32C886C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76EE-D973-4E64-B51B-923DB2F7F1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9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2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5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37" y="190041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312"/>
            <a:ext cx="1368425" cy="4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  <p:extLst>
      <p:ext uri="{BB962C8B-B14F-4D97-AF65-F5344CB8AC3E}">
        <p14:creationId xmlns:p14="http://schemas.microsoft.com/office/powerpoint/2010/main" val="899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sismoney.co.uk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700808"/>
            <a:ext cx="8929265" cy="1600380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defTabSz="950314"/>
            <a:r>
              <a:rPr lang="en-GB" sz="3200" dirty="0" smtClean="0">
                <a:solidFill>
                  <a:srgbClr val="006666"/>
                </a:solidFill>
                <a:latin typeface="Century Gothic" pitchFamily="34" charset="0"/>
              </a:rPr>
              <a:t>CISI – </a:t>
            </a:r>
            <a:r>
              <a:rPr lang="en-GB" sz="3200" dirty="0">
                <a:solidFill>
                  <a:srgbClr val="006666"/>
                </a:solidFill>
                <a:latin typeface="Century Gothic" pitchFamily="34" charset="0"/>
              </a:rPr>
              <a:t>Financial Products, Markets &amp; Services</a:t>
            </a:r>
          </a:p>
          <a:p>
            <a:pPr defTabSz="950314"/>
            <a:endParaRPr lang="en-GB" dirty="0" smtClean="0">
              <a:solidFill>
                <a:srgbClr val="006666"/>
              </a:solidFill>
              <a:latin typeface="Century Gothic" pitchFamily="34" charset="0"/>
            </a:endParaRP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Topic – Other Retail Financial Products</a:t>
            </a: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(10.1) Loans</a:t>
            </a:r>
          </a:p>
        </p:txBody>
      </p:sp>
      <p:pic>
        <p:nvPicPr>
          <p:cNvPr id="27650" name="Picture 2" descr="http://www2.larnecreditunion.com/wp-content/uploads/2014/06/loans-dreams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536" y="4365104"/>
            <a:ext cx="4139952" cy="231494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9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Credit Cards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052736"/>
            <a:ext cx="87129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A wide variety of retail goods such as food, electrical goods, petrol and cinema tickets can be paid for using a credit card. 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916832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How they work...</a:t>
            </a:r>
          </a:p>
          <a:p>
            <a:endParaRPr lang="en-GB" b="1" dirty="0" smtClean="0">
              <a:solidFill>
                <a:srgbClr val="009999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The retailer is paid by the credit card company for the goods sold</a:t>
            </a:r>
          </a:p>
          <a:p>
            <a:pPr>
              <a:buFont typeface="Wingdings" pitchFamily="2" charset="2"/>
              <a:buChar char="§"/>
            </a:pPr>
            <a:endParaRPr lang="en-GB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The credit card company charges the retailer a small fee, but this enables the store to sell goods to customers using their credit cards.</a:t>
            </a:r>
          </a:p>
          <a:p>
            <a:pPr>
              <a:buFont typeface="Wingdings" pitchFamily="2" charset="2"/>
              <a:buChar char="§"/>
            </a:pPr>
            <a:endParaRPr lang="en-GB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Customers are typically sent a monthly statement by the credit card company. </a:t>
            </a:r>
          </a:p>
          <a:p>
            <a:pPr>
              <a:buFont typeface="Wingdings" pitchFamily="2" charset="2"/>
              <a:buChar char="§"/>
            </a:pPr>
            <a:endParaRPr lang="en-GB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Customers can choose to pay all the money owed to the credit card company, or just a percentage of the total sum owed. </a:t>
            </a:r>
          </a:p>
          <a:p>
            <a:pPr>
              <a:buFont typeface="Wingdings" pitchFamily="2" charset="2"/>
              <a:buChar char="§"/>
            </a:pPr>
            <a:endParaRPr lang="en-GB" dirty="0" smtClean="0">
              <a:latin typeface="Century Gothic" pitchFamily="34" charset="0"/>
            </a:endParaRPr>
          </a:p>
        </p:txBody>
      </p:sp>
      <p:pic>
        <p:nvPicPr>
          <p:cNvPr id="47106" name="Picture 2" descr="http://www.proactiveworldwide.com/website/images/industries/consumer-goods/image-consumer-g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2304256" cy="2189044"/>
          </a:xfrm>
          <a:prstGeom prst="rect">
            <a:avLst/>
          </a:prstGeom>
          <a:noFill/>
        </p:spPr>
      </p:pic>
      <p:pic>
        <p:nvPicPr>
          <p:cNvPr id="47108" name="Picture 4" descr="http://www.ninjacredit.com/blog/wp-content/uploads/2014/01/credit-card-stat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65104"/>
            <a:ext cx="248130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Paying interest on Credit Cards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764704"/>
            <a:ext cx="8964488" cy="2708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700" b="1" dirty="0" smtClean="0">
                <a:latin typeface="Century Gothic" pitchFamily="34" charset="0"/>
              </a:rPr>
              <a:t> </a:t>
            </a:r>
            <a:r>
              <a:rPr lang="en-GB" sz="1700" dirty="0" smtClean="0">
                <a:latin typeface="Century Gothic" pitchFamily="34" charset="0"/>
              </a:rPr>
              <a:t>Interest is charged on the balance owed by the customer.</a:t>
            </a:r>
          </a:p>
          <a:p>
            <a:pPr>
              <a:buFont typeface="Wingdings" pitchFamily="2" charset="2"/>
              <a:buChar char="§"/>
            </a:pPr>
            <a:endParaRPr lang="en-GB" sz="17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latin typeface="Century Gothic" pitchFamily="34" charset="0"/>
              </a:rPr>
              <a:t> The interest rate charged on credit cards is relatively high compared to other forms of borrowing</a:t>
            </a:r>
          </a:p>
          <a:p>
            <a:pPr>
              <a:buFont typeface="Wingdings" pitchFamily="2" charset="2"/>
              <a:buChar char="§"/>
            </a:pPr>
            <a:endParaRPr lang="en-GB" sz="17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latin typeface="Century Gothic" pitchFamily="34" charset="0"/>
              </a:rPr>
              <a:t> If a customer pays the full balance each month, he is borrowing interest-free.</a:t>
            </a:r>
          </a:p>
          <a:p>
            <a:pPr>
              <a:buFont typeface="Wingdings" pitchFamily="2" charset="2"/>
              <a:buChar char="§"/>
            </a:pPr>
            <a:endParaRPr lang="en-GB" sz="17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 smtClean="0">
                <a:latin typeface="Century Gothic" pitchFamily="34" charset="0"/>
              </a:rPr>
              <a:t> It is also common for credit card companies to offer 0% interest to new customers for balances transferred from other cards and for new purchases for a set period, often six months.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869160"/>
            <a:ext cx="8784976" cy="19236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700" dirty="0" smtClean="0">
                <a:latin typeface="Century Gothic" pitchFamily="34" charset="0"/>
              </a:rPr>
              <a:t>Credit card interest is so profitable to banks that they entice people to switch their outstanding balance over to a new card.</a:t>
            </a:r>
          </a:p>
          <a:p>
            <a:endParaRPr lang="en-GB" sz="1700" dirty="0" smtClean="0">
              <a:latin typeface="Century Gothic" pitchFamily="34" charset="0"/>
            </a:endParaRPr>
          </a:p>
          <a:p>
            <a:r>
              <a:rPr lang="en-GB" sz="1700" dirty="0" smtClean="0">
                <a:latin typeface="Century Gothic" pitchFamily="34" charset="0"/>
              </a:rPr>
              <a:t>The bait is 0% interest charged on transferred balances for an extended period. The catch is there’s a fee that has to be paid on the balance transferred – in this case 2.98%.</a:t>
            </a:r>
          </a:p>
          <a:p>
            <a:endParaRPr lang="en-GB" sz="17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4371201"/>
            <a:ext cx="1197764" cy="3539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700" b="1" dirty="0" smtClean="0">
                <a:solidFill>
                  <a:srgbClr val="009999"/>
                </a:solidFill>
                <a:latin typeface="Century Gothic" pitchFamily="34" charset="0"/>
              </a:rPr>
              <a:t>The bait...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30042" t="62434" r="26666" b="20528"/>
          <a:stretch>
            <a:fillRect/>
          </a:stretch>
        </p:blipFill>
        <p:spPr bwMode="auto">
          <a:xfrm>
            <a:off x="3563888" y="3284984"/>
            <a:ext cx="5226372" cy="14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Interest Rates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20952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The costs of borrowing (mainly interest) vary depending on the form of borrowing, how long the money is required for, the security offered and the amount borrowed. </a:t>
            </a:r>
          </a:p>
        </p:txBody>
      </p:sp>
      <p:sp>
        <p:nvSpPr>
          <p:cNvPr id="49158" name="AutoShape 6" descr="https://pixabay.com/static/uploads/photo/2013/07/13/09/51/unauthorised-156169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160" name="AutoShape 8" descr="https://pixabay.com/static/uploads/photo/2013/07/13/09/51/unauthorised-156169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5661248"/>
            <a:ext cx="75608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64288" y="5715253"/>
            <a:ext cx="1979712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Most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expensive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5715253"/>
            <a:ext cx="1979712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Least </a:t>
            </a:r>
            <a:r>
              <a:rPr lang="en-US" sz="28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expensive</a:t>
            </a:r>
            <a:endParaRPr lang="en-US" sz="2800" b="1" cap="none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3568" y="3789040"/>
            <a:ext cx="1512168" cy="1377444"/>
            <a:chOff x="683568" y="3789040"/>
            <a:chExt cx="1512168" cy="1377444"/>
          </a:xfrm>
        </p:grpSpPr>
        <p:pic>
          <p:nvPicPr>
            <p:cNvPr id="49154" name="Picture 2" descr="http://www.abbeymoneyandproperty.co.uk/files/6614/0594/3645/abbey-moneyproperty-mortg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3789040"/>
              <a:ext cx="1468583" cy="108012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55576" y="479715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MORTGAGE</a:t>
              </a:r>
              <a:endParaRPr lang="en-GB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64088" y="3574757"/>
            <a:ext cx="1872208" cy="1654443"/>
            <a:chOff x="3851920" y="3573016"/>
            <a:chExt cx="1872208" cy="1654443"/>
          </a:xfrm>
        </p:grpSpPr>
        <p:pic>
          <p:nvPicPr>
            <p:cNvPr id="49162" name="Picture 10" descr="http://www.tgcom.mediaset.it/bin/218.$plit/C_0_articolo_502329_listatakes_itemTake_0_immaginetake.jpg"/>
            <p:cNvPicPr>
              <a:picLocks noChangeAspect="1" noChangeArrowheads="1"/>
            </p:cNvPicPr>
            <p:nvPr/>
          </p:nvPicPr>
          <p:blipFill>
            <a:blip r:embed="rId3" cstate="print"/>
            <a:srcRect l="15120" r="11801"/>
            <a:stretch>
              <a:fillRect/>
            </a:stretch>
          </p:blipFill>
          <p:spPr bwMode="auto">
            <a:xfrm>
              <a:off x="4169462" y="3573016"/>
              <a:ext cx="1122618" cy="1152128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3851920" y="458112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UNAUTHORISED</a:t>
              </a:r>
              <a:br>
                <a:rPr lang="en-GB" b="1" dirty="0" smtClean="0"/>
              </a:br>
              <a:r>
                <a:rPr lang="en-GB" b="1" dirty="0" smtClean="0"/>
                <a:t>OVERDRAFT</a:t>
              </a:r>
              <a:endParaRPr lang="en-GB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95936" y="3334207"/>
            <a:ext cx="1872208" cy="1894993"/>
            <a:chOff x="5364088" y="3548490"/>
            <a:chExt cx="1872208" cy="1894993"/>
          </a:xfrm>
        </p:grpSpPr>
        <p:pic>
          <p:nvPicPr>
            <p:cNvPr id="49166" name="Picture 14" descr="http://mootools.net/forge/uploads/screenshots/405/2296/eb7a8061d56c228f0bb3480ebcb83db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216239">
              <a:off x="5708298" y="3775060"/>
              <a:ext cx="1267741" cy="814602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5364088" y="479715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CREDIT</a:t>
              </a:r>
            </a:p>
            <a:p>
              <a:pPr algn="ctr"/>
              <a:r>
                <a:rPr lang="en-GB" b="1" dirty="0" smtClean="0"/>
                <a:t>CARDS</a:t>
              </a:r>
              <a:endParaRPr lang="en-GB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1760" y="3068960"/>
            <a:ext cx="1872208" cy="2230507"/>
            <a:chOff x="6804248" y="3212976"/>
            <a:chExt cx="1872208" cy="2230507"/>
          </a:xfrm>
        </p:grpSpPr>
        <p:pic>
          <p:nvPicPr>
            <p:cNvPr id="49164" name="Picture 12" descr="Image result for approv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64" y="3212976"/>
              <a:ext cx="1591247" cy="158417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804248" y="479715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AUTHORISED</a:t>
              </a:r>
              <a:br>
                <a:rPr lang="en-GB" b="1" dirty="0" smtClean="0"/>
              </a:br>
              <a:r>
                <a:rPr lang="en-GB" b="1" dirty="0" smtClean="0"/>
                <a:t>OVERDRAFT</a:t>
              </a:r>
              <a:endParaRPr lang="en-GB" b="1" dirty="0"/>
            </a:p>
          </p:txBody>
        </p:sp>
      </p:grpSp>
      <p:pic>
        <p:nvPicPr>
          <p:cNvPr id="49168" name="Picture 16" descr="http://www.moneyonpayday.com/wp-content/uploads/2015/05/Payday-Lo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789040"/>
            <a:ext cx="150198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Confusing Interest Rates</a:t>
            </a:r>
            <a:endParaRPr lang="en-GB" dirty="0"/>
          </a:p>
        </p:txBody>
      </p:sp>
      <p:sp>
        <p:nvSpPr>
          <p:cNvPr id="49158" name="AutoShape 6" descr="https://pixabay.com/static/uploads/photo/2013/07/13/09/51/unauthorised-156169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160" name="AutoShape 8" descr="https://pixabay.com/static/uploads/photo/2013/07/13/09/51/unauthorised-156169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1268760"/>
            <a:ext cx="78486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GB" sz="2400" b="1" dirty="0">
                <a:latin typeface="Century Gothic" pitchFamily="34" charset="0"/>
              </a:rPr>
              <a:t>  EAR – Effective Annual Rate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GB" dirty="0">
                <a:latin typeface="Century Gothic" pitchFamily="34" charset="0"/>
              </a:rPr>
              <a:t> the annual rate of interest assuming the addition of interest charges to the principal sum (i.e. outstanding balance)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741" y="2492896"/>
            <a:ext cx="75596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GB" sz="2400" b="1" dirty="0">
                <a:latin typeface="Century Gothic" pitchFamily="34" charset="0"/>
              </a:rPr>
              <a:t>  APR – Annual Percentage Rate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GB" dirty="0">
                <a:latin typeface="Century Gothic" pitchFamily="34" charset="0"/>
              </a:rPr>
              <a:t>  the Effective Annual Rate of interest you must pay, and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GB" dirty="0">
                <a:latin typeface="Century Gothic" pitchFamily="34" charset="0"/>
              </a:rPr>
              <a:t>  certain fees associated with the loan.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998" y="3789040"/>
            <a:ext cx="7561262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itchFamily="34" charset="0"/>
              </a:rPr>
              <a:t>Under UK law, all lenders have to tell you what their APR is before you sign. The APR doesn’t include all the costs associated with a credit agreement – such as:  </a:t>
            </a:r>
            <a:endParaRPr lang="en-GB" dirty="0" smtClean="0">
              <a:latin typeface="Century Gothic" pitchFamily="34" charset="0"/>
            </a:endParaRPr>
          </a:p>
          <a:p>
            <a:pPr>
              <a:defRPr/>
            </a:pPr>
            <a:endParaRPr lang="en-GB" dirty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charges for late or missed payments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balance transfer fees on a credit card 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charges for optional payment protection 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Confusing Interest Rates</a:t>
            </a:r>
            <a:endParaRPr lang="en-GB" dirty="0"/>
          </a:p>
        </p:txBody>
      </p:sp>
      <p:sp>
        <p:nvSpPr>
          <p:cNvPr id="49158" name="AutoShape 6" descr="https://pixabay.com/static/uploads/photo/2013/07/13/09/51/unauthorised-156169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160" name="AutoShape 8" descr="https://pixabay.com/static/uploads/photo/2013/07/13/09/51/unauthorised-156169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23528" y="692696"/>
            <a:ext cx="87484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 </a:t>
            </a:r>
            <a:r>
              <a:rPr lang="en-GB" sz="2000" b="1" dirty="0">
                <a:latin typeface="Century Gothic" pitchFamily="34" charset="0"/>
              </a:rPr>
              <a:t>It is important to understand what sort of interest rate is being quoted by </a:t>
            </a:r>
            <a:r>
              <a:rPr lang="en-GB" sz="2000" b="1" dirty="0" smtClean="0">
                <a:latin typeface="Century Gothic" pitchFamily="34" charset="0"/>
              </a:rPr>
              <a:t>a lender</a:t>
            </a:r>
            <a:endParaRPr lang="en-GB" sz="2000" b="1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1484784"/>
            <a:ext cx="69847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Century Gothic" pitchFamily="34" charset="0"/>
              </a:rPr>
              <a:t>A credit card company might advertise an annual rate of 3.99% on the balance you transfer to </a:t>
            </a:r>
            <a:r>
              <a:rPr lang="en-GB" dirty="0" smtClean="0">
                <a:latin typeface="Century Gothic" pitchFamily="34" charset="0"/>
              </a:rPr>
              <a:t>them:</a:t>
            </a:r>
          </a:p>
          <a:p>
            <a:pPr>
              <a:defRPr/>
            </a:pPr>
            <a:endParaRPr lang="en-GB" dirty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 Interest is charged monthly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3.99% divided by 12 months  =  0.3325% per month on outstanding  balance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GB" dirty="0">
                <a:latin typeface="Century Gothic" pitchFamily="34" charset="0"/>
              </a:rPr>
              <a:t>  This interest is added to the balance, making it bigger each month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GB" dirty="0">
                <a:latin typeface="Century Gothic" pitchFamily="34" charset="0"/>
              </a:rPr>
              <a:t>   Interest is then charged the next month on the larger balance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4410978"/>
            <a:ext cx="85689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 </a:t>
            </a:r>
            <a:r>
              <a:rPr lang="en-GB" dirty="0">
                <a:latin typeface="Century Gothic" pitchFamily="34" charset="0"/>
              </a:rPr>
              <a:t>To find out what the true interest rate is, use the following </a:t>
            </a:r>
            <a:r>
              <a:rPr lang="en-GB" dirty="0" smtClean="0">
                <a:latin typeface="Century Gothic" pitchFamily="34" charset="0"/>
              </a:rPr>
              <a:t>formula:</a:t>
            </a:r>
          </a:p>
          <a:p>
            <a:pPr>
              <a:defRPr/>
            </a:pPr>
            <a:endParaRPr lang="en-GB" dirty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Take 0.3325% and express this as 1.003325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Then multiply </a:t>
            </a:r>
            <a:r>
              <a:rPr lang="en-GB" dirty="0" smtClean="0">
                <a:latin typeface="Century Gothic" pitchFamily="34" charset="0"/>
              </a:rPr>
              <a:t>to the power of </a:t>
            </a:r>
            <a:r>
              <a:rPr lang="en-GB" dirty="0">
                <a:latin typeface="Century Gothic" pitchFamily="34" charset="0"/>
              </a:rPr>
              <a:t>12 months: 1.003325</a:t>
            </a:r>
            <a:r>
              <a:rPr lang="en-GB" baseline="30000" dirty="0">
                <a:latin typeface="Century Gothic" pitchFamily="34" charset="0"/>
              </a:rPr>
              <a:t>12</a:t>
            </a:r>
            <a:r>
              <a:rPr lang="en-GB" dirty="0">
                <a:latin typeface="Century Gothic" pitchFamily="34" charset="0"/>
              </a:rPr>
              <a:t> = 1.04064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GB" dirty="0">
                <a:latin typeface="Century Gothic" pitchFamily="34" charset="0"/>
              </a:rPr>
              <a:t> 1.04064 re-expressed as a percentage is 4.06%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</a:t>
            </a:r>
            <a:r>
              <a:rPr lang="en-GB" b="1" dirty="0">
                <a:latin typeface="Century Gothic" pitchFamily="34" charset="0"/>
              </a:rPr>
              <a:t>Effective Annual Rate (EAR) is </a:t>
            </a:r>
            <a:r>
              <a:rPr lang="en-GB" b="1" u="sng" dirty="0">
                <a:latin typeface="Century Gothic" pitchFamily="34" charset="0"/>
              </a:rPr>
              <a:t>4.06%</a:t>
            </a:r>
          </a:p>
        </p:txBody>
      </p:sp>
      <p:pic>
        <p:nvPicPr>
          <p:cNvPr id="27" name="Picture 2" descr="http://www.creditcardfinder.com.au/ccct-scripts/images/cards/bankwest-lite-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00808"/>
            <a:ext cx="171368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Borrowing Money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The traditional banking model involves financial institutions taking deposits from customers before using a proportion of that money to lend to other customers.</a:t>
            </a: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Individuals can borrow money from financial institutions </a:t>
            </a:r>
            <a:r>
              <a:rPr lang="en-GB" b="1" dirty="0" smtClean="0">
                <a:latin typeface="Century Gothic" pitchFamily="34" charset="0"/>
              </a:rPr>
              <a:t>in one of three ways:</a:t>
            </a:r>
          </a:p>
        </p:txBody>
      </p:sp>
      <p:pic>
        <p:nvPicPr>
          <p:cNvPr id="25602" name="Picture 2" descr="http://www.growthbusiness.co.uk/article_images/articledir_4258/2129433/2_fullsize.jpg"/>
          <p:cNvPicPr>
            <a:picLocks noChangeAspect="1" noChangeArrowheads="1"/>
          </p:cNvPicPr>
          <p:nvPr/>
        </p:nvPicPr>
        <p:blipFill>
          <a:blip r:embed="rId2" cstate="print"/>
          <a:srcRect r="48528"/>
          <a:stretch>
            <a:fillRect/>
          </a:stretch>
        </p:blipFill>
        <p:spPr bwMode="auto">
          <a:xfrm>
            <a:off x="323528" y="2780928"/>
            <a:ext cx="2126054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4" name="Picture 4" descr="http://rollingout.com/wp-content/uploads/2014/12/creditcards.jpg?769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2880320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6" name="Picture 6" descr="http://www.indianghar.com/shopsandservices/images1403641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3024336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42090" y="4941168"/>
            <a:ext cx="2450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Overdrafts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7784" y="4941168"/>
            <a:ext cx="2952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Credit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Cards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4941168"/>
            <a:ext cx="2952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LOANS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662989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itchFamily="34" charset="0"/>
              </a:rPr>
              <a:t>Each type of borrowing is suitable for different purposes.  If you get it wrong, you could pay out a lot more than you should 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23850" y="908050"/>
            <a:ext cx="8424863" cy="5761038"/>
            <a:chOff x="323528" y="908720"/>
            <a:chExt cx="8424936" cy="5760640"/>
          </a:xfrm>
        </p:grpSpPr>
        <p:pic>
          <p:nvPicPr>
            <p:cNvPr id="5" name="Picture 4" descr="In the red: A note accompanying the unpaid cheque shows a charge of 13p"/>
            <p:cNvPicPr>
              <a:picLocks noChangeAspect="1" noChangeArrowheads="1"/>
            </p:cNvPicPr>
            <p:nvPr/>
          </p:nvPicPr>
          <p:blipFill>
            <a:blip r:embed="rId2" cstate="print"/>
            <a:srcRect l="7153" t="3316" r="2222" b="5501"/>
            <a:stretch>
              <a:fillRect/>
            </a:stretch>
          </p:blipFill>
          <p:spPr bwMode="auto">
            <a:xfrm>
              <a:off x="323528" y="2708920"/>
              <a:ext cx="5472608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http://i.dailymail.co.uk/i/pix/2009/12/17/article-1236566-07A1B469000005DC-295_634x338.jpg"/>
            <p:cNvPicPr>
              <a:picLocks noChangeAspect="1" noChangeArrowheads="1"/>
            </p:cNvPicPr>
            <p:nvPr/>
          </p:nvPicPr>
          <p:blipFill>
            <a:blip r:embed="rId3" cstate="print"/>
            <a:srcRect r="2222" b="6709"/>
            <a:stretch>
              <a:fillRect/>
            </a:stretch>
          </p:blipFill>
          <p:spPr bwMode="auto">
            <a:xfrm>
              <a:off x="2843808" y="908720"/>
              <a:ext cx="5904656" cy="300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52775" y="908050"/>
            <a:ext cx="8424863" cy="5761038"/>
            <a:chOff x="323528" y="908720"/>
            <a:chExt cx="8424936" cy="5760640"/>
          </a:xfrm>
        </p:grpSpPr>
        <p:pic>
          <p:nvPicPr>
            <p:cNvPr id="8" name="Picture 4" descr="In the red: A note accompanying the unpaid cheque shows a charge of 13p"/>
            <p:cNvPicPr>
              <a:picLocks noChangeAspect="1" noChangeArrowheads="1"/>
            </p:cNvPicPr>
            <p:nvPr/>
          </p:nvPicPr>
          <p:blipFill>
            <a:blip r:embed="rId2" cstate="print"/>
            <a:srcRect l="7153" t="3316" r="2222" b="5501"/>
            <a:stretch>
              <a:fillRect/>
            </a:stretch>
          </p:blipFill>
          <p:spPr bwMode="auto">
            <a:xfrm>
              <a:off x="323528" y="2708920"/>
              <a:ext cx="5472608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i.dailymail.co.uk/i/pix/2009/12/17/article-1236566-07A1B469000005DC-295_634x338.jpg"/>
            <p:cNvPicPr>
              <a:picLocks noChangeAspect="1" noChangeArrowheads="1"/>
            </p:cNvPicPr>
            <p:nvPr/>
          </p:nvPicPr>
          <p:blipFill>
            <a:blip r:embed="rId3" cstate="print"/>
            <a:srcRect r="2222" b="6709"/>
            <a:stretch>
              <a:fillRect/>
            </a:stretch>
          </p:blipFill>
          <p:spPr bwMode="auto">
            <a:xfrm>
              <a:off x="2843808" y="908720"/>
              <a:ext cx="5904656" cy="300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71775" y="1557338"/>
            <a:ext cx="6048697" cy="4705488"/>
            <a:chOff x="2771775" y="1557338"/>
            <a:chExt cx="6048697" cy="4705488"/>
          </a:xfrm>
        </p:grpSpPr>
        <p:sp>
          <p:nvSpPr>
            <p:cNvPr id="11" name="TextBox 10"/>
            <p:cNvSpPr txBox="1"/>
            <p:nvPr/>
          </p:nvSpPr>
          <p:spPr>
            <a:xfrm>
              <a:off x="6443663" y="4508500"/>
              <a:ext cx="237680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>
                  <a:latin typeface="Century Gothic" pitchFamily="34" charset="0"/>
                </a:rPr>
                <a:t>“Refer to Drawer” is bank-speak for “this person has insufficient funds in his account to pay the cheque”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760244" y="2817019"/>
              <a:ext cx="2808287" cy="288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2771775" y="4652963"/>
              <a:ext cx="3600450" cy="2159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50825" y="977720"/>
            <a:ext cx="24495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itchFamily="34" charset="0"/>
              </a:rPr>
              <a:t>In 1972, Gordon Brown tried to  pay for his university lodgings with a cheque for £3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4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Overdrafts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Overdrafts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Unlike in 1972, today it would be unusual for a bank to bounce a cheque for a relatively small sum.</a:t>
            </a: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The bank is more likely to honour the cheque while charging the account holder </a:t>
            </a:r>
            <a:r>
              <a:rPr lang="en-GB" b="1" dirty="0" smtClean="0">
                <a:latin typeface="Century Gothic" pitchFamily="34" charset="0"/>
              </a:rPr>
              <a:t>a fee </a:t>
            </a:r>
            <a:r>
              <a:rPr lang="en-GB" dirty="0" smtClean="0">
                <a:latin typeface="Century Gothic" pitchFamily="34" charset="0"/>
              </a:rPr>
              <a:t>and a </a:t>
            </a:r>
            <a:r>
              <a:rPr lang="en-GB" b="1" dirty="0" smtClean="0">
                <a:latin typeface="Century Gothic" pitchFamily="34" charset="0"/>
              </a:rPr>
              <a:t>high rate of interest </a:t>
            </a:r>
            <a:r>
              <a:rPr lang="en-GB" dirty="0" smtClean="0">
                <a:latin typeface="Century Gothic" pitchFamily="34" charset="0"/>
              </a:rPr>
              <a:t>for going </a:t>
            </a:r>
            <a:r>
              <a:rPr lang="en-GB" b="1" dirty="0" smtClean="0">
                <a:latin typeface="Century Gothic" pitchFamily="34" charset="0"/>
              </a:rPr>
              <a:t>‘overdrawn’.</a:t>
            </a:r>
          </a:p>
          <a:p>
            <a:endParaRPr lang="en-GB" b="1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There are 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two types of overdraft: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983" y="3212976"/>
            <a:ext cx="3227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0A01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Authorised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0A017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6252" y="3212976"/>
            <a:ext cx="3898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Unauthorised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061971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 pitchFamily="34" charset="0"/>
              </a:rPr>
              <a:t>An overdraft limit </a:t>
            </a:r>
            <a:r>
              <a:rPr lang="en-GB" b="1" dirty="0" smtClean="0">
                <a:solidFill>
                  <a:srgbClr val="00B050"/>
                </a:solidFill>
                <a:latin typeface="Century Gothic" pitchFamily="34" charset="0"/>
              </a:rPr>
              <a:t>is agreed </a:t>
            </a:r>
            <a:r>
              <a:rPr lang="en-GB" dirty="0" smtClean="0">
                <a:latin typeface="Century Gothic" pitchFamily="34" charset="0"/>
              </a:rPr>
              <a:t>in advance with the bank:</a:t>
            </a: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Charge interest at a </a:t>
            </a:r>
            <a:r>
              <a:rPr lang="en-GB" b="1" dirty="0" smtClean="0">
                <a:solidFill>
                  <a:srgbClr val="00B050"/>
                </a:solidFill>
                <a:latin typeface="Century Gothic" pitchFamily="34" charset="0"/>
              </a:rPr>
              <a:t>lower rate</a:t>
            </a:r>
          </a:p>
          <a:p>
            <a:pPr algn="ctr"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Some banks </a:t>
            </a:r>
            <a:r>
              <a:rPr lang="en-GB" b="1" dirty="0" smtClean="0">
                <a:solidFill>
                  <a:srgbClr val="00B050"/>
                </a:solidFill>
                <a:latin typeface="Century Gothic" pitchFamily="34" charset="0"/>
              </a:rPr>
              <a:t>will not charge </a:t>
            </a:r>
            <a:r>
              <a:rPr lang="en-GB" dirty="0" smtClean="0">
                <a:latin typeface="Century Gothic" pitchFamily="34" charset="0"/>
              </a:rPr>
              <a:t>any interest if a person is overdrawn by a </a:t>
            </a:r>
            <a:r>
              <a:rPr lang="en-GB" b="1" dirty="0" smtClean="0">
                <a:solidFill>
                  <a:srgbClr val="00B050"/>
                </a:solidFill>
                <a:latin typeface="Century Gothic" pitchFamily="34" charset="0"/>
              </a:rPr>
              <a:t>small amount</a:t>
            </a:r>
            <a:endParaRPr lang="en-GB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061971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entury Gothic" pitchFamily="34" charset="0"/>
              </a:rPr>
              <a:t>An overdraft limit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has not been agreed </a:t>
            </a:r>
            <a:r>
              <a:rPr lang="en-GB" dirty="0" smtClean="0">
                <a:latin typeface="Century Gothic" pitchFamily="34" charset="0"/>
              </a:rPr>
              <a:t>in advance with the bank or the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agreed limit has been exceeded</a:t>
            </a:r>
            <a:r>
              <a:rPr lang="en-GB" dirty="0" smtClean="0">
                <a:latin typeface="Century Gothic" pitchFamily="34" charset="0"/>
              </a:rPr>
              <a:t>:</a:t>
            </a:r>
          </a:p>
          <a:p>
            <a:pPr algn="ctr"/>
            <a:endParaRPr lang="en-GB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Charge interest at a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higher rate</a:t>
            </a:r>
          </a:p>
          <a:p>
            <a:pPr algn="ctr">
              <a:buFont typeface="Wingdings" pitchFamily="2" charset="2"/>
              <a:buChar char="§"/>
            </a:pPr>
            <a:r>
              <a:rPr lang="en-GB" b="1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Often charged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a fee</a:t>
            </a:r>
            <a:endParaRPr lang="en-GB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Authorised and Unauthorised Overdrafts</a:t>
            </a:r>
            <a:endParaRPr lang="en-GB" dirty="0"/>
          </a:p>
        </p:txBody>
      </p:sp>
      <p:pic>
        <p:nvPicPr>
          <p:cNvPr id="39938" name="Picture 2" descr="http://img.thisismoney.co.uk/i/pix/2009/02/bankcharges_450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760640" cy="3661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86916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</a:t>
            </a:r>
            <a:r>
              <a:rPr lang="en-GB" sz="1600" dirty="0" smtClean="0">
                <a:hlinkClick r:id="rId3"/>
              </a:rPr>
              <a:t>www.thisismoney.co.uk</a:t>
            </a:r>
            <a:r>
              <a:rPr lang="en-GB" sz="1600" dirty="0" smtClean="0"/>
              <a:t> ,2011 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301208"/>
            <a:ext cx="7632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Century Gothic" pitchFamily="34" charset="0"/>
              </a:rPr>
              <a:t>If not paid off promptly, unauthorised overdraft fees can accumulate and push up the overdraft to many times the original sum owed to the bank.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Loans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1" y="692696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Century Gothic" pitchFamily="34" charset="0"/>
              </a:rPr>
              <a:t>Hot Dog Express Ltd is worried that its bank might withdraw the overdraft facility without any warning.  It does not want to suffer the same problems as Rhino Rugby.</a:t>
            </a:r>
          </a:p>
          <a:p>
            <a:pPr>
              <a:defRPr/>
            </a:pPr>
            <a:endParaRPr lang="en-GB" sz="800" dirty="0">
              <a:latin typeface="Century Gothic" pitchFamily="34" charset="0"/>
            </a:endParaRPr>
          </a:p>
          <a:p>
            <a:pPr>
              <a:defRPr/>
            </a:pPr>
            <a:r>
              <a:rPr lang="en-GB" sz="2000" dirty="0">
                <a:latin typeface="Century Gothic" pitchFamily="34" charset="0"/>
              </a:rPr>
              <a:t>Hot Dog Express decides to take out a loan at 13% for £10,000 for a fixed, three-year period. What are the advantages and disadvantages of using a loan instead of an overdraft?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530039"/>
            <a:ext cx="3744913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9900"/>
                </a:solidFill>
                <a:latin typeface="Century Gothic" pitchFamily="34" charset="0"/>
              </a:rPr>
              <a:t>Pros: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As long as Hot Dog Express complies with the conditions of the loan agreement, the bank cannot demand repayment of the loan before the term expires</a:t>
            </a:r>
            <a:r>
              <a:rPr lang="en-GB" dirty="0" smtClean="0">
                <a:latin typeface="Century Gothic" pitchFamily="34" charset="0"/>
              </a:rPr>
              <a:t>.</a:t>
            </a:r>
          </a:p>
          <a:p>
            <a:pPr>
              <a:defRPr/>
            </a:pPr>
            <a:endParaRPr lang="en-GB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The interest rate is only 13.0% - much cheaper than the overdraft rate of 19.3%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4028" y="3530039"/>
            <a:ext cx="456845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C00000"/>
                </a:solidFill>
                <a:latin typeface="Century Gothic" pitchFamily="34" charset="0"/>
              </a:rPr>
              <a:t>Cons: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Hot Dog Express has to borrow the full amount of the loan, which is more than it needs for most of the </a:t>
            </a:r>
            <a:r>
              <a:rPr lang="en-GB" dirty="0" smtClean="0">
                <a:latin typeface="Century Gothic" pitchFamily="34" charset="0"/>
              </a:rPr>
              <a:t>time</a:t>
            </a:r>
          </a:p>
          <a:p>
            <a:pPr>
              <a:defRPr/>
            </a:pPr>
            <a:endParaRPr lang="en-GB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It pays interest on the full amount of the </a:t>
            </a:r>
            <a:r>
              <a:rPr lang="en-GB" dirty="0" smtClean="0">
                <a:latin typeface="Century Gothic" pitchFamily="34" charset="0"/>
              </a:rPr>
              <a:t>loan</a:t>
            </a:r>
          </a:p>
          <a:p>
            <a:pPr>
              <a:defRPr/>
            </a:pPr>
            <a:endParaRPr lang="en-GB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dirty="0">
                <a:latin typeface="Century Gothic" pitchFamily="34" charset="0"/>
              </a:rPr>
              <a:t> It may have to offer </a:t>
            </a:r>
            <a:r>
              <a:rPr lang="en-GB" b="1" dirty="0">
                <a:latin typeface="Century Gothic" pitchFamily="34" charset="0"/>
              </a:rPr>
              <a:t>security</a:t>
            </a:r>
            <a:r>
              <a:rPr lang="en-GB" dirty="0">
                <a:latin typeface="Century Gothic" pitchFamily="34" charset="0"/>
              </a:rPr>
              <a:t> to prove it can repay the loan</a:t>
            </a:r>
          </a:p>
        </p:txBody>
      </p:sp>
      <p:pic>
        <p:nvPicPr>
          <p:cNvPr id="8" name="Picture 2" descr="http://www.tv-products.net/pimages/hotdogex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12668"/>
            <a:ext cx="1800200" cy="18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Loans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620688"/>
            <a:ext cx="4871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Loans can be subdivided into two groups: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3320" y="1291407"/>
            <a:ext cx="23231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Secured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30300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Unsecured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3010" name="Picture 2" descr="http://www.keeploan.com/wp-content/uploads/2015/05/creditcards-secured-with-cash.gif"/>
          <p:cNvPicPr>
            <a:picLocks noChangeAspect="1" noChangeArrowheads="1"/>
          </p:cNvPicPr>
          <p:nvPr/>
        </p:nvPicPr>
        <p:blipFill>
          <a:blip r:embed="rId2" cstate="print"/>
          <a:srcRect t="12500" b="16667"/>
          <a:stretch>
            <a:fillRect/>
          </a:stretch>
        </p:blipFill>
        <p:spPr bwMode="auto">
          <a:xfrm>
            <a:off x="5004048" y="1052736"/>
            <a:ext cx="1368152" cy="969108"/>
          </a:xfrm>
          <a:prstGeom prst="rect">
            <a:avLst/>
          </a:prstGeom>
          <a:noFill/>
        </p:spPr>
      </p:pic>
      <p:pic>
        <p:nvPicPr>
          <p:cNvPr id="43012" name="Picture 4" descr="http://www.logbookloanscalculator.com/images/unsecuredLoans.jpg"/>
          <p:cNvPicPr>
            <a:picLocks noChangeAspect="1" noChangeArrowheads="1"/>
          </p:cNvPicPr>
          <p:nvPr/>
        </p:nvPicPr>
        <p:blipFill>
          <a:blip r:embed="rId3" cstate="print"/>
          <a:srcRect l="15120" t="10080" r="13061" b="6761"/>
          <a:stretch>
            <a:fillRect/>
          </a:stretch>
        </p:blipFill>
        <p:spPr bwMode="auto">
          <a:xfrm>
            <a:off x="288032" y="1105794"/>
            <a:ext cx="899592" cy="7812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042839"/>
            <a:ext cx="4716016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600" b="1" dirty="0" smtClean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Loan is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not linked to the item </a:t>
            </a:r>
            <a:r>
              <a:rPr lang="en-GB" sz="1600" dirty="0" smtClean="0">
                <a:latin typeface="Century Gothic" pitchFamily="34" charset="0"/>
              </a:rPr>
              <a:t>that is purchased with the loan</a:t>
            </a:r>
          </a:p>
          <a:p>
            <a:pPr>
              <a:buFont typeface="Wingdings" pitchFamily="2" charset="2"/>
              <a:buChar char="q"/>
            </a:pPr>
            <a:endParaRPr lang="en-GB" sz="16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latin typeface="Century Gothic" pitchFamily="34" charset="0"/>
              </a:rPr>
              <a:t>Typically used to purchase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consumer goods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Student loans </a:t>
            </a:r>
            <a:r>
              <a:rPr lang="en-GB" sz="1600" dirty="0" smtClean="0">
                <a:latin typeface="Century Gothic" pitchFamily="34" charset="0"/>
              </a:rPr>
              <a:t>are also unsecured and are repaid after university.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latin typeface="Century Gothic" pitchFamily="34" charset="0"/>
              </a:rPr>
              <a:t>The lender will check the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creditworthiness</a:t>
            </a:r>
            <a:r>
              <a:rPr lang="en-GB" sz="1600" b="1" dirty="0" smtClean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of</a:t>
            </a:r>
          </a:p>
          <a:p>
            <a:r>
              <a:rPr lang="en-GB" sz="1600" dirty="0" smtClean="0">
                <a:latin typeface="Century Gothic" pitchFamily="34" charset="0"/>
              </a:rPr>
              <a:t>the borrower: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Assess whether he or she can afford to repay the loan and interest over the agreed term from their income given their existing outgoings. (</a:t>
            </a:r>
            <a:r>
              <a:rPr lang="en-GB" sz="1600" u="sng" dirty="0" smtClean="0">
                <a:latin typeface="Century Gothic" pitchFamily="34" charset="0"/>
              </a:rPr>
              <a:t>Credit history checks)</a:t>
            </a:r>
          </a:p>
          <a:p>
            <a:pPr lvl="1"/>
            <a:endParaRPr lang="en-GB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latin typeface="Century Gothic" pitchFamily="34" charset="0"/>
              </a:rPr>
              <a:t> It can be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difficult for the lender to enforce the loan agreement </a:t>
            </a:r>
            <a:r>
              <a:rPr lang="en-GB" sz="1600" dirty="0" smtClean="0">
                <a:latin typeface="Century Gothic" pitchFamily="34" charset="0"/>
              </a:rPr>
              <a:t>if the borrower fails to pay – legal proceedings have to be started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8024" y="1556792"/>
            <a:ext cx="0" cy="5301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32040" y="2042839"/>
            <a:ext cx="4211960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600" b="1" dirty="0" smtClean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The bank gets the </a:t>
            </a:r>
            <a:r>
              <a:rPr lang="en-GB" sz="1600" b="1" dirty="0" smtClean="0">
                <a:latin typeface="Century Gothic" pitchFamily="34" charset="0"/>
              </a:rPr>
              <a:t>right to seize the borrower’s asset </a:t>
            </a:r>
            <a:r>
              <a:rPr lang="en-GB" sz="1600" dirty="0" smtClean="0">
                <a:latin typeface="Century Gothic" pitchFamily="34" charset="0"/>
              </a:rPr>
              <a:t>if the borrower defaults on the terms of the loan</a:t>
            </a:r>
            <a:r>
              <a:rPr lang="en-GB" sz="1600" dirty="0" smtClean="0"/>
              <a:t>:</a:t>
            </a:r>
          </a:p>
          <a:p>
            <a:pPr>
              <a:buFont typeface="Wingdings" pitchFamily="2" charset="2"/>
              <a:buChar char="q"/>
            </a:pPr>
            <a:endParaRPr lang="en-GB" sz="1600" dirty="0" smtClean="0"/>
          </a:p>
          <a:p>
            <a:pPr lvl="1"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The borrower fails to make several interest payments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The borrower fails to make repayments of the principle (original sum borrowed)</a:t>
            </a:r>
          </a:p>
          <a:p>
            <a:pPr lvl="1">
              <a:buFont typeface="Wingdings" pitchFamily="2" charset="2"/>
              <a:buChar char="§"/>
            </a:pPr>
            <a:endParaRPr lang="en-GB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latin typeface="Century Gothic" pitchFamily="34" charset="0"/>
              </a:rPr>
              <a:t>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Mortgages</a:t>
            </a:r>
            <a:r>
              <a:rPr lang="en-GB" sz="1600" dirty="0" smtClean="0">
                <a:latin typeface="Century Gothic" pitchFamily="34" charset="0"/>
              </a:rPr>
              <a:t> are examples of secured loans.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latin typeface="Century Gothic" pitchFamily="34" charset="0"/>
              </a:rPr>
              <a:t>The bank is less likely to lose its money:</a:t>
            </a:r>
          </a:p>
          <a:p>
            <a:pPr>
              <a:defRPr/>
            </a:pPr>
            <a:endParaRPr lang="en-GB" sz="16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GB" sz="1600" dirty="0" smtClean="0">
                <a:latin typeface="Century Gothic" pitchFamily="34" charset="0"/>
              </a:rPr>
              <a:t> The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risk of default is lower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1600" dirty="0" smtClean="0">
                <a:latin typeface="Century Gothic" pitchFamily="34" charset="0"/>
              </a:rPr>
              <a:t> The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lower the risk, the lower the interest rate</a:t>
            </a:r>
            <a:r>
              <a:rPr lang="en-GB" sz="1600" dirty="0" smtClean="0">
                <a:solidFill>
                  <a:srgbClr val="009900"/>
                </a:solidFill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the bank is likely to charge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188640"/>
            <a:ext cx="6840760" cy="4900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sz="2500" dirty="0"/>
              <a:t>Payday Loans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1" y="1085835"/>
            <a:ext cx="889126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Payday Lending is when </a:t>
            </a:r>
            <a:r>
              <a:rPr lang="en-GB" sz="1600" b="1" dirty="0" smtClean="0">
                <a:solidFill>
                  <a:srgbClr val="009999"/>
                </a:solidFill>
                <a:latin typeface="Century Gothic" pitchFamily="34" charset="0"/>
              </a:rPr>
              <a:t>small cash loans </a:t>
            </a:r>
            <a:r>
              <a:rPr lang="en-GB" sz="1600" dirty="0">
                <a:latin typeface="Century Gothic" pitchFamily="34" charset="0"/>
              </a:rPr>
              <a:t>are</a:t>
            </a:r>
            <a:r>
              <a:rPr lang="en-GB" sz="1600" b="1" dirty="0" smtClean="0">
                <a:solidFill>
                  <a:srgbClr val="009999"/>
                </a:solidFill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made to individuals.  Initially, they were meant to be paid back by an individual the next time they were paid, or at the end of the month.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3074" name="Picture 2" descr="http://i.dailymail.co.uk/i/pix/2013/03/06/article-2289337-187CBAC0000005DC-21_634x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9855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124145"/>
            <a:ext cx="8891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entury Gothic" pitchFamily="34" charset="0"/>
              </a:rPr>
              <a:t>The term ‘payday loans’ is now used to describe a range of </a:t>
            </a:r>
            <a:r>
              <a:rPr lang="en-GB" sz="1600" dirty="0" smtClean="0">
                <a:latin typeface="Century Gothic" pitchFamily="34" charset="0"/>
              </a:rPr>
              <a:t>different products </a:t>
            </a:r>
            <a:r>
              <a:rPr lang="en-GB" sz="1600" dirty="0">
                <a:latin typeface="Century Gothic" pitchFamily="34" charset="0"/>
              </a:rPr>
              <a:t>but they have some common </a:t>
            </a:r>
            <a:r>
              <a:rPr lang="en-GB" sz="1600" dirty="0" smtClean="0">
                <a:latin typeface="Century Gothic" pitchFamily="34" charset="0"/>
              </a:rPr>
              <a:t>features: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82564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0070C0"/>
                </a:solidFill>
                <a:latin typeface="Century Gothic" pitchFamily="34" charset="0"/>
              </a:rPr>
              <a:t>Short-term unsecured loans </a:t>
            </a:r>
            <a:r>
              <a:rPr lang="en-GB" sz="1600" dirty="0">
                <a:latin typeface="Century Gothic" pitchFamily="34" charset="0"/>
              </a:rPr>
              <a:t>for periods </a:t>
            </a:r>
            <a:r>
              <a:rPr lang="en-GB" sz="1600" b="1" dirty="0">
                <a:solidFill>
                  <a:srgbClr val="0070C0"/>
                </a:solidFill>
                <a:latin typeface="Century Gothic" pitchFamily="34" charset="0"/>
              </a:rPr>
              <a:t>up to 12 months </a:t>
            </a:r>
            <a:r>
              <a:rPr lang="en-GB" sz="1600" dirty="0">
                <a:latin typeface="Century Gothic" pitchFamily="34" charset="0"/>
              </a:rPr>
              <a:t>although most are for periods of 31 days or less;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itchFamily="34" charset="0"/>
              </a:rPr>
              <a:t>they are for relatively </a:t>
            </a:r>
            <a:r>
              <a:rPr lang="en-GB" sz="1600" b="1" dirty="0">
                <a:solidFill>
                  <a:srgbClr val="0070C0"/>
                </a:solidFill>
                <a:latin typeface="Century Gothic" pitchFamily="34" charset="0"/>
              </a:rPr>
              <a:t>small amounts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itchFamily="34" charset="0"/>
              </a:rPr>
              <a:t>new borrowers can typically borrow between </a:t>
            </a:r>
            <a:r>
              <a:rPr lang="en-GB" sz="1600" b="1" dirty="0">
                <a:solidFill>
                  <a:srgbClr val="0070C0"/>
                </a:solidFill>
                <a:latin typeface="Century Gothic" pitchFamily="34" charset="0"/>
              </a:rPr>
              <a:t>£100 and £500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itchFamily="34" charset="0"/>
              </a:rPr>
              <a:t>Repeat borrowers may be able to borrow more but </a:t>
            </a:r>
            <a:r>
              <a:rPr lang="en-GB" sz="1600" b="1" dirty="0">
                <a:solidFill>
                  <a:srgbClr val="0070C0"/>
                </a:solidFill>
                <a:latin typeface="Century Gothic" pitchFamily="34" charset="0"/>
              </a:rPr>
              <a:t>rarely more than £</a:t>
            </a:r>
            <a:r>
              <a:rPr lang="en-GB" sz="1600" b="1" dirty="0" smtClean="0">
                <a:solidFill>
                  <a:srgbClr val="0070C0"/>
                </a:solidFill>
                <a:latin typeface="Century Gothic" pitchFamily="34" charset="0"/>
              </a:rPr>
              <a:t>1,000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24" y="4371488"/>
            <a:ext cx="47880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9999"/>
                </a:solidFill>
                <a:latin typeface="Century Gothic" pitchFamily="34" charset="0"/>
              </a:rPr>
              <a:t>New rules on payday loans:</a:t>
            </a:r>
          </a:p>
          <a:p>
            <a:endParaRPr lang="en-GB" sz="1600" dirty="0">
              <a:latin typeface="Century Gothic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itchFamily="34" charset="0"/>
              </a:rPr>
              <a:t>Price cap on the rate of interest – Capped at </a:t>
            </a:r>
            <a:r>
              <a:rPr lang="en-GB" sz="1600" b="1" dirty="0">
                <a:solidFill>
                  <a:srgbClr val="009999"/>
                </a:solidFill>
                <a:latin typeface="Century Gothic" pitchFamily="34" charset="0"/>
              </a:rPr>
              <a:t>0.8% per 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Century Gothic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itchFamily="34" charset="0"/>
              </a:rPr>
              <a:t>If borrowers do not repay their loans on time, default charges </a:t>
            </a:r>
            <a:r>
              <a:rPr lang="en-GB" sz="1600" b="1" dirty="0">
                <a:solidFill>
                  <a:srgbClr val="009999"/>
                </a:solidFill>
                <a:latin typeface="Century Gothic" pitchFamily="34" charset="0"/>
              </a:rPr>
              <a:t>must not exceed £15</a:t>
            </a:r>
            <a:r>
              <a:rPr lang="en-GB" sz="1600" dirty="0">
                <a:latin typeface="Century Gothic" pitchFamily="34" charset="0"/>
              </a:rPr>
              <a:t> and the maximum cost is capped at 100% of the original sum</a:t>
            </a:r>
          </a:p>
        </p:txBody>
      </p:sp>
    </p:spTree>
    <p:extLst>
      <p:ext uri="{BB962C8B-B14F-4D97-AF65-F5344CB8AC3E}">
        <p14:creationId xmlns:p14="http://schemas.microsoft.com/office/powerpoint/2010/main" val="38930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Bad Credit History?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750" y="1268413"/>
            <a:ext cx="2376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Century Gothic" pitchFamily="34" charset="0"/>
              </a:rPr>
              <a:t>There are plenty of firms willing to lend money to people with bad credit ratings…at a 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13" y="4616450"/>
            <a:ext cx="35274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entury Gothic" pitchFamily="34" charset="0"/>
              </a:rPr>
              <a:t>Credit cards are much more widely used in the UK than in other European countries. Most people cannot live without them. Unfortunately, a lot of businesses use them too.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6164" t="12215" r="29253" b="1134"/>
          <a:stretch>
            <a:fillRect/>
          </a:stretch>
        </p:blipFill>
        <p:spPr bwMode="auto">
          <a:xfrm rot="1120182">
            <a:off x="4716165" y="1531203"/>
            <a:ext cx="34972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6707" t="14008" r="20853" b="57295"/>
          <a:stretch>
            <a:fillRect/>
          </a:stretch>
        </p:blipFill>
        <p:spPr bwMode="auto">
          <a:xfrm>
            <a:off x="3203848" y="1844824"/>
            <a:ext cx="5616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6889</TotalTime>
  <Words>1439</Words>
  <Application>Microsoft Office PowerPoint</Application>
  <PresentationFormat>On-screen Show (4:3)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Overdrafts</vt:lpstr>
      <vt:lpstr>Authorised and Unauthorised Overdrafts</vt:lpstr>
      <vt:lpstr>Loans</vt:lpstr>
      <vt:lpstr>Loans</vt:lpstr>
      <vt:lpstr>PowerPoint Presentation</vt:lpstr>
      <vt:lpstr>Bad Credit History?</vt:lpstr>
      <vt:lpstr>Using Credit Cards</vt:lpstr>
      <vt:lpstr>Paying interest on Credit Cards</vt:lpstr>
      <vt:lpstr>Interest Rates</vt:lpstr>
      <vt:lpstr>Confusing Interest Rates</vt:lpstr>
      <vt:lpstr>Confusing Interest Rates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996</cp:revision>
  <dcterms:created xsi:type="dcterms:W3CDTF">2014-04-03T14:33:40Z</dcterms:created>
  <dcterms:modified xsi:type="dcterms:W3CDTF">2016-08-22T09:24:43Z</dcterms:modified>
</cp:coreProperties>
</file>