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6" r:id="rId4"/>
    <p:sldId id="275" r:id="rId5"/>
    <p:sldId id="277" r:id="rId6"/>
    <p:sldId id="280" r:id="rId7"/>
    <p:sldId id="286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66"/>
    <a:srgbClr val="009999"/>
    <a:srgbClr val="10A017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89876" autoAdjust="0"/>
  </p:normalViewPr>
  <p:slideViewPr>
    <p:cSldViewPr>
      <p:cViewPr varScale="1">
        <p:scale>
          <a:sx n="104" d="100"/>
          <a:sy n="104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A489-9135-4678-91CC-53CAE32C886C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76EE-D973-4E64-B51B-923DB2F7F1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37" y="190041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312"/>
            <a:ext cx="1368425" cy="4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  <p:extLst>
      <p:ext uri="{BB962C8B-B14F-4D97-AF65-F5344CB8AC3E}">
        <p14:creationId xmlns:p14="http://schemas.microsoft.com/office/powerpoint/2010/main" val="899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00808"/>
            <a:ext cx="8929265" cy="2708375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defTabSz="950314"/>
            <a:r>
              <a:rPr lang="en-GB" sz="3200" dirty="0" smtClean="0">
                <a:solidFill>
                  <a:srgbClr val="006666"/>
                </a:solidFill>
                <a:latin typeface="Century Gothic" pitchFamily="34" charset="0"/>
              </a:rPr>
              <a:t>CISI – </a:t>
            </a:r>
            <a:r>
              <a:rPr lang="en-GB" sz="3200" dirty="0">
                <a:solidFill>
                  <a:srgbClr val="006666"/>
                </a:solidFill>
                <a:latin typeface="Century Gothic" pitchFamily="34" charset="0"/>
              </a:rPr>
              <a:t>Financial Products, Markets &amp; Services</a:t>
            </a:r>
          </a:p>
          <a:p>
            <a:pPr defTabSz="950314"/>
            <a:endParaRPr lang="en-GB" dirty="0" smtClean="0">
              <a:solidFill>
                <a:srgbClr val="006666"/>
              </a:solidFill>
              <a:latin typeface="Century Gothic" pitchFamily="34" charset="0"/>
            </a:endParaRP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Topic – The Financial Services Industry/Financial Assets and </a:t>
            </a:r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Markets</a:t>
            </a:r>
          </a:p>
          <a:p>
            <a:pPr defTabSz="950314"/>
            <a:endParaRPr lang="en-GB" sz="2400" dirty="0" smtClean="0">
              <a:solidFill>
                <a:srgbClr val="009999"/>
              </a:solidFill>
              <a:latin typeface="Century Gothic" pitchFamily="34" charset="0"/>
            </a:endParaRP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(1.1.1 and </a:t>
            </a:r>
            <a:r>
              <a:rPr lang="en-GB" sz="2400" dirty="0">
                <a:solidFill>
                  <a:srgbClr val="009999"/>
                </a:solidFill>
                <a:latin typeface="Century Gothic" pitchFamily="34" charset="0"/>
              </a:rPr>
              <a:t>3</a:t>
            </a:r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.1) Retail Banks, Building Societies and Cash Deposits</a:t>
            </a:r>
          </a:p>
        </p:txBody>
      </p:sp>
      <p:pic>
        <p:nvPicPr>
          <p:cNvPr id="2" name="Picture 2" descr="H:\IMAGES\Educational Development\Resources\Money\Happy 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05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9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Cash – where to keep it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3182" y="1052736"/>
            <a:ext cx="86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If you inherited £100,000, </a:t>
            </a:r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if you didn’t spend it, where would you keep it?</a:t>
            </a:r>
            <a:endParaRPr lang="en-GB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blog.blytheco.com/wp-content/uploads/2012/07/money-mattre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2" y="2388856"/>
            <a:ext cx="4608512" cy="3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649" y="1700808"/>
            <a:ext cx="63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Would you simply store your money away at home?</a:t>
            </a:r>
            <a:endParaRPr lang="en-GB" b="1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5123" y="236197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Advantages of doing this?</a:t>
            </a:r>
            <a:endParaRPr lang="en-GB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69375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Easy to access if you need it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5123" y="314023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Disadvantages of doing this?</a:t>
            </a:r>
            <a:endParaRPr lang="en-GB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290" y="3509571"/>
            <a:ext cx="418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Easily stolen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Lose it or misplace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Easily and possibly aimlessly spent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 money will not work for you!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810245"/>
            <a:ext cx="422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0A017"/>
                </a:solidFill>
                <a:latin typeface="Century Gothic" panose="020B0502020202020204" pitchFamily="34" charset="0"/>
              </a:rPr>
              <a:t>A more appropriate and safer place to keep it?</a:t>
            </a:r>
            <a:endParaRPr lang="en-GB" b="1" dirty="0">
              <a:solidFill>
                <a:srgbClr val="10A017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784" y="5576700"/>
            <a:ext cx="334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 a savings institution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H:\IMAGES\Educational Development\Resources\Education\Tick and Cro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r="48171" b="13688"/>
          <a:stretch/>
        </p:blipFill>
        <p:spPr bwMode="auto">
          <a:xfrm>
            <a:off x="4932040" y="5456576"/>
            <a:ext cx="870744" cy="7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3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Savings institutions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908720"/>
            <a:ext cx="17844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Retail </a:t>
            </a:r>
          </a:p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banks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2510" y="908720"/>
            <a:ext cx="23839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Building </a:t>
            </a:r>
          </a:p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societies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468539" y="764704"/>
            <a:ext cx="3968455" cy="1584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Savings institutions</a:t>
            </a:r>
          </a:p>
          <a:p>
            <a:pPr algn="ctr"/>
            <a:r>
              <a:rPr lang="en-GB" dirty="0" smtClean="0"/>
              <a:t>Offer personal and small business products and services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012" y="2115433"/>
            <a:ext cx="3563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Century Gothic" panose="020B0502020202020204" pitchFamily="34" charset="0"/>
              </a:rPr>
              <a:t>Very </a:t>
            </a:r>
            <a:r>
              <a:rPr lang="en-GB" sz="1400" b="1" dirty="0" smtClean="0">
                <a:latin typeface="Century Gothic" panose="020B0502020202020204" pitchFamily="34" charset="0"/>
              </a:rPr>
              <a:t>large</a:t>
            </a:r>
            <a:r>
              <a:rPr lang="en-GB" sz="1400" dirty="0" smtClean="0">
                <a:latin typeface="Century Gothic" panose="020B0502020202020204" pitchFamily="34" charset="0"/>
              </a:rPr>
              <a:t> institutions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Century Gothic" panose="020B0502020202020204" pitchFamily="34" charset="0"/>
              </a:rPr>
              <a:t>Often </a:t>
            </a:r>
            <a:r>
              <a:rPr lang="en-GB" sz="1400" b="1" dirty="0" smtClean="0">
                <a:latin typeface="Century Gothic" panose="020B0502020202020204" pitchFamily="34" charset="0"/>
              </a:rPr>
              <a:t>companies with shareholders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Century Gothic" panose="020B0502020202020204" pitchFamily="34" charset="0"/>
              </a:rPr>
              <a:t>grown through </a:t>
            </a:r>
            <a:r>
              <a:rPr lang="en-GB" sz="1400" b="1" dirty="0" smtClean="0">
                <a:latin typeface="Century Gothic" panose="020B0502020202020204" pitchFamily="34" charset="0"/>
              </a:rPr>
              <a:t>linking up </a:t>
            </a:r>
            <a:r>
              <a:rPr lang="en-GB" sz="1400" dirty="0" smtClean="0">
                <a:latin typeface="Century Gothic" panose="020B0502020202020204" pitchFamily="34" charset="0"/>
              </a:rPr>
              <a:t>with </a:t>
            </a:r>
            <a:r>
              <a:rPr lang="en-GB" sz="1400" b="1" dirty="0" smtClean="0">
                <a:latin typeface="Century Gothic" panose="020B0502020202020204" pitchFamily="34" charset="0"/>
              </a:rPr>
              <a:t>other banks </a:t>
            </a:r>
            <a:r>
              <a:rPr lang="en-GB" sz="1400" dirty="0" smtClean="0">
                <a:latin typeface="Century Gothic" panose="020B0502020202020204" pitchFamily="34" charset="0"/>
              </a:rPr>
              <a:t>and non-bank institutions such as </a:t>
            </a:r>
            <a:r>
              <a:rPr lang="en-GB" sz="1400" b="1" dirty="0" smtClean="0">
                <a:latin typeface="Century Gothic" panose="020B0502020202020204" pitchFamily="34" charset="0"/>
              </a:rPr>
              <a:t>insurance companies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2115433"/>
            <a:ext cx="3347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 smtClean="0">
                <a:latin typeface="Century Gothic" panose="020B0502020202020204" pitchFamily="34" charset="0"/>
              </a:rPr>
              <a:t>Jointly owned </a:t>
            </a:r>
            <a:r>
              <a:rPr lang="en-GB" sz="1400" dirty="0" smtClean="0">
                <a:latin typeface="Century Gothic" panose="020B0502020202020204" pitchFamily="34" charset="0"/>
              </a:rPr>
              <a:t>by the </a:t>
            </a:r>
            <a:r>
              <a:rPr lang="en-GB" sz="1400" b="1" dirty="0" smtClean="0">
                <a:latin typeface="Century Gothic" panose="020B0502020202020204" pitchFamily="34" charset="0"/>
              </a:rPr>
              <a:t>individuals</a:t>
            </a:r>
            <a:r>
              <a:rPr lang="en-GB" sz="1400" dirty="0" smtClean="0">
                <a:latin typeface="Century Gothic" panose="020B0502020202020204" pitchFamily="34" charset="0"/>
              </a:rPr>
              <a:t> that have </a:t>
            </a:r>
            <a:r>
              <a:rPr lang="en-GB" sz="1400" b="1" dirty="0" smtClean="0">
                <a:latin typeface="Century Gothic" panose="020B0502020202020204" pitchFamily="34" charset="0"/>
              </a:rPr>
              <a:t>deposited or borrowed money</a:t>
            </a:r>
            <a:r>
              <a:rPr lang="en-GB" sz="1400" dirty="0" smtClean="0">
                <a:latin typeface="Century Gothic" panose="020B0502020202020204" pitchFamily="34" charset="0"/>
              </a:rPr>
              <a:t> (AKA Mutual Societies)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Century Gothic" panose="020B0502020202020204" pitchFamily="34" charset="0"/>
              </a:rPr>
              <a:t>Many have been taken over by banks </a:t>
            </a:r>
            <a:r>
              <a:rPr lang="en-GB" sz="1400" b="1" dirty="0" smtClean="0">
                <a:latin typeface="Century Gothic" panose="020B0502020202020204" pitchFamily="34" charset="0"/>
              </a:rPr>
              <a:t>(demutualisation).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368723" y="-572510"/>
            <a:ext cx="414046" cy="9080500"/>
          </a:xfrm>
          <a:prstGeom prst="rightBrace">
            <a:avLst>
              <a:gd name="adj1" fmla="val 8333"/>
              <a:gd name="adj2" fmla="val 497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2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30864" r="6843" b="29630"/>
          <a:stretch/>
        </p:blipFill>
        <p:spPr bwMode="auto">
          <a:xfrm>
            <a:off x="7442542" y="3496418"/>
            <a:ext cx="1593954" cy="36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lovellchohan.com/cms/photo/logos/YBS_Lovell_Chohan_Solicitors_Hounslow_Slough_Twickenha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8016"/>
            <a:ext cx="1585866" cy="33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clear-computing.co.uk/wp-content/uploads/2014/02/NatWest-Logo-canva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33905" r="11015" b="36039"/>
          <a:stretch/>
        </p:blipFill>
        <p:spPr bwMode="auto">
          <a:xfrm>
            <a:off x="1958724" y="3625982"/>
            <a:ext cx="1461148" cy="3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moneyplus.com/wp-content/uploads/2013/04/lloyds-tsb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30567" r="5443" b="43724"/>
          <a:stretch/>
        </p:blipFill>
        <p:spPr bwMode="auto">
          <a:xfrm>
            <a:off x="139541" y="3636693"/>
            <a:ext cx="1718886" cy="2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shops.lsimages.co.uk/hsb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40429" r="9671" b="39971"/>
          <a:stretch/>
        </p:blipFill>
        <p:spPr bwMode="auto">
          <a:xfrm>
            <a:off x="998984" y="3284984"/>
            <a:ext cx="1383644" cy="2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36447" y="4077072"/>
            <a:ext cx="3489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Products and services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9648" y="5733256"/>
            <a:ext cx="1566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Insurance</a:t>
            </a:r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129" y="4581128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Current accounts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7152" y="4588956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Overdrafts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5133" y="4581128"/>
            <a:ext cx="23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Savings accounts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6172" y="5156873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Loans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3193" y="4581128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ISAs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09407" y="5127575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Mortgages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4005" y="5155927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Credit Cards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29821" y="5733256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Internet banking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5733256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Mobile banking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1520" y="6317704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Traveller’s cheques</a:t>
            </a:r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65200" y="6317704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Currency exchange</a:t>
            </a:r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9662" y="6317704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Share trading</a:t>
            </a:r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240" y="5740626"/>
            <a:ext cx="2584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Telephone banking</a:t>
            </a:r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8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4" grpId="0"/>
      <p:bldP spid="20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Bank Interest</a:t>
            </a:r>
            <a:endParaRPr lang="en-GB" dirty="0"/>
          </a:p>
        </p:txBody>
      </p:sp>
      <p:sp>
        <p:nvSpPr>
          <p:cNvPr id="11" name="AutoShape 2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13182" y="836712"/>
            <a:ext cx="687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Banks and building societies don’t just sit on the money deposited with them.  They use it to generate more money: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07904" y="5733256"/>
            <a:ext cx="1863207" cy="994196"/>
            <a:chOff x="4499992" y="2128049"/>
            <a:chExt cx="2902856" cy="1745511"/>
          </a:xfrm>
        </p:grpSpPr>
        <p:pic>
          <p:nvPicPr>
            <p:cNvPr id="1026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4499992" y="2128051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5225706" y="2128050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6677134" y="2128051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5951420" y="2128049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4499992" y="3017216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5225706" y="3017217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5951420" y="3017217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8" t="2790" r="3622" b="80556"/>
            <a:stretch/>
          </p:blipFill>
          <p:spPr bwMode="auto">
            <a:xfrm>
              <a:off x="6677134" y="3017217"/>
              <a:ext cx="725714" cy="85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790" r="74814" b="79992"/>
          <a:stretch/>
        </p:blipFill>
        <p:spPr bwMode="auto">
          <a:xfrm>
            <a:off x="3779912" y="2276872"/>
            <a:ext cx="1560865" cy="12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396232" y="3735758"/>
            <a:ext cx="568954" cy="5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IMAGES\stock images\shutterstock 2012\shutterstock_79688137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39788" r="60657" b="31789"/>
          <a:stretch/>
        </p:blipFill>
        <p:spPr bwMode="auto">
          <a:xfrm>
            <a:off x="524390" y="2468653"/>
            <a:ext cx="634332" cy="12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4390" y="1883878"/>
            <a:ext cx="262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Customers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deposit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their money into the bank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2" name="Picture 8" descr="H:\IMAGES\stock images\shutterstock 2012\shutterstock_863353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7" b="69766"/>
          <a:stretch/>
        </p:blipFill>
        <p:spPr bwMode="auto">
          <a:xfrm>
            <a:off x="7812361" y="2506182"/>
            <a:ext cx="1152127" cy="12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00053" y="3661574"/>
            <a:ext cx="291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Bank pays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Interest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to the depositor for their funds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5" y="1628800"/>
            <a:ext cx="352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Banks lend most of the deposited funds to borrowers at a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higher rate of interest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than that paid to depositors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7812361" y="3728093"/>
            <a:ext cx="1040496" cy="9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635896" y="4293096"/>
            <a:ext cx="1903930" cy="741210"/>
            <a:chOff x="3762198" y="4437112"/>
            <a:chExt cx="1903930" cy="741210"/>
          </a:xfrm>
        </p:grpSpPr>
        <p:pic>
          <p:nvPicPr>
            <p:cNvPr id="1029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3762198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4258456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4716016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H:\IMAGES\stock images\shutterstock 2012\shutterstock_7544021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0" t="24625" r="4212" b="57409"/>
            <a:stretch/>
          </p:blipFill>
          <p:spPr bwMode="auto">
            <a:xfrm>
              <a:off x="5153723" y="4437112"/>
              <a:ext cx="512405" cy="74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5403375" y="3886393"/>
            <a:ext cx="2272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The bank generates a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surplus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of money from the difference in the interest charged and received</a:t>
            </a:r>
            <a:endParaRPr lang="en-GB" sz="1600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4390" y="5476823"/>
            <a:ext cx="2429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The surplus should be enough for the bank to pay it’s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operating costs</a:t>
            </a:r>
            <a:r>
              <a:rPr lang="en-GB" sz="16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 and to generate </a:t>
            </a:r>
            <a:r>
              <a:rPr lang="en-GB" sz="16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profits for shareholders</a:t>
            </a:r>
            <a:endParaRPr lang="en-GB" sz="1600" b="1" dirty="0">
              <a:solidFill>
                <a:srgbClr val="0066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92797" y="2468653"/>
            <a:ext cx="2212418" cy="576064"/>
            <a:chOff x="1492797" y="2468653"/>
            <a:chExt cx="2212418" cy="576064"/>
          </a:xfrm>
        </p:grpSpPr>
        <p:sp>
          <p:nvSpPr>
            <p:cNvPr id="3" name="Right Arrow 2"/>
            <p:cNvSpPr/>
            <p:nvPr/>
          </p:nvSpPr>
          <p:spPr>
            <a:xfrm>
              <a:off x="1492797" y="2468653"/>
              <a:ext cx="2212418" cy="576064"/>
            </a:xfrm>
            <a:prstGeom prst="right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4" name="Picture 10" descr="http://tribaldragonwallpapers.com/images/923-red-3d-numbers-set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1" t="18084" r="61778" b="54459"/>
            <a:stretch/>
          </p:blipFill>
          <p:spPr bwMode="auto">
            <a:xfrm>
              <a:off x="2411760" y="2521523"/>
              <a:ext cx="270862" cy="4754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403649" y="3066453"/>
            <a:ext cx="2182908" cy="576064"/>
            <a:chOff x="1403649" y="3066453"/>
            <a:chExt cx="2182908" cy="576064"/>
          </a:xfrm>
        </p:grpSpPr>
        <p:sp>
          <p:nvSpPr>
            <p:cNvPr id="22" name="Right Arrow 21"/>
            <p:cNvSpPr/>
            <p:nvPr/>
          </p:nvSpPr>
          <p:spPr>
            <a:xfrm rot="10800000">
              <a:off x="1403649" y="3066453"/>
              <a:ext cx="2182908" cy="576064"/>
            </a:xfrm>
            <a:prstGeom prst="right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6" name="Picture 12" descr="http://tribaldragonwallpapers.com/images/923-red-3d-numbers-set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4" t="18084" r="43498" b="54459"/>
            <a:stretch/>
          </p:blipFill>
          <p:spPr bwMode="auto">
            <a:xfrm>
              <a:off x="2440297" y="3096244"/>
              <a:ext cx="242325" cy="50935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371664" y="2778421"/>
            <a:ext cx="2212418" cy="576064"/>
            <a:chOff x="5371664" y="2778421"/>
            <a:chExt cx="2212418" cy="576064"/>
          </a:xfrm>
        </p:grpSpPr>
        <p:sp>
          <p:nvSpPr>
            <p:cNvPr id="26" name="Right Arrow 25"/>
            <p:cNvSpPr/>
            <p:nvPr/>
          </p:nvSpPr>
          <p:spPr>
            <a:xfrm>
              <a:off x="5371664" y="2778421"/>
              <a:ext cx="2212418" cy="576064"/>
            </a:xfrm>
            <a:prstGeom prst="right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8" name="Picture 14" descr="http://tribaldragonwallpapers.com/images/923-red-3d-numbers-set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0" t="18084" r="26446" b="54459"/>
            <a:stretch/>
          </p:blipFill>
          <p:spPr bwMode="auto">
            <a:xfrm>
              <a:off x="6297597" y="2780928"/>
              <a:ext cx="360551" cy="54824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335957" y="3501008"/>
            <a:ext cx="576064" cy="878167"/>
            <a:chOff x="4335957" y="3501008"/>
            <a:chExt cx="576064" cy="878167"/>
          </a:xfrm>
        </p:grpSpPr>
        <p:sp>
          <p:nvSpPr>
            <p:cNvPr id="36" name="Right Arrow 35"/>
            <p:cNvSpPr/>
            <p:nvPr/>
          </p:nvSpPr>
          <p:spPr>
            <a:xfrm rot="5400000">
              <a:off x="4184905" y="3652060"/>
              <a:ext cx="878167" cy="576064"/>
            </a:xfrm>
            <a:prstGeom prst="right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0" name="Picture 16" descr="http://tribaldragonwallpapers.com/images/923-red-3d-numbers-set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50" t="18085" r="8419" b="53058"/>
            <a:stretch/>
          </p:blipFill>
          <p:spPr bwMode="auto">
            <a:xfrm>
              <a:off x="4460301" y="3506804"/>
              <a:ext cx="318700" cy="4425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335956" y="5085184"/>
            <a:ext cx="576064" cy="720079"/>
            <a:chOff x="4335956" y="5085184"/>
            <a:chExt cx="576064" cy="720079"/>
          </a:xfrm>
        </p:grpSpPr>
        <p:sp>
          <p:nvSpPr>
            <p:cNvPr id="34" name="Right Arrow 33"/>
            <p:cNvSpPr/>
            <p:nvPr/>
          </p:nvSpPr>
          <p:spPr>
            <a:xfrm rot="5400000">
              <a:off x="4295547" y="5188791"/>
              <a:ext cx="656881" cy="576064"/>
            </a:xfrm>
            <a:prstGeom prst="rightArrow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2" name="Picture 18" descr="http://tribaldragonwallpapers.com/images/923-red-3d-numbers-set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54211" r="75283" b="17146"/>
            <a:stretch/>
          </p:blipFill>
          <p:spPr bwMode="auto">
            <a:xfrm>
              <a:off x="4472057" y="5085184"/>
              <a:ext cx="303862" cy="39342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69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Characteristics of cash deposits</a:t>
            </a:r>
            <a:endParaRPr lang="en-GB" dirty="0"/>
          </a:p>
        </p:txBody>
      </p:sp>
      <p:sp>
        <p:nvSpPr>
          <p:cNvPr id="11" name="AutoShape 2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13182" y="620688"/>
            <a:ext cx="687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Cash deposits are accounts held with banks or other savings institutions and held by a variety of depositors.</a:t>
            </a:r>
          </a:p>
          <a:p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The main characteristics: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6939" y="1844824"/>
            <a:ext cx="27398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The Return</a:t>
            </a:r>
          </a:p>
          <a:p>
            <a:pPr algn="ctr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income from interest</a:t>
            </a:r>
            <a:endParaRPr 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4327427" y="1889411"/>
            <a:ext cx="932804" cy="894633"/>
          </a:xfrm>
          <a:prstGeom prst="plus">
            <a:avLst>
              <a:gd name="adj" fmla="val 38438"/>
            </a:avLst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76067" y="1844824"/>
            <a:ext cx="35141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The Capital</a:t>
            </a:r>
          </a:p>
          <a:p>
            <a:pPr algn="ctr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amount initially invested</a:t>
            </a: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repaid in full at the end of a </a:t>
            </a: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set period or when withdrawn</a:t>
            </a:r>
            <a:endParaRPr lang="en-US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6512" y="4089266"/>
            <a:ext cx="4026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Instant access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7427" y="4611899"/>
            <a:ext cx="5661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" y="4953362"/>
            <a:ext cx="3059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Fixed Term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48064" y="415082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Cash can be withdrawn at any time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48064" y="4842732"/>
            <a:ext cx="3961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Cash must be kept in the account for a prescribed period of time (normally a year or more)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27426" y="5589240"/>
            <a:ext cx="5661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-44904" y="5769039"/>
            <a:ext cx="4499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Notice accounts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11737" y="5853752"/>
            <a:ext cx="3961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The customer must give a certain period of notice before withdrawing money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15900" y="4842731"/>
            <a:ext cx="86765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0651" y="5812188"/>
            <a:ext cx="86765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512" y="3803778"/>
            <a:ext cx="31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Types of deposit accounts:</a:t>
            </a:r>
            <a:endParaRPr lang="en-GB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4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47" grpId="0"/>
      <p:bldP spid="49" grpId="0"/>
      <p:bldP spid="51" grpId="0"/>
      <p:bldP spid="35" grpId="0"/>
      <p:bldP spid="39" grpId="0"/>
      <p:bldP spid="55" grpId="0"/>
      <p:bldP spid="5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Tax on bank interest</a:t>
            </a:r>
            <a:endParaRPr lang="en-GB" dirty="0"/>
          </a:p>
        </p:txBody>
      </p:sp>
      <p:sp>
        <p:nvSpPr>
          <p:cNvPr id="11" name="AutoShape 2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http://www.google.co.uk/url?sa=i&amp;source=images&amp;cd=&amp;docid=ocy-SQYAKdExVM&amp;tbnid=fmf9p76R4ofe1M&amp;ved=0CAUQjBw&amp;url=http%3A%2F%2Fcarinsurancesorter.co.uk%2Fwp-content%2Fuploads%2F2011%2F05%2Fnationwide-logo.jpg&amp;ei=PlrjU8epBMjD7Ab594DgCw&amp;psig=AFQjCNExM9lgPWcQY6XXy9KNSsuwsQyx8Q&amp;ust=140749510219974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9148" y="1052736"/>
            <a:ext cx="889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Any interest received by an individual on their savings is subject to income tax.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055" y="1484784"/>
            <a:ext cx="293829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ross interest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The headline rate of interest quoted by </a:t>
            </a: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deposit takers before tax is deducted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51947" y="1521088"/>
            <a:ext cx="283308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net interest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interest amount paid to customers once tax has been deducted from the gross interest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884351" y="1927387"/>
            <a:ext cx="3600400" cy="7920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TAX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blog.thecompanywarehouse.co.uk/wp-content/uploads/2012/12/HMRC_logo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5195" r="7529" b="16795"/>
          <a:stretch/>
        </p:blipFill>
        <p:spPr bwMode="auto">
          <a:xfrm>
            <a:off x="3316399" y="2651308"/>
            <a:ext cx="2406603" cy="65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148" y="4945878"/>
            <a:ext cx="894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Since </a:t>
            </a:r>
            <a:r>
              <a:rPr lang="en-GB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April 2016</a:t>
            </a:r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interest is </a:t>
            </a:r>
            <a:r>
              <a:rPr lang="en-GB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Century Gothic" panose="020B0502020202020204" pitchFamily="34" charset="0"/>
              </a:rPr>
              <a:t>paid gross </a:t>
            </a:r>
            <a:r>
              <a:rPr lang="en-GB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(without tax deducted deducted) to investors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4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Tax on bank interest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836712"/>
            <a:ext cx="889248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There has been a new personal savings allowance to remove tax on savings interest: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On 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up to £1,000 </a:t>
            </a:r>
            <a:r>
              <a:rPr lang="en-GB" dirty="0">
                <a:latin typeface="Century Gothic" panose="020B0502020202020204" pitchFamily="34" charset="0"/>
              </a:rPr>
              <a:t>of savings income for </a:t>
            </a:r>
            <a:r>
              <a:rPr lang="en-GB" b="1" dirty="0">
                <a:latin typeface="Century Gothic" panose="020B0502020202020204" pitchFamily="34" charset="0"/>
              </a:rPr>
              <a:t>basic rate taxpayers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On </a:t>
            </a:r>
            <a:r>
              <a:rPr lang="en-GB" dirty="0">
                <a:solidFill>
                  <a:srgbClr val="00B050"/>
                </a:solidFill>
                <a:latin typeface="Century Gothic" panose="020B0502020202020204" pitchFamily="34" charset="0"/>
              </a:rPr>
              <a:t>up to £500 </a:t>
            </a:r>
            <a:r>
              <a:rPr lang="en-GB" dirty="0">
                <a:latin typeface="Century Gothic" panose="020B0502020202020204" pitchFamily="34" charset="0"/>
              </a:rPr>
              <a:t>for </a:t>
            </a:r>
            <a:r>
              <a:rPr lang="en-GB" b="1" dirty="0">
                <a:latin typeface="Century Gothic" panose="020B0502020202020204" pitchFamily="34" charset="0"/>
              </a:rPr>
              <a:t>higher rate taxpayers</a:t>
            </a:r>
            <a:r>
              <a:rPr lang="en-GB" dirty="0">
                <a:latin typeface="Century Gothic" panose="020B0502020202020204" pitchFamily="34" charset="0"/>
              </a:rPr>
              <a:t>. </a:t>
            </a:r>
          </a:p>
          <a:p>
            <a:endParaRPr lang="en-GB" dirty="0" smtClean="0">
              <a:solidFill>
                <a:srgbClr val="EF332D"/>
              </a:solidFill>
              <a:latin typeface="MyriadPro-Regular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Banks </a:t>
            </a:r>
            <a:r>
              <a:rPr lang="en-GB" dirty="0">
                <a:latin typeface="Century Gothic" panose="020B0502020202020204" pitchFamily="34" charset="0"/>
              </a:rPr>
              <a:t>and building societies have been required to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stop automatically</a:t>
            </a:r>
          </a:p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taking 20% in income tax </a:t>
            </a:r>
            <a:r>
              <a:rPr lang="en-GB" dirty="0">
                <a:latin typeface="Century Gothic" panose="020B0502020202020204" pitchFamily="34" charset="0"/>
              </a:rPr>
              <a:t>from the interest earned on non-ISA savings.</a:t>
            </a:r>
          </a:p>
          <a:p>
            <a:endParaRPr lang="en-GB" dirty="0" smtClean="0">
              <a:solidFill>
                <a:srgbClr val="EF332D"/>
              </a:solidFill>
              <a:latin typeface="MyriadPro-Regular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>
                <a:latin typeface="Century Gothic" panose="020B0502020202020204" pitchFamily="34" charset="0"/>
              </a:rPr>
              <a:t>changes also 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removed the need </a:t>
            </a:r>
            <a:r>
              <a:rPr lang="en-GB" dirty="0">
                <a:latin typeface="Century Gothic" panose="020B0502020202020204" pitchFamily="34" charset="0"/>
              </a:rPr>
              <a:t>for non-taxpayers to complete an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R85 form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Savers are charged a certain percentage of tax on savings interest, depending on their level of income: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879652"/>
            <a:ext cx="539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Income Tax rates and taxable bands </a:t>
            </a:r>
            <a:r>
              <a:rPr lang="en-GB" b="1" dirty="0" smtClean="0">
                <a:latin typeface="Century Gothic" panose="020B0502020202020204" pitchFamily="34" charset="0"/>
              </a:rPr>
              <a:t>2016/17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16149"/>
              </p:ext>
            </p:extLst>
          </p:nvPr>
        </p:nvGraphicFramePr>
        <p:xfrm>
          <a:off x="323528" y="5258008"/>
          <a:ext cx="64443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6360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Rate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Income 2016/17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Basic rate </a:t>
                      </a:r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(20</a:t>
                      </a:r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% tax)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£0 - £32,000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Higher rate</a:t>
                      </a:r>
                      <a:r>
                        <a:rPr lang="en-GB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latin typeface="Century Gothic" panose="020B0502020202020204" pitchFamily="34" charset="0"/>
                        </a:rPr>
                        <a:t>(40</a:t>
                      </a:r>
                      <a:r>
                        <a:rPr lang="en-GB" sz="1600" b="1" baseline="0" dirty="0" smtClean="0">
                          <a:latin typeface="Century Gothic" panose="020B0502020202020204" pitchFamily="34" charset="0"/>
                        </a:rPr>
                        <a:t>% tax)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£32,001 - £150,000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Additional rate </a:t>
                      </a:r>
                      <a:r>
                        <a:rPr lang="en-GB" sz="1600" b="1" baseline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45</a:t>
                      </a:r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% tax)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Over £150,001</a:t>
                      </a:r>
                      <a:endParaRPr lang="en-GB" sz="16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99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300421" y="1265714"/>
            <a:ext cx="0" cy="5524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61686" y="1732439"/>
            <a:ext cx="770485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" name="Text Box 10"/>
          <p:cNvSpPr txBox="1"/>
          <p:nvPr/>
        </p:nvSpPr>
        <p:spPr>
          <a:xfrm>
            <a:off x="1269794" y="1124744"/>
            <a:ext cx="1884045" cy="93408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228725" algn="l"/>
              </a:tabLst>
            </a:pPr>
            <a:r>
              <a:rPr lang="en-GB" sz="36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entury Gothic"/>
                <a:ea typeface="Times New Roman"/>
                <a:cs typeface="Times New Roman"/>
              </a:rPr>
              <a:t>Benefits</a:t>
            </a:r>
            <a:endParaRPr lang="en-GB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5816855" y="1134269"/>
            <a:ext cx="1225550" cy="93408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28725" algn="l"/>
              </a:tabLst>
            </a:pPr>
            <a:r>
              <a:rPr lang="en-GB" sz="3600" b="1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entury Gothic"/>
                <a:ea typeface="Times New Roman"/>
                <a:cs typeface="Times New Roman"/>
              </a:rPr>
              <a:t>Risks</a:t>
            </a:r>
            <a:endParaRPr lang="en-GB" sz="110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 descr="H:\IMAGES\Educational Development\Resources\Education\Tick and Cros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9059" r="49158" b="16470"/>
          <a:stretch/>
        </p:blipFill>
        <p:spPr bwMode="auto">
          <a:xfrm>
            <a:off x="3659800" y="1134269"/>
            <a:ext cx="430277" cy="528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:\IMAGES\Educational Development\Resources\Education\Tick and Cros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26118" r="8951" b="13881"/>
          <a:stretch/>
        </p:blipFill>
        <p:spPr bwMode="auto">
          <a:xfrm>
            <a:off x="4450117" y="1134269"/>
            <a:ext cx="484505" cy="531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Cash deposits – benefits and risks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1686" y="1914283"/>
            <a:ext cx="37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Interest </a:t>
            </a:r>
            <a:r>
              <a:rPr lang="en-GB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earned</a:t>
            </a:r>
            <a:endParaRPr lang="en-GB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677" y="2567574"/>
            <a:ext cx="373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Protected</a:t>
            </a:r>
            <a:r>
              <a:rPr lang="en-GB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  by compensation schemes (if an institution collapses) </a:t>
            </a:r>
          </a:p>
          <a:p>
            <a:endParaRPr lang="en-GB" dirty="0">
              <a:solidFill>
                <a:srgbClr val="009900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 Financial Services Compensation Scheme (FSCS) – protects first £75,000 of deposits</a:t>
            </a:r>
            <a:endParaRPr lang="en-GB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643" y="4965973"/>
            <a:ext cx="373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Liquidity</a:t>
            </a:r>
            <a:r>
              <a:rPr lang="en-GB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 – easy to get hold of and quick to access when needed.  </a:t>
            </a:r>
            <a:endParaRPr lang="en-GB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0421" y="1805007"/>
            <a:ext cx="396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Collapse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of the institution e.g. Northern Rock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upload.wikimedia.org/wikipedia/commons/thumb/9/98/Northern_Rock_Logo.svg/296px-Northern_Rock_Logo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073012" y="1867095"/>
            <a:ext cx="825567" cy="4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3378" y="2494637"/>
            <a:ext cx="3966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Inflation 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– as prices increase and the value of money is eroded, the  returns from interest after tax could be negative.</a:t>
            </a: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2828556" y="1867095"/>
            <a:ext cx="568954" cy="5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90412" y="4088105"/>
            <a:ext cx="396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Interest rate changes – 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Returns from cash deposits will vary.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4" descr="H:\IMAGES\stock images\shutterstock 2012\shutterstock_754402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8195" r="78063" b="57127"/>
          <a:stretch/>
        </p:blipFill>
        <p:spPr bwMode="auto">
          <a:xfrm>
            <a:off x="8163685" y="4321900"/>
            <a:ext cx="568954" cy="5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00421" y="4832491"/>
            <a:ext cx="3966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Exchange rate movements – 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If money is deposited in a different currency, there is a risk that it will be worth less if the exchange rate changes.</a:t>
            </a:r>
            <a:endParaRPr lang="en-GB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" descr="H:\IMAGES\LEARNING RESOURCES_illustrations\shutterstock_36974605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09" y="5837559"/>
            <a:ext cx="520193" cy="8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scs.org.uk/uploaded_files/logos/fscs_biglog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0" y="3233301"/>
            <a:ext cx="1345649" cy="6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IMAGES\Educational Development\Resources\Economics\Inflati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16539" r="5133" b="14879"/>
          <a:stretch/>
        </p:blipFill>
        <p:spPr bwMode="auto">
          <a:xfrm>
            <a:off x="7950869" y="3048393"/>
            <a:ext cx="947710" cy="7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IMAGES\stock images\shutterstock 2012\shutterstock_670970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7609" r="15238" b="32280"/>
          <a:stretch/>
        </p:blipFill>
        <p:spPr bwMode="auto">
          <a:xfrm>
            <a:off x="7951412" y="5801985"/>
            <a:ext cx="1151324" cy="5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9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734</Words>
  <Application>Microsoft Office PowerPoint</Application>
  <PresentationFormat>On-screen Show (4:3)</PresentationFormat>
  <Paragraphs>119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MyriadPro-Regular</vt:lpstr>
      <vt:lpstr>Times New Roman</vt:lpstr>
      <vt:lpstr>Wingdings</vt:lpstr>
      <vt:lpstr>Office Theme</vt:lpstr>
      <vt:lpstr>PowerPoint Presentation</vt:lpstr>
      <vt:lpstr>Cash – where to keep it</vt:lpstr>
      <vt:lpstr>PowerPoint Presentation</vt:lpstr>
      <vt:lpstr>PowerPoint Presentation</vt:lpstr>
      <vt:lpstr>PowerPoint Presentation</vt:lpstr>
      <vt:lpstr>PowerPoint Presentation</vt:lpstr>
      <vt:lpstr>Tax on bank interest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802</cp:revision>
  <dcterms:created xsi:type="dcterms:W3CDTF">2014-04-03T14:33:40Z</dcterms:created>
  <dcterms:modified xsi:type="dcterms:W3CDTF">2016-08-22T09:23:50Z</dcterms:modified>
</cp:coreProperties>
</file>