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5" r:id="rId2"/>
    <p:sldId id="309" r:id="rId3"/>
    <p:sldId id="284" r:id="rId4"/>
    <p:sldId id="280" r:id="rId5"/>
    <p:sldId id="278" r:id="rId6"/>
    <p:sldId id="271" r:id="rId7"/>
    <p:sldId id="276" r:id="rId8"/>
    <p:sldId id="305" r:id="rId9"/>
    <p:sldId id="277" r:id="rId10"/>
    <p:sldId id="304" r:id="rId11"/>
    <p:sldId id="282" r:id="rId12"/>
    <p:sldId id="319" r:id="rId13"/>
    <p:sldId id="306" r:id="rId14"/>
    <p:sldId id="325" r:id="rId15"/>
    <p:sldId id="307" r:id="rId16"/>
    <p:sldId id="300" r:id="rId17"/>
    <p:sldId id="291" r:id="rId18"/>
    <p:sldId id="324" r:id="rId19"/>
    <p:sldId id="335" r:id="rId20"/>
    <p:sldId id="336" r:id="rId21"/>
    <p:sldId id="337" r:id="rId22"/>
    <p:sldId id="320" r:id="rId23"/>
    <p:sldId id="323" r:id="rId24"/>
    <p:sldId id="321" r:id="rId25"/>
    <p:sldId id="326" r:id="rId26"/>
    <p:sldId id="327" r:id="rId27"/>
    <p:sldId id="328" r:id="rId28"/>
    <p:sldId id="329" r:id="rId29"/>
    <p:sldId id="333" r:id="rId30"/>
    <p:sldId id="330" r:id="rId31"/>
    <p:sldId id="331" r:id="rId32"/>
    <p:sldId id="315" r:id="rId33"/>
    <p:sldId id="296" r:id="rId34"/>
    <p:sldId id="301" r:id="rId35"/>
    <p:sldId id="31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C6"/>
    <a:srgbClr val="351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10" autoAdjust="0"/>
  </p:normalViewPr>
  <p:slideViewPr>
    <p:cSldViewPr>
      <p:cViewPr varScale="1">
        <p:scale>
          <a:sx n="81" d="100"/>
          <a:sy n="81"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496B-B723-44A9-81FA-8553584858B2}" type="doc">
      <dgm:prSet loTypeId="urn:microsoft.com/office/officeart/2005/8/layout/arrow2" loCatId="process" qsTypeId="urn:microsoft.com/office/officeart/2005/8/quickstyle/simple1" qsCatId="simple" csTypeId="urn:microsoft.com/office/officeart/2005/8/colors/accent3_1" csCatId="accent3" phldr="1"/>
      <dgm:spPr/>
    </dgm:pt>
    <dgm:pt modelId="{8FDF50F8-5266-4A7C-9632-8A5A5568B2BE}" type="pres">
      <dgm:prSet presAssocID="{299D496B-B723-44A9-81FA-8553584858B2}" presName="arrowDiagram" presStyleCnt="0">
        <dgm:presLayoutVars>
          <dgm:chMax val="5"/>
          <dgm:dir/>
          <dgm:resizeHandles val="exact"/>
        </dgm:presLayoutVars>
      </dgm:prSet>
      <dgm:spPr/>
    </dgm:pt>
  </dgm:ptLst>
  <dgm:cxnLst>
    <dgm:cxn modelId="{FC2F47F8-275A-4810-9C87-7FB3F35BE944}" type="presOf" srcId="{299D496B-B723-44A9-81FA-8553584858B2}" destId="{8FDF50F8-5266-4A7C-9632-8A5A5568B2BE}" srcOrd="0"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5F6C6-B6D1-486B-9801-86BBC457C094}" type="datetimeFigureOut">
              <a:rPr lang="en-GB" smtClean="0"/>
              <a:t>12/02/2016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ED26B-E34B-4078-BDDF-9DA3675F8878}" type="slidenum">
              <a:rPr lang="en-GB" smtClean="0"/>
              <a:t>‹#›</a:t>
            </a:fld>
            <a:endParaRPr lang="en-GB"/>
          </a:p>
        </p:txBody>
      </p:sp>
    </p:spTree>
    <p:extLst>
      <p:ext uri="{BB962C8B-B14F-4D97-AF65-F5344CB8AC3E}">
        <p14:creationId xmlns:p14="http://schemas.microsoft.com/office/powerpoint/2010/main" val="41292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bc.co.uk/news/business-3101644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bc.co.uk/news/business-3101644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bc.co.uk/news/business-310164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4 out of</a:t>
            </a:r>
            <a:r>
              <a:rPr lang="en-GB" sz="1200" baseline="0" dirty="0" smtClean="0"/>
              <a:t> the 30 examination questions will be on this part of the syllabus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a:t>
            </a:fld>
            <a:endParaRPr lang="en-GB"/>
          </a:p>
        </p:txBody>
      </p:sp>
    </p:spTree>
    <p:extLst>
      <p:ext uri="{BB962C8B-B14F-4D97-AF65-F5344CB8AC3E}">
        <p14:creationId xmlns:p14="http://schemas.microsoft.com/office/powerpoint/2010/main" val="271365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17</a:t>
            </a:fld>
            <a:endParaRPr lang="en-GB"/>
          </a:p>
        </p:txBody>
      </p:sp>
    </p:spTree>
    <p:extLst>
      <p:ext uri="{BB962C8B-B14F-4D97-AF65-F5344CB8AC3E}">
        <p14:creationId xmlns:p14="http://schemas.microsoft.com/office/powerpoint/2010/main" val="34381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18</a:t>
            </a:fld>
            <a:endParaRPr lang="en-GB"/>
          </a:p>
        </p:txBody>
      </p:sp>
    </p:spTree>
    <p:extLst>
      <p:ext uri="{BB962C8B-B14F-4D97-AF65-F5344CB8AC3E}">
        <p14:creationId xmlns:p14="http://schemas.microsoft.com/office/powerpoint/2010/main" val="316297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https://www.youtube.com/watch?v=F3QpgXBtDeo </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19</a:t>
            </a:fld>
            <a:endParaRPr lang="en-GB"/>
          </a:p>
        </p:txBody>
      </p:sp>
    </p:spTree>
    <p:extLst>
      <p:ext uri="{BB962C8B-B14F-4D97-AF65-F5344CB8AC3E}">
        <p14:creationId xmlns:p14="http://schemas.microsoft.com/office/powerpoint/2010/main" val="316297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These exchanges trade millions of shares every day and began as meeting places where buyers (or people representing them) would meet sellers (or people representing them) to agree purchases and sales.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Now the majority of deals are made electronically, with most exchanges essentially operating as electronic auction facilities similar to eBay</a:t>
            </a:r>
            <a:endParaRPr lang="en-GB" dirty="0" smtClean="0"/>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20</a:t>
            </a:fld>
            <a:endParaRPr lang="en-GB"/>
          </a:p>
        </p:txBody>
      </p:sp>
    </p:spTree>
    <p:extLst>
      <p:ext uri="{BB962C8B-B14F-4D97-AF65-F5344CB8AC3E}">
        <p14:creationId xmlns:p14="http://schemas.microsoft.com/office/powerpoint/2010/main" val="316297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21</a:t>
            </a:fld>
            <a:endParaRPr lang="en-GB"/>
          </a:p>
        </p:txBody>
      </p:sp>
    </p:spTree>
    <p:extLst>
      <p:ext uri="{BB962C8B-B14F-4D97-AF65-F5344CB8AC3E}">
        <p14:creationId xmlns:p14="http://schemas.microsoft.com/office/powerpoint/2010/main" val="316297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Ask the students to come up with their own definitions of risk and reward.</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25</a:t>
            </a:fld>
            <a:endParaRPr lang="en-GB"/>
          </a:p>
        </p:txBody>
      </p:sp>
    </p:spTree>
    <p:extLst>
      <p:ext uri="{BB962C8B-B14F-4D97-AF65-F5344CB8AC3E}">
        <p14:creationId xmlns:p14="http://schemas.microsoft.com/office/powerpoint/2010/main" val="206084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http://www.barclays.co.uk/BarclaysInvestorZone/VideoInvestingriskandreward/P1242582591140</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26</a:t>
            </a:fld>
            <a:endParaRPr lang="en-GB"/>
          </a:p>
        </p:txBody>
      </p:sp>
    </p:spTree>
    <p:extLst>
      <p:ext uri="{BB962C8B-B14F-4D97-AF65-F5344CB8AC3E}">
        <p14:creationId xmlns:p14="http://schemas.microsoft.com/office/powerpoint/2010/main" val="159640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What does this graph show about the</a:t>
            </a:r>
            <a:r>
              <a:rPr lang="en-GB" baseline="0" dirty="0" smtClean="0"/>
              <a:t> relationship between risk and reward?</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27</a:t>
            </a:fld>
            <a:endParaRPr lang="en-GB"/>
          </a:p>
        </p:txBody>
      </p:sp>
    </p:spTree>
    <p:extLst>
      <p:ext uri="{BB962C8B-B14F-4D97-AF65-F5344CB8AC3E}">
        <p14:creationId xmlns:p14="http://schemas.microsoft.com/office/powerpoint/2010/main" val="1596403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http://www.forbes.com/sites/timworstall/2013/04/30/with-all-of-apples-cash-why-is-it-issuing-bonds/ </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28</a:t>
            </a:fld>
            <a:endParaRPr lang="en-GB"/>
          </a:p>
        </p:txBody>
      </p:sp>
    </p:spTree>
    <p:extLst>
      <p:ext uri="{BB962C8B-B14F-4D97-AF65-F5344CB8AC3E}">
        <p14:creationId xmlns:p14="http://schemas.microsoft.com/office/powerpoint/2010/main" val="160684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a:t>
            </a:r>
            <a:r>
              <a:rPr lang="en-GB" baseline="0" dirty="0" smtClean="0"/>
              <a:t> level of risk can also be determined by the entity issuing the shares or bonds – US Government bonds are a lower risk than Greek bonds.</a:t>
            </a:r>
          </a:p>
          <a:p>
            <a:pPr marL="0" indent="0">
              <a:buNone/>
            </a:pPr>
            <a:r>
              <a:rPr lang="en-GB" baseline="0" dirty="0" smtClean="0"/>
              <a:t>Coupons (Interest) on less risky bonds will be lower than higher risk bonds.</a:t>
            </a:r>
          </a:p>
          <a:p>
            <a:pPr marL="0" indent="0">
              <a:buNone/>
            </a:pPr>
            <a:endParaRPr lang="en-GB" baseline="0" dirty="0" smtClean="0"/>
          </a:p>
          <a:p>
            <a:pPr marL="0" indent="0">
              <a:buNone/>
            </a:pPr>
            <a:r>
              <a:rPr lang="en-GB" baseline="0" dirty="0" smtClean="0"/>
              <a:t>The greater the level of risk, the higher the reward expected by an investor to compensate them for that risk.</a:t>
            </a:r>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29</a:t>
            </a:fld>
            <a:endParaRPr lang="en-GB"/>
          </a:p>
        </p:txBody>
      </p:sp>
    </p:spTree>
    <p:extLst>
      <p:ext uri="{BB962C8B-B14F-4D97-AF65-F5344CB8AC3E}">
        <p14:creationId xmlns:p14="http://schemas.microsoft.com/office/powerpoint/2010/main" val="139593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above diagram shows an overview of the Financial Services industry.</a:t>
            </a:r>
          </a:p>
          <a:p>
            <a:r>
              <a:rPr lang="en-GB" dirty="0" smtClean="0"/>
              <a:t>Saving and borrowing</a:t>
            </a:r>
            <a:r>
              <a:rPr lang="en-GB" baseline="0" dirty="0" smtClean="0"/>
              <a:t>, introduction to equities and bonds is covered in this session.</a:t>
            </a:r>
          </a:p>
          <a:p>
            <a:r>
              <a:rPr lang="en-GB" baseline="0" dirty="0" smtClean="0"/>
              <a:t>Insurance and Foreign Exchange are covered in separate sessions.</a:t>
            </a:r>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6</a:t>
            </a:fld>
            <a:endParaRPr lang="en-GB"/>
          </a:p>
        </p:txBody>
      </p:sp>
    </p:spTree>
    <p:extLst>
      <p:ext uri="{BB962C8B-B14F-4D97-AF65-F5344CB8AC3E}">
        <p14:creationId xmlns:p14="http://schemas.microsoft.com/office/powerpoint/2010/main" val="404455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their exit card students are to jot down their name followed by their response to the three questions above.</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32</a:t>
            </a:fld>
            <a:endParaRPr lang="en-GB"/>
          </a:p>
        </p:txBody>
      </p:sp>
    </p:spTree>
    <p:extLst>
      <p:ext uri="{BB962C8B-B14F-4D97-AF65-F5344CB8AC3E}">
        <p14:creationId xmlns:p14="http://schemas.microsoft.com/office/powerpoint/2010/main" val="347197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Some students may be able to start thinking</a:t>
            </a:r>
            <a:r>
              <a:rPr lang="en-GB" baseline="0" dirty="0" smtClean="0"/>
              <a:t> about </a:t>
            </a:r>
            <a:r>
              <a:rPr lang="en-GB" b="1" baseline="0" dirty="0" smtClean="0"/>
              <a:t>evaluating</a:t>
            </a:r>
            <a:r>
              <a:rPr lang="en-GB" baseline="0" dirty="0" smtClean="0"/>
              <a:t> in more depth the risks associated with issuing bonds and equity. </a:t>
            </a:r>
          </a:p>
          <a:p>
            <a:r>
              <a:rPr lang="en-GB" baseline="0" dirty="0" smtClean="0"/>
              <a:t>Students should present two sides to the case and reach a justified conclusion.</a:t>
            </a:r>
          </a:p>
          <a:p>
            <a:r>
              <a:rPr lang="en-GB" baseline="0" dirty="0" smtClean="0"/>
              <a:t>They should research real business examples who have made use of both to either their benefit or detriment to help them form a justifiable conclusion.</a:t>
            </a:r>
          </a:p>
          <a:p>
            <a:endParaRPr lang="en-GB" baseline="0" dirty="0" smtClean="0"/>
          </a:p>
          <a:p>
            <a:r>
              <a:rPr lang="en-GB" baseline="0" dirty="0" smtClean="0"/>
              <a:t>Students could approach this evaluation individually, in pairs or in groups. Students could either write up a report or use flipchart paper/other medium to generate and present their ideas.</a:t>
            </a:r>
          </a:p>
          <a:p>
            <a:r>
              <a:rPr lang="en-GB" baseline="0" dirty="0" smtClean="0"/>
              <a:t>Equities and Bonds are covered in Chapters 3 and 4 in more detail, so you may choose to use this activity.</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35</a:t>
            </a:fld>
            <a:endParaRPr lang="en-GB"/>
          </a:p>
        </p:txBody>
      </p:sp>
    </p:spTree>
    <p:extLst>
      <p:ext uri="{BB962C8B-B14F-4D97-AF65-F5344CB8AC3E}">
        <p14:creationId xmlns:p14="http://schemas.microsoft.com/office/powerpoint/2010/main" val="123232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Give following articles</a:t>
            </a:r>
            <a:r>
              <a:rPr lang="en-GB" baseline="0" dirty="0" smtClean="0"/>
              <a:t> to students to read and answer some questions:</a:t>
            </a:r>
            <a:endParaRPr lang="en-GB" dirty="0" smtClean="0"/>
          </a:p>
          <a:p>
            <a:r>
              <a:rPr lang="en-GB" dirty="0" smtClean="0"/>
              <a:t>HNWI Article:</a:t>
            </a:r>
            <a:r>
              <a:rPr lang="en-GB" baseline="0" dirty="0" smtClean="0"/>
              <a:t> http://www.theguardian.com/business/2015/jan/28/high-net-worth-individuals-uk-wealth-report </a:t>
            </a:r>
            <a:endParaRPr lang="en-GB" dirty="0" smtClean="0"/>
          </a:p>
          <a:p>
            <a:endParaRPr lang="en-GB" dirty="0" smtClean="0"/>
          </a:p>
          <a:p>
            <a:r>
              <a:rPr lang="en-GB" dirty="0" smtClean="0"/>
              <a:t>Apple Example</a:t>
            </a:r>
            <a:r>
              <a:rPr lang="en-GB" baseline="0" dirty="0" smtClean="0"/>
              <a:t> of a business having surplus cash. </a:t>
            </a:r>
            <a:r>
              <a:rPr lang="en-GB" dirty="0" smtClean="0"/>
              <a:t>Links</a:t>
            </a:r>
            <a:r>
              <a:rPr lang="en-GB" baseline="0" dirty="0" smtClean="0"/>
              <a:t> to use:</a:t>
            </a:r>
          </a:p>
          <a:p>
            <a:r>
              <a:rPr lang="en-GB" dirty="0" smtClean="0"/>
              <a:t>http://uk.businessinsider.com/apple-campus-2-has-raised-the-bar-for-construction-standards-spaceship-hq-2015-7 </a:t>
            </a:r>
          </a:p>
          <a:p>
            <a:r>
              <a:rPr lang="en-GB" sz="1200" i="1" u="sng" kern="1200" dirty="0" smtClean="0">
                <a:solidFill>
                  <a:schemeClr val="tx1"/>
                </a:solidFill>
                <a:effectLst/>
                <a:latin typeface="+mn-lt"/>
                <a:ea typeface="+mn-ea"/>
                <a:cs typeface="+mn-cs"/>
                <a:hlinkClick r:id="rId3"/>
              </a:rPr>
              <a:t>http://www.bbc.co.uk/news/business-31016446</a:t>
            </a:r>
            <a:r>
              <a:rPr lang="en-GB" sz="1200" i="1" kern="1200" dirty="0" smtClean="0">
                <a:solidFill>
                  <a:schemeClr val="tx1"/>
                </a:solidFill>
                <a:effectLst/>
                <a:latin typeface="+mn-lt"/>
                <a:ea typeface="+mn-ea"/>
                <a:cs typeface="+mn-cs"/>
              </a:rPr>
              <a: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7</a:t>
            </a:fld>
            <a:endParaRPr lang="en-GB"/>
          </a:p>
        </p:txBody>
      </p:sp>
    </p:spTree>
    <p:extLst>
      <p:ext uri="{BB962C8B-B14F-4D97-AF65-F5344CB8AC3E}">
        <p14:creationId xmlns:p14="http://schemas.microsoft.com/office/powerpoint/2010/main" val="293361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Give following articles</a:t>
            </a:r>
            <a:r>
              <a:rPr lang="en-GB" baseline="0" dirty="0" smtClean="0"/>
              <a:t> to students to read and answer some questions:</a:t>
            </a:r>
            <a:endParaRPr lang="en-GB" dirty="0" smtClean="0"/>
          </a:p>
          <a:p>
            <a:r>
              <a:rPr lang="en-GB" dirty="0" smtClean="0"/>
              <a:t>HNWI Article:</a:t>
            </a:r>
            <a:r>
              <a:rPr lang="en-GB" baseline="0" dirty="0" smtClean="0"/>
              <a:t> http://www.theguardian.com/business/2015/jan/28/high-net-worth-individuals-uk-wealth-report </a:t>
            </a:r>
            <a:endParaRPr lang="en-GB" dirty="0" smtClean="0"/>
          </a:p>
          <a:p>
            <a:endParaRPr lang="en-GB" dirty="0" smtClean="0"/>
          </a:p>
          <a:p>
            <a:r>
              <a:rPr lang="en-GB" dirty="0" smtClean="0"/>
              <a:t>Apple Example</a:t>
            </a:r>
            <a:r>
              <a:rPr lang="en-GB" baseline="0" dirty="0" smtClean="0"/>
              <a:t> of a business having surplus cash. </a:t>
            </a:r>
            <a:r>
              <a:rPr lang="en-GB" dirty="0" smtClean="0"/>
              <a:t>Links</a:t>
            </a:r>
            <a:r>
              <a:rPr lang="en-GB" baseline="0" dirty="0" smtClean="0"/>
              <a:t> to use:</a:t>
            </a:r>
          </a:p>
          <a:p>
            <a:r>
              <a:rPr lang="en-GB" dirty="0" smtClean="0"/>
              <a:t>http://uk.businessinsider.com/apple-campus-2-has-raised-the-bar-for-construction-standards-spaceship-hq-2015-7 </a:t>
            </a:r>
          </a:p>
          <a:p>
            <a:r>
              <a:rPr lang="en-GB" sz="1200" i="1" u="sng" kern="1200" dirty="0" smtClean="0">
                <a:solidFill>
                  <a:schemeClr val="tx1"/>
                </a:solidFill>
                <a:effectLst/>
                <a:latin typeface="+mn-lt"/>
                <a:ea typeface="+mn-ea"/>
                <a:cs typeface="+mn-cs"/>
                <a:hlinkClick r:id="rId3"/>
              </a:rPr>
              <a:t>http://www.bbc.co.uk/news/business-31016446</a:t>
            </a:r>
            <a:r>
              <a:rPr lang="en-GB" sz="1200" i="1" kern="1200" dirty="0" smtClean="0">
                <a:solidFill>
                  <a:schemeClr val="tx1"/>
                </a:solidFill>
                <a:effectLst/>
                <a:latin typeface="+mn-lt"/>
                <a:ea typeface="+mn-ea"/>
                <a:cs typeface="+mn-cs"/>
              </a:rPr>
              <a: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9</a:t>
            </a:fld>
            <a:endParaRPr lang="en-GB"/>
          </a:p>
        </p:txBody>
      </p:sp>
    </p:spTree>
    <p:extLst>
      <p:ext uri="{BB962C8B-B14F-4D97-AF65-F5344CB8AC3E}">
        <p14:creationId xmlns:p14="http://schemas.microsoft.com/office/powerpoint/2010/main" val="293361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Give following articles</a:t>
            </a:r>
            <a:r>
              <a:rPr lang="en-GB" baseline="0" dirty="0" smtClean="0"/>
              <a:t> to students to read and answer some questions:</a:t>
            </a:r>
            <a:endParaRPr lang="en-GB" dirty="0" smtClean="0"/>
          </a:p>
          <a:p>
            <a:r>
              <a:rPr lang="en-GB" dirty="0" smtClean="0"/>
              <a:t>HNWI Article:</a:t>
            </a:r>
            <a:r>
              <a:rPr lang="en-GB" baseline="0" dirty="0" smtClean="0"/>
              <a:t> http://www.theguardian.com/business/2015/jan/28/high-net-worth-individuals-uk-wealth-report </a:t>
            </a:r>
            <a:endParaRPr lang="en-GB" dirty="0" smtClean="0"/>
          </a:p>
          <a:p>
            <a:endParaRPr lang="en-GB" dirty="0" smtClean="0"/>
          </a:p>
          <a:p>
            <a:r>
              <a:rPr lang="en-GB" dirty="0" smtClean="0"/>
              <a:t>Apple Example</a:t>
            </a:r>
            <a:r>
              <a:rPr lang="en-GB" baseline="0" dirty="0" smtClean="0"/>
              <a:t> of a business having surplus cash. </a:t>
            </a:r>
            <a:r>
              <a:rPr lang="en-GB" dirty="0" smtClean="0"/>
              <a:t>Links</a:t>
            </a:r>
            <a:r>
              <a:rPr lang="en-GB" baseline="0" dirty="0" smtClean="0"/>
              <a:t> to use:</a:t>
            </a:r>
          </a:p>
          <a:p>
            <a:r>
              <a:rPr lang="en-GB" dirty="0" smtClean="0"/>
              <a:t>http://uk.businessinsider.com/apple-campus-2-has-raised-the-bar-for-construction-standards-spaceship-hq-2015-7 </a:t>
            </a:r>
          </a:p>
          <a:p>
            <a:r>
              <a:rPr lang="en-GB" sz="1200" i="1" u="sng" kern="1200" dirty="0" smtClean="0">
                <a:solidFill>
                  <a:schemeClr val="tx1"/>
                </a:solidFill>
                <a:effectLst/>
                <a:latin typeface="+mn-lt"/>
                <a:ea typeface="+mn-ea"/>
                <a:cs typeface="+mn-cs"/>
                <a:hlinkClick r:id="rId3"/>
              </a:rPr>
              <a:t>http://www.bbc.co.uk/news/business-31016446</a:t>
            </a:r>
            <a:r>
              <a:rPr lang="en-GB" sz="1200" i="1" kern="1200" dirty="0" smtClean="0">
                <a:solidFill>
                  <a:schemeClr val="tx1"/>
                </a:solidFill>
                <a:effectLst/>
                <a:latin typeface="+mn-lt"/>
                <a:ea typeface="+mn-ea"/>
                <a:cs typeface="+mn-cs"/>
              </a:rPr>
              <a: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10</a:t>
            </a:fld>
            <a:endParaRPr lang="en-GB"/>
          </a:p>
        </p:txBody>
      </p:sp>
    </p:spTree>
    <p:extLst>
      <p:ext uri="{BB962C8B-B14F-4D97-AF65-F5344CB8AC3E}">
        <p14:creationId xmlns:p14="http://schemas.microsoft.com/office/powerpoint/2010/main" val="293361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Students</a:t>
            </a:r>
            <a:r>
              <a:rPr lang="en-GB" baseline="0" dirty="0" smtClean="0"/>
              <a:t> to look at the diagram and attempt to translate what is being depicted.</a:t>
            </a:r>
          </a:p>
          <a:p>
            <a:r>
              <a:rPr lang="en-GB" baseline="0" dirty="0" smtClean="0"/>
              <a:t>Students can think about this individually or in pairs</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12</a:t>
            </a:fld>
            <a:endParaRPr lang="en-GB"/>
          </a:p>
        </p:txBody>
      </p:sp>
    </p:spTree>
    <p:extLst>
      <p:ext uri="{BB962C8B-B14F-4D97-AF65-F5344CB8AC3E}">
        <p14:creationId xmlns:p14="http://schemas.microsoft.com/office/powerpoint/2010/main" val="97332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rest of this session focuses</a:t>
            </a:r>
            <a:r>
              <a:rPr lang="en-GB" baseline="0" dirty="0" smtClean="0"/>
              <a:t> on introducing equities and bonds.</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14</a:t>
            </a:fld>
            <a:endParaRPr lang="en-GB"/>
          </a:p>
        </p:txBody>
      </p:sp>
    </p:spTree>
    <p:extLst>
      <p:ext uri="{BB962C8B-B14F-4D97-AF65-F5344CB8AC3E}">
        <p14:creationId xmlns:p14="http://schemas.microsoft.com/office/powerpoint/2010/main" val="97332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Dragon’s Den Clips</a:t>
            </a:r>
            <a:r>
              <a:rPr lang="en-GB" baseline="0" dirty="0" smtClean="0"/>
              <a:t> and Episodes: </a:t>
            </a:r>
            <a:r>
              <a:rPr lang="en-GB" dirty="0" smtClean="0"/>
              <a:t>http://www.bbc.co.uk/programmes/b006vq92/episodes/guide </a:t>
            </a:r>
          </a:p>
          <a:p>
            <a:r>
              <a:rPr lang="en-GB" dirty="0" smtClean="0"/>
              <a:t>http://www.bbc.co.uk/dragonsden/entrepreneurs/laurabooth.shtml - Wedge</a:t>
            </a:r>
            <a:r>
              <a:rPr lang="en-GB" baseline="0" dirty="0" smtClean="0"/>
              <a:t> </a:t>
            </a:r>
            <a:r>
              <a:rPr lang="en-GB" baseline="0" dirty="0" err="1" smtClean="0"/>
              <a:t>Wellies</a:t>
            </a:r>
            <a:r>
              <a:rPr lang="en-GB" baseline="0" dirty="0" smtClean="0"/>
              <a:t> - they are more interested in the added value a dragon can provide than just taking what they have come in for (£65,000 for 20% equity stake). Hence why they turn </a:t>
            </a:r>
            <a:r>
              <a:rPr lang="en-GB" baseline="0" smtClean="0"/>
              <a:t>down James’ offer.</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15</a:t>
            </a:fld>
            <a:endParaRPr lang="en-GB"/>
          </a:p>
        </p:txBody>
      </p:sp>
    </p:spTree>
    <p:extLst>
      <p:ext uri="{BB962C8B-B14F-4D97-AF65-F5344CB8AC3E}">
        <p14:creationId xmlns:p14="http://schemas.microsoft.com/office/powerpoint/2010/main" val="358063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Bonds</a:t>
            </a:r>
            <a:r>
              <a:rPr lang="en-GB" baseline="0" dirty="0" smtClean="0"/>
              <a:t> are covered in more detail in Chapter 5.</a:t>
            </a:r>
            <a:endParaRPr lang="en-GB" dirty="0"/>
          </a:p>
        </p:txBody>
      </p:sp>
      <p:sp>
        <p:nvSpPr>
          <p:cNvPr id="4" name="Slide Number Placeholder 3"/>
          <p:cNvSpPr>
            <a:spLocks noGrp="1"/>
          </p:cNvSpPr>
          <p:nvPr>
            <p:ph type="sldNum" sz="quarter" idx="10"/>
          </p:nvPr>
        </p:nvSpPr>
        <p:spPr/>
        <p:txBody>
          <a:bodyPr/>
          <a:lstStyle/>
          <a:p>
            <a:fld id="{479ED26B-E34B-4078-BDDF-9DA3675F8878}" type="slidenum">
              <a:rPr lang="en-GB" smtClean="0"/>
              <a:t>16</a:t>
            </a:fld>
            <a:endParaRPr lang="en-GB"/>
          </a:p>
        </p:txBody>
      </p:sp>
    </p:spTree>
    <p:extLst>
      <p:ext uri="{BB962C8B-B14F-4D97-AF65-F5344CB8AC3E}">
        <p14:creationId xmlns:p14="http://schemas.microsoft.com/office/powerpoint/2010/main" val="86830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12565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145473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178219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327812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AE647-D685-4588-AFEB-7D20B60FF418}"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392260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BAE647-D685-4588-AFEB-7D20B60FF418}"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262096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BAE647-D685-4588-AFEB-7D20B60FF418}" type="datetimeFigureOut">
              <a:rPr lang="en-GB" smtClean="0"/>
              <a:t>12/02/2016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79408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BAE647-D685-4588-AFEB-7D20B60FF418}" type="datetimeFigureOut">
              <a:rPr lang="en-GB" smtClean="0"/>
              <a:t>12/02/2016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378313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AE647-D685-4588-AFEB-7D20B60FF418}" type="datetimeFigureOut">
              <a:rPr lang="en-GB" smtClean="0"/>
              <a:t>12/02/2016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330716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AE647-D685-4588-AFEB-7D20B60FF418}"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119187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AE647-D685-4588-AFEB-7D20B60FF418}"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33365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AE647-D685-4588-AFEB-7D20B60FF418}" type="datetimeFigureOut">
              <a:rPr lang="en-GB" smtClean="0"/>
              <a:t>12/02/2016</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BAF50-8A9A-4570-95B4-14CD1D54879D}" type="slidenum">
              <a:rPr lang="en-GB" smtClean="0"/>
              <a:t>‹#›</a:t>
            </a:fld>
            <a:endParaRPr lang="en-GB"/>
          </a:p>
        </p:txBody>
      </p:sp>
    </p:spTree>
    <p:extLst>
      <p:ext uri="{BB962C8B-B14F-4D97-AF65-F5344CB8AC3E}">
        <p14:creationId xmlns:p14="http://schemas.microsoft.com/office/powerpoint/2010/main" val="308179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jpe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24.png"/><Relationship Id="rId4" Type="http://schemas.openxmlformats.org/officeDocument/2006/relationships/image" Target="../media/image1.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12.xml"/><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png"/><Relationship Id="rId11" Type="http://schemas.openxmlformats.org/officeDocument/2006/relationships/hyperlink" Target="https://www.youtube.com/watch?v=F3QpgXBtDeo" TargetMode="External"/><Relationship Id="rId5" Type="http://schemas.openxmlformats.org/officeDocument/2006/relationships/image" Target="../media/image2.jpeg"/><Relationship Id="rId10" Type="http://schemas.openxmlformats.org/officeDocument/2006/relationships/image" Target="../media/image24.png"/><Relationship Id="rId4" Type="http://schemas.openxmlformats.org/officeDocument/2006/relationships/image" Target="../media/image1.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notesSlide" Target="../notesSlides/notesSlide13.xml"/><Relationship Id="rId7" Type="http://schemas.openxmlformats.org/officeDocument/2006/relationships/image" Target="../media/image21.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0.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image" Target="../media/image2.jpeg"/><Relationship Id="rId15" Type="http://schemas.openxmlformats.org/officeDocument/2006/relationships/image" Target="../media/image30.jpeg"/><Relationship Id="rId10" Type="http://schemas.openxmlformats.org/officeDocument/2006/relationships/image" Target="../media/image24.png"/><Relationship Id="rId4" Type="http://schemas.openxmlformats.org/officeDocument/2006/relationships/image" Target="../media/image1.jpeg"/><Relationship Id="rId9" Type="http://schemas.openxmlformats.org/officeDocument/2006/relationships/image" Target="../media/image23.jpeg"/><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notesSlide" Target="../notesSlides/notesSlide15.xml"/><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png"/><Relationship Id="rId11" Type="http://schemas.openxmlformats.org/officeDocument/2006/relationships/image" Target="../media/image39.jpeg"/><Relationship Id="rId5" Type="http://schemas.openxmlformats.org/officeDocument/2006/relationships/image" Target="../media/image2.jpeg"/><Relationship Id="rId15" Type="http://schemas.openxmlformats.org/officeDocument/2006/relationships/image" Target="../media/image43.jpeg"/><Relationship Id="rId10" Type="http://schemas.openxmlformats.org/officeDocument/2006/relationships/image" Target="../media/image38.png"/><Relationship Id="rId4" Type="http://schemas.openxmlformats.org/officeDocument/2006/relationships/image" Target="../media/image1.jpeg"/><Relationship Id="rId9" Type="http://schemas.openxmlformats.org/officeDocument/2006/relationships/image" Target="../media/image37.jpeg"/><Relationship Id="rId14" Type="http://schemas.openxmlformats.org/officeDocument/2006/relationships/image" Target="../media/image42.jpe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6.xml"/><Relationship Id="rId7" Type="http://schemas.openxmlformats.org/officeDocument/2006/relationships/hyperlink" Target="http://www.barclays.co.uk/BarclaysInvestorZone/VideoInvestingriskandreward/P1242582591140" TargetMode="Externa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hyperlink" Target="http://www.forbes.com/sites/timworstall/2013/04/30/with-all-of-apples-cash-why-is-it-issuing-bonds/" TargetMode="External"/><Relationship Id="rId3" Type="http://schemas.openxmlformats.org/officeDocument/2006/relationships/notesSlide" Target="../notesSlides/notesSlide18.xml"/><Relationship Id="rId7" Type="http://schemas.openxmlformats.org/officeDocument/2006/relationships/image" Target="../media/image45.jpe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png"/><Relationship Id="rId11" Type="http://schemas.openxmlformats.org/officeDocument/2006/relationships/image" Target="../media/image48.jpg"/><Relationship Id="rId5" Type="http://schemas.openxmlformats.org/officeDocument/2006/relationships/image" Target="../media/image2.jpeg"/><Relationship Id="rId15" Type="http://schemas.microsoft.com/office/2007/relationships/hdphoto" Target="../media/hdphoto2.wdp"/><Relationship Id="rId10" Type="http://schemas.openxmlformats.org/officeDocument/2006/relationships/image" Target="../media/image47.jpg"/><Relationship Id="rId4" Type="http://schemas.openxmlformats.org/officeDocument/2006/relationships/image" Target="../media/image1.jpeg"/><Relationship Id="rId9" Type="http://schemas.openxmlformats.org/officeDocument/2006/relationships/image" Target="../media/image18.jpg"/><Relationship Id="rId1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9.xml"/><Relationship Id="rId7"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jpeg"/><Relationship Id="rId10" Type="http://schemas.openxmlformats.org/officeDocument/2006/relationships/diagramColors" Target="../diagrams/colors1.xml"/><Relationship Id="rId4" Type="http://schemas.openxmlformats.org/officeDocument/2006/relationships/image" Target="../media/image1.jpe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0.jpe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52.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21.xml"/><Relationship Id="rId7" Type="http://schemas.openxmlformats.org/officeDocument/2006/relationships/image" Target="../media/image55.gif"/><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hyperlink" Target="http://www.scoop.it/u/Fundamentals" TargetMode="External"/><Relationship Id="rId4" Type="http://schemas.openxmlformats.org/officeDocument/2006/relationships/image" Target="../media/image1.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ctrTitle"/>
          </p:nvPr>
        </p:nvSpPr>
        <p:spPr/>
        <p:txBody>
          <a:bodyPr>
            <a:noAutofit/>
          </a:bodyPr>
          <a:lstStyle/>
          <a:p>
            <a:r>
              <a:rPr lang="en-GB" b="1" dirty="0" smtClean="0">
                <a:solidFill>
                  <a:schemeClr val="bg1">
                    <a:lumMod val="95000"/>
                  </a:schemeClr>
                </a:solidFill>
              </a:rPr>
              <a:t>Savings </a:t>
            </a:r>
            <a:r>
              <a:rPr lang="en-GB" b="1" dirty="0">
                <a:solidFill>
                  <a:schemeClr val="bg1">
                    <a:lumMod val="95000"/>
                  </a:schemeClr>
                </a:solidFill>
              </a:rPr>
              <a:t>&amp; Borrowings</a:t>
            </a:r>
            <a:endParaRPr lang="en-GB" dirty="0">
              <a:solidFill>
                <a:schemeClr val="bg1"/>
              </a:solidFill>
            </a:endParaRPr>
          </a:p>
        </p:txBody>
      </p:sp>
      <p:sp>
        <p:nvSpPr>
          <p:cNvPr id="4" name="Content Placeholder 3"/>
          <p:cNvSpPr>
            <a:spLocks noGrp="1"/>
          </p:cNvSpPr>
          <p:nvPr>
            <p:ph type="subTitle" idx="1"/>
          </p:nvPr>
        </p:nvSpPr>
        <p:spPr/>
        <p:txBody>
          <a:bodyPr/>
          <a:lstStyle/>
          <a:p>
            <a:r>
              <a:rPr lang="en-GB" dirty="0">
                <a:solidFill>
                  <a:schemeClr val="bg1"/>
                </a:solidFill>
              </a:rPr>
              <a:t>CHAPTER TWO</a:t>
            </a:r>
          </a:p>
          <a:p>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0"/>
            <a:ext cx="3455177" cy="369332"/>
          </a:xfrm>
          <a:prstGeom prst="rect">
            <a:avLst/>
          </a:prstGeom>
        </p:spPr>
        <p:txBody>
          <a:bodyPr wrap="none">
            <a:spAutoFit/>
          </a:bodyPr>
          <a:lstStyle/>
          <a:p>
            <a:r>
              <a:rPr lang="en-GB" dirty="0">
                <a:solidFill>
                  <a:schemeClr val="bg1">
                    <a:lumMod val="95000"/>
                  </a:schemeClr>
                </a:solidFill>
              </a:rPr>
              <a:t>Fundamentals of Financial Services</a:t>
            </a:r>
            <a:endParaRPr lang="en-GB" dirty="0"/>
          </a:p>
        </p:txBody>
      </p:sp>
    </p:spTree>
    <p:custDataLst>
      <p:tags r:id="rId1"/>
    </p:custDataLst>
    <p:extLst>
      <p:ext uri="{BB962C8B-B14F-4D97-AF65-F5344CB8AC3E}">
        <p14:creationId xmlns:p14="http://schemas.microsoft.com/office/powerpoint/2010/main" val="1176132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Savers: Article 2</a:t>
            </a:r>
            <a:endParaRPr lang="en-GB" b="1"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endParaRPr lang="en-GB" dirty="0">
              <a:solidFill>
                <a:schemeClr val="tx1"/>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4"/>
          <p:cNvSpPr>
            <a:spLocks noGrp="1"/>
          </p:cNvSpPr>
          <p:nvPr>
            <p:ph sz="half" idx="4294967295"/>
          </p:nvPr>
        </p:nvSpPr>
        <p:spPr>
          <a:xfrm>
            <a:off x="251522" y="1340770"/>
            <a:ext cx="4110608" cy="4371724"/>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0" indent="0">
              <a:buNone/>
            </a:pPr>
            <a:r>
              <a:rPr lang="en-GB" b="1" dirty="0" smtClean="0"/>
              <a:t>Read the article and answer the questions which follow.</a:t>
            </a:r>
          </a:p>
          <a:p>
            <a:endParaRPr lang="en-GB" b="1" dirty="0" smtClean="0"/>
          </a:p>
          <a:p>
            <a:pPr marL="0" indent="0">
              <a:buNone/>
            </a:pPr>
            <a:r>
              <a:rPr lang="en-GB" b="1" dirty="0" smtClean="0"/>
              <a:t>Discuss your responses and be prepared to feedback your thoughts to the class:</a:t>
            </a:r>
          </a:p>
          <a:p>
            <a:endParaRPr lang="en-GB" dirty="0" smtClean="0"/>
          </a:p>
          <a:p>
            <a:pPr marL="514350" lvl="0" indent="-514350">
              <a:buFont typeface="+mj-lt"/>
              <a:buAutoNum type="arabicPeriod"/>
            </a:pPr>
            <a:r>
              <a:rPr lang="en-GB" dirty="0"/>
              <a:t>How has the number of HNWI’s in the UK changed between 2007 and 2013? </a:t>
            </a:r>
          </a:p>
          <a:p>
            <a:pPr marL="514350" lvl="0" indent="-514350">
              <a:buFont typeface="+mj-lt"/>
              <a:buAutoNum type="arabicPeriod"/>
            </a:pPr>
            <a:r>
              <a:rPr lang="en-GB" dirty="0"/>
              <a:t>Identify and explain two reasons for this change.</a:t>
            </a:r>
          </a:p>
          <a:p>
            <a:pPr marL="514350" lvl="0" indent="-514350">
              <a:buFont typeface="+mj-lt"/>
              <a:buAutoNum type="arabicPeriod"/>
            </a:pPr>
            <a:r>
              <a:rPr lang="en-GB" dirty="0"/>
              <a:t>What percentage of UK millionaires, live in London?</a:t>
            </a:r>
          </a:p>
          <a:p>
            <a:pPr marL="514350" lvl="0" indent="-514350">
              <a:buFont typeface="+mj-lt"/>
              <a:buAutoNum type="arabicPeriod"/>
            </a:pPr>
            <a:r>
              <a:rPr lang="en-GB" dirty="0"/>
              <a:t>What are the three top towns where millionaires are residing?</a:t>
            </a:r>
          </a:p>
          <a:p>
            <a:pPr marL="514350" lvl="0" indent="-514350">
              <a:buFont typeface="+mj-lt"/>
              <a:buAutoNum type="arabicPeriod"/>
            </a:pPr>
            <a:r>
              <a:rPr lang="en-GB" dirty="0"/>
              <a:t>What is the main source of millionaires’ wealth?</a:t>
            </a:r>
          </a:p>
          <a:p>
            <a:pPr marL="514350" indent="-514350">
              <a:buFont typeface="+mj-lt"/>
              <a:buAutoNum type="arabicPeriod"/>
            </a:pPr>
            <a:r>
              <a:rPr lang="en-GB" dirty="0"/>
              <a:t>What do you think has attracted rich foreigners to move to the UK and particularly London? Where have the majority of these millionaires come from?</a:t>
            </a:r>
            <a:endParaRPr lang="en-GB" dirty="0" smtClean="0"/>
          </a:p>
          <a:p>
            <a:endParaRPr lang="en-GB" dirty="0"/>
          </a:p>
          <a:p>
            <a:endParaRPr lang="en-GB" dirty="0" smtClean="0"/>
          </a:p>
          <a:p>
            <a:endParaRPr lang="en-GB" dirty="0" smtClean="0"/>
          </a:p>
          <a:p>
            <a:endParaRPr lang="en-GB" dirty="0"/>
          </a:p>
        </p:txBody>
      </p:sp>
      <p:pic>
        <p:nvPicPr>
          <p:cNvPr id="13"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887" t="39539" r="31697" b="6544"/>
          <a:stretch/>
        </p:blipFill>
        <p:spPr bwMode="auto">
          <a:xfrm>
            <a:off x="4597957" y="1340768"/>
            <a:ext cx="4288674" cy="43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sbs\AppData\Local\Microsoft\Windows\Temporary Internet Files\Content.IE5\GK011ODF\newspaper-icon[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12135" y="954168"/>
            <a:ext cx="819150" cy="819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547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a:solidFill>
                  <a:schemeClr val="bg1">
                    <a:lumMod val="95000"/>
                  </a:schemeClr>
                </a:solidFill>
              </a:rPr>
              <a:t>Borrowers</a:t>
            </a:r>
            <a:endParaRPr lang="en-GB" dirty="0">
              <a:solidFill>
                <a:schemeClr val="bg1">
                  <a:lumMod val="95000"/>
                </a:schemeClr>
              </a:solidFill>
            </a:endParaRPr>
          </a:p>
        </p:txBody>
      </p:sp>
      <p:sp>
        <p:nvSpPr>
          <p:cNvPr id="3" name="Content Placeholder 2"/>
          <p:cNvSpPr>
            <a:spLocks noGrp="1"/>
          </p:cNvSpPr>
          <p:nvPr>
            <p:ph idx="1"/>
          </p:nvPr>
        </p:nvSpPr>
        <p:spPr>
          <a:xfrm>
            <a:off x="457200" y="1340770"/>
            <a:ext cx="8229600" cy="4525963"/>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buNone/>
            </a:pPr>
            <a:r>
              <a:rPr lang="en-GB" sz="2800" dirty="0"/>
              <a:t>Borrowers do not have enough money and therefore may need to borrow </a:t>
            </a:r>
            <a:r>
              <a:rPr lang="en-GB" sz="2800" dirty="0" smtClean="0"/>
              <a:t>money. You have already looked at why YOU might need money as an individual. </a:t>
            </a:r>
          </a:p>
          <a:p>
            <a:pPr marL="0" indent="0">
              <a:buNone/>
            </a:pPr>
            <a:endParaRPr lang="en-GB" sz="2800" dirty="0"/>
          </a:p>
          <a:p>
            <a:pPr marL="0" indent="0">
              <a:buNone/>
            </a:pPr>
            <a:r>
              <a:rPr lang="en-GB" sz="2800" dirty="0" smtClean="0"/>
              <a:t>Now think about the following groups of borrowers:</a:t>
            </a:r>
          </a:p>
          <a:p>
            <a:pPr marL="0" indent="0">
              <a:buNone/>
            </a:pPr>
            <a:endParaRPr lang="en-GB" sz="2800" b="1" dirty="0"/>
          </a:p>
          <a:p>
            <a:r>
              <a:rPr lang="en-GB" sz="2800" dirty="0" smtClean="0"/>
              <a:t>Companies </a:t>
            </a:r>
          </a:p>
          <a:p>
            <a:r>
              <a:rPr lang="en-GB" sz="2800" dirty="0" smtClean="0"/>
              <a:t>Governments</a:t>
            </a:r>
          </a:p>
          <a:p>
            <a:pPr marL="0" indent="0">
              <a:buNone/>
            </a:pPr>
            <a:endPar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r>
              <a:rPr lang="en-GB" sz="4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ACTIVITY</a:t>
            </a:r>
            <a:endParaRPr lang="en-GB" sz="4500" dirty="0"/>
          </a:p>
          <a:p>
            <a:pPr marL="0" indent="0">
              <a:buNone/>
            </a:pPr>
            <a:r>
              <a:rPr lang="en-GB" sz="2800" dirty="0" smtClean="0"/>
              <a:t>On your </a:t>
            </a:r>
            <a:r>
              <a:rPr lang="en-GB" sz="2800" b="1" dirty="0" smtClean="0"/>
              <a:t>flip chart paper</a:t>
            </a:r>
            <a:r>
              <a:rPr lang="en-GB" sz="2800" dirty="0" smtClean="0"/>
              <a:t>, answer the following questions for EACH borrower:</a:t>
            </a:r>
          </a:p>
          <a:p>
            <a:pPr marL="0" indent="0">
              <a:buNone/>
            </a:pPr>
            <a:endParaRPr lang="en-GB" sz="2800" dirty="0"/>
          </a:p>
          <a:p>
            <a:pPr lvl="1"/>
            <a:r>
              <a:rPr lang="en-GB" sz="2400" dirty="0" smtClean="0"/>
              <a:t>Where do they spend their money?</a:t>
            </a:r>
          </a:p>
          <a:p>
            <a:pPr lvl="1"/>
            <a:r>
              <a:rPr lang="en-GB" sz="2400" dirty="0"/>
              <a:t>Where can this money come from?</a:t>
            </a:r>
          </a:p>
          <a:p>
            <a:pPr lvl="1"/>
            <a:r>
              <a:rPr lang="en-GB" sz="2400" dirty="0" smtClean="0"/>
              <a:t>Why might they need to borrow money?</a:t>
            </a:r>
            <a:endParaRPr lang="en-GB" sz="2400" dirty="0"/>
          </a:p>
          <a:p>
            <a:pPr marL="0" indent="0">
              <a:buNone/>
            </a:pPr>
            <a:endParaRPr lang="en-GB" sz="2800" dirty="0" smtClean="0"/>
          </a:p>
          <a:p>
            <a:pPr marL="0" indent="0">
              <a:buNone/>
            </a:pPr>
            <a:endParaRPr lang="en-GB" sz="2800" dirty="0" smtClean="0"/>
          </a:p>
          <a:p>
            <a:pPr marL="0" indent="0">
              <a:buNone/>
            </a:pPr>
            <a:endParaRPr lang="en-GB" sz="2800" dirty="0"/>
          </a:p>
          <a:p>
            <a:endParaRPr lang="en-GB" sz="2800" dirty="0"/>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bs\AppData\Local\Microsoft\Windows\Temporary Internet Files\Content.IE5\J9MR8F6R\royalty-free-broke-clipart-illustration-1053997[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7143" l="10000" r="91500"/>
                    </a14:imgEffect>
                  </a14:imgLayer>
                </a14:imgProps>
              </a:ext>
              <a:ext uri="{28A0092B-C50C-407E-A947-70E740481C1C}">
                <a14:useLocalDpi xmlns:a14="http://schemas.microsoft.com/office/drawing/2010/main" val="0"/>
              </a:ext>
            </a:extLst>
          </a:blip>
          <a:srcRect/>
          <a:stretch>
            <a:fillRect/>
          </a:stretch>
        </p:blipFill>
        <p:spPr bwMode="auto">
          <a:xfrm>
            <a:off x="7380312" y="2060848"/>
            <a:ext cx="1442736" cy="15148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bs\AppData\Local\Microsoft\Windows\Temporary Internet Files\Content.IE5\J9MR8F6R\meeting-311355_640[1].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9531" y1="31435" x2="39531" y2="31435"/>
                        <a14:foregroundMark x1="44219" y1="81857" x2="44219" y2="81857"/>
                      </a14:backgroundRemoval>
                    </a14:imgEffect>
                  </a14:imgLayer>
                </a14:imgProps>
              </a:ext>
              <a:ext uri="{28A0092B-C50C-407E-A947-70E740481C1C}">
                <a14:useLocalDpi xmlns:a14="http://schemas.microsoft.com/office/drawing/2010/main" val="0"/>
              </a:ext>
            </a:extLst>
          </a:blip>
          <a:srcRect/>
          <a:stretch>
            <a:fillRect/>
          </a:stretch>
        </p:blipFill>
        <p:spPr bwMode="auto">
          <a:xfrm>
            <a:off x="5508106" y="4581128"/>
            <a:ext cx="2520280" cy="12266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2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arn(inVertical)">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4" name="Content Placeholder 3"/>
          <p:cNvSpPr>
            <a:spLocks noGrp="1"/>
          </p:cNvSpPr>
          <p:nvPr>
            <p:ph idx="1"/>
          </p:nvPr>
        </p:nvSpPr>
        <p:spPr>
          <a:xfrm>
            <a:off x="475456" y="404668"/>
            <a:ext cx="8229600" cy="4525963"/>
          </a:xfrm>
        </p:spPr>
        <p:txBody>
          <a:bodyPr/>
          <a:lstStyle/>
          <a:p>
            <a:pPr marL="0" indent="0" algn="ctr">
              <a:buNone/>
            </a:pPr>
            <a:r>
              <a:rPr lang="en-GB" dirty="0">
                <a:solidFill>
                  <a:schemeClr val="bg1"/>
                </a:solidFill>
              </a:rPr>
              <a:t>Financial markets provide the links between savers and borrowers as shown in the diagram below:</a:t>
            </a:r>
          </a:p>
          <a:p>
            <a:pPr algn="ctr"/>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400" b="1" dirty="0" smtClean="0">
                <a:solidFill>
                  <a:srgbClr val="FF0000"/>
                </a:solidFill>
              </a:rPr>
              <a:t>Explain what is going on in the diagram</a:t>
            </a:r>
            <a:endParaRPr lang="en-GB" sz="2400" b="1" dirty="0">
              <a:solidFill>
                <a:srgbClr val="FF0000"/>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9779" t="30409" r="29125" b="48062"/>
          <a:stretch/>
        </p:blipFill>
        <p:spPr bwMode="auto">
          <a:xfrm>
            <a:off x="1877054" y="2204864"/>
            <a:ext cx="5720483"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6917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pPr algn="l"/>
            <a:r>
              <a:rPr lang="en-GB" dirty="0" smtClean="0">
                <a:solidFill>
                  <a:schemeClr val="bg1"/>
                </a:solidFill>
              </a:rPr>
              <a:t>The Role of Banks</a:t>
            </a:r>
            <a:endParaRPr lang="en-GB" dirty="0">
              <a:solidFill>
                <a:schemeClr val="bg1">
                  <a:lumMod val="95000"/>
                </a:schemeClr>
              </a:solidFill>
            </a:endParaRPr>
          </a:p>
        </p:txBody>
      </p:sp>
      <p:sp>
        <p:nvSpPr>
          <p:cNvPr id="4" name="Content Placeholder 3"/>
          <p:cNvSpPr>
            <a:spLocks noGrp="1"/>
          </p:cNvSpPr>
          <p:nvPr>
            <p:ph idx="1"/>
          </p:nvPr>
        </p:nvSpPr>
        <p:spPr>
          <a:xfrm>
            <a:off x="457200" y="1484785"/>
            <a:ext cx="8229600" cy="3096344"/>
          </a:xfrm>
        </p:spPr>
        <p:txBody>
          <a:bodyPr>
            <a:normAutofit fontScale="77500" lnSpcReduction="20000"/>
          </a:bodyPr>
          <a:lstStyle/>
          <a:p>
            <a:r>
              <a:rPr lang="en-GB" b="1" dirty="0" smtClean="0">
                <a:solidFill>
                  <a:schemeClr val="bg1">
                    <a:lumMod val="95000"/>
                  </a:schemeClr>
                </a:solidFill>
              </a:rPr>
              <a:t>How does a bank generate profit?</a:t>
            </a:r>
          </a:p>
          <a:p>
            <a:pPr lvl="1">
              <a:buFont typeface="Wingdings" pitchFamily="2" charset="2"/>
              <a:buChar char="§"/>
            </a:pPr>
            <a:r>
              <a:rPr lang="en-GB" dirty="0" smtClean="0">
                <a:solidFill>
                  <a:schemeClr val="bg1">
                    <a:lumMod val="95000"/>
                  </a:schemeClr>
                </a:solidFill>
              </a:rPr>
              <a:t>Savers deposit surplus money of £100mn into the bank</a:t>
            </a:r>
          </a:p>
          <a:p>
            <a:pPr lvl="1">
              <a:buFont typeface="Wingdings" pitchFamily="2" charset="2"/>
              <a:buChar char="§"/>
            </a:pPr>
            <a:r>
              <a:rPr lang="en-GB" dirty="0" smtClean="0">
                <a:solidFill>
                  <a:schemeClr val="bg1">
                    <a:lumMod val="95000"/>
                  </a:schemeClr>
                </a:solidFill>
              </a:rPr>
              <a:t>The bank rewards the saver with interest e.g. 5% p/a hence paying out £5mn in interest</a:t>
            </a:r>
          </a:p>
          <a:p>
            <a:pPr lvl="1">
              <a:buFont typeface="Wingdings" pitchFamily="2" charset="2"/>
              <a:buChar char="§"/>
            </a:pPr>
            <a:r>
              <a:rPr lang="en-GB" dirty="0" smtClean="0">
                <a:solidFill>
                  <a:schemeClr val="bg1">
                    <a:lumMod val="95000"/>
                  </a:schemeClr>
                </a:solidFill>
              </a:rPr>
              <a:t>The bank lends the deposited money to borrowers e.g. £100mn</a:t>
            </a:r>
          </a:p>
          <a:p>
            <a:pPr lvl="1">
              <a:buFont typeface="Wingdings" pitchFamily="2" charset="2"/>
              <a:buChar char="§"/>
            </a:pPr>
            <a:r>
              <a:rPr lang="en-GB" dirty="0" smtClean="0">
                <a:solidFill>
                  <a:schemeClr val="bg1">
                    <a:lumMod val="95000"/>
                  </a:schemeClr>
                </a:solidFill>
              </a:rPr>
              <a:t>The bank charges the borrower interest on the lending e.g. 8% p/a hence receiving £8mn in interest</a:t>
            </a:r>
          </a:p>
          <a:p>
            <a:pPr lvl="1">
              <a:buFont typeface="Wingdings" pitchFamily="2" charset="2"/>
              <a:buChar char="§"/>
            </a:pPr>
            <a:r>
              <a:rPr lang="en-GB" dirty="0" smtClean="0">
                <a:solidFill>
                  <a:schemeClr val="bg1">
                    <a:lumMod val="95000"/>
                  </a:schemeClr>
                </a:solidFill>
              </a:rPr>
              <a:t>The bank has generated £3mn surplus</a:t>
            </a: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41214" r="30020" b="39164"/>
          <a:stretch/>
        </p:blipFill>
        <p:spPr bwMode="auto">
          <a:xfrm>
            <a:off x="6113056" y="115488"/>
            <a:ext cx="2950906" cy="1585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899594" y="4149080"/>
            <a:ext cx="7632848"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GB" sz="2400" b="1" dirty="0" smtClean="0">
                <a:solidFill>
                  <a:schemeClr val="tx1"/>
                </a:solidFill>
              </a:rPr>
              <a:t>Can we call this surplus amount profit?</a:t>
            </a:r>
            <a:endParaRPr lang="en-GB" sz="2400" b="1" dirty="0">
              <a:solidFill>
                <a:schemeClr val="tx1"/>
              </a:solidFill>
            </a:endParaRPr>
          </a:p>
        </p:txBody>
      </p:sp>
      <p:sp>
        <p:nvSpPr>
          <p:cNvPr id="5" name="Rounded Rectangle 4"/>
          <p:cNvSpPr/>
          <p:nvPr/>
        </p:nvSpPr>
        <p:spPr>
          <a:xfrm>
            <a:off x="884916" y="4797152"/>
            <a:ext cx="4695198" cy="11521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No, the surplus is used to pay any overheads first, and then the remaining amount would be considered profit.</a:t>
            </a:r>
            <a:endParaRPr lang="en-GB" dirty="0"/>
          </a:p>
        </p:txBody>
      </p:sp>
      <p:pic>
        <p:nvPicPr>
          <p:cNvPr id="6" name="Picture 2" descr="C:\Users\sbs\AppData\Local\Microsoft\Windows\Temporary Internet Files\Content.IE5\DE6K8BKE\exclamation-mark-alert-in-a-glossy-and-shiny-circle-17291-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4941760"/>
            <a:ext cx="908328" cy="86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5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sp>
        <p:nvSpPr>
          <p:cNvPr id="4" name="Content Placeholder 3"/>
          <p:cNvSpPr>
            <a:spLocks noGrp="1"/>
          </p:cNvSpPr>
          <p:nvPr>
            <p:ph idx="1"/>
          </p:nvPr>
        </p:nvSpPr>
        <p:spPr>
          <a:xfrm>
            <a:off x="475456" y="404668"/>
            <a:ext cx="8229600" cy="4525963"/>
          </a:xfrm>
        </p:spPr>
        <p:txBody>
          <a:bodyPr/>
          <a:lstStyle/>
          <a:p>
            <a:pPr marL="0" indent="0" algn="ctr">
              <a:buNone/>
            </a:pPr>
            <a:r>
              <a:rPr lang="en-GB" dirty="0">
                <a:solidFill>
                  <a:schemeClr val="bg1"/>
                </a:solidFill>
              </a:rPr>
              <a:t>Financial markets provide the links between savers and borrowers as shown in the diagram below:</a:t>
            </a:r>
          </a:p>
          <a:p>
            <a:pPr algn="ctr"/>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endParaRPr lang="en-GB" sz="2400" b="1" dirty="0">
              <a:solidFill>
                <a:srgbClr val="FF0000"/>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9779" t="30409" r="29125" b="48062"/>
          <a:stretch/>
        </p:blipFill>
        <p:spPr bwMode="auto">
          <a:xfrm>
            <a:off x="1702071" y="2201159"/>
            <a:ext cx="4918247" cy="2724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55776" y="3662445"/>
            <a:ext cx="2880320" cy="1260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279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sp>
        <p:nvSpPr>
          <p:cNvPr id="2" name="Title 1"/>
          <p:cNvSpPr>
            <a:spLocks noGrp="1"/>
          </p:cNvSpPr>
          <p:nvPr>
            <p:ph type="title"/>
          </p:nvPr>
        </p:nvSpPr>
        <p:spPr/>
        <p:txBody>
          <a:bodyPr>
            <a:noAutofit/>
          </a:bodyPr>
          <a:lstStyle/>
          <a:p>
            <a:r>
              <a:rPr lang="en-GB" dirty="0" smtClean="0">
                <a:solidFill>
                  <a:schemeClr val="bg1"/>
                </a:solidFill>
              </a:rPr>
              <a:t>Equity</a:t>
            </a:r>
            <a:endParaRPr lang="en-GB" dirty="0">
              <a:solidFill>
                <a:schemeClr val="bg1">
                  <a:lumMod val="95000"/>
                </a:schemeClr>
              </a:solidFill>
            </a:endParaRPr>
          </a:p>
        </p:txBody>
      </p:sp>
      <p:sp>
        <p:nvSpPr>
          <p:cNvPr id="4" name="Content Placeholder 3"/>
          <p:cNvSpPr>
            <a:spLocks noGrp="1"/>
          </p:cNvSpPr>
          <p:nvPr>
            <p:ph sz="half" idx="1"/>
          </p:nvPr>
        </p:nvSpPr>
        <p:spPr>
          <a:xfrm>
            <a:off x="395536" y="1269126"/>
            <a:ext cx="7200800" cy="2951962"/>
          </a:xfrm>
        </p:spPr>
        <p:style>
          <a:lnRef idx="1">
            <a:schemeClr val="accent4"/>
          </a:lnRef>
          <a:fillRef idx="2">
            <a:schemeClr val="accent4"/>
          </a:fillRef>
          <a:effectRef idx="1">
            <a:schemeClr val="accent4"/>
          </a:effectRef>
          <a:fontRef idx="minor">
            <a:schemeClr val="dk1"/>
          </a:fontRef>
        </p:style>
        <p:txBody>
          <a:bodyPr anchor="ctr">
            <a:noAutofit/>
          </a:bodyPr>
          <a:lstStyle/>
          <a:p>
            <a:pPr marL="0" indent="0">
              <a:buNone/>
            </a:pPr>
            <a:endParaRPr lang="en-GB" sz="2000" dirty="0" smtClean="0">
              <a:solidFill>
                <a:schemeClr val="tx1"/>
              </a:solidFill>
            </a:endParaRPr>
          </a:p>
          <a:p>
            <a:r>
              <a:rPr lang="en-GB" sz="2000" dirty="0" smtClean="0">
                <a:solidFill>
                  <a:schemeClr val="tx1"/>
                </a:solidFill>
              </a:rPr>
              <a:t>Another way a business can raise money or capital is through selling EQUITY.</a:t>
            </a:r>
          </a:p>
          <a:p>
            <a:r>
              <a:rPr lang="en-GB" sz="2000" b="1" dirty="0"/>
              <a:t>E</a:t>
            </a:r>
            <a:r>
              <a:rPr lang="en-GB" sz="2000" b="1" dirty="0" smtClean="0"/>
              <a:t>QUITY </a:t>
            </a:r>
            <a:r>
              <a:rPr lang="en-GB" sz="2000" b="1" dirty="0"/>
              <a:t>is also known as shares or stocks and it </a:t>
            </a:r>
            <a:r>
              <a:rPr lang="en-GB" sz="2000" b="1" i="1" u="sng" dirty="0"/>
              <a:t>represents ownership</a:t>
            </a:r>
            <a:r>
              <a:rPr lang="en-GB" sz="2000" dirty="0" smtClean="0"/>
              <a:t>.</a:t>
            </a:r>
            <a:endParaRPr lang="en-GB" sz="2000" dirty="0">
              <a:solidFill>
                <a:schemeClr val="tx1"/>
              </a:solidFill>
            </a:endParaRPr>
          </a:p>
          <a:p>
            <a:pPr marL="0" indent="0">
              <a:buNone/>
            </a:pPr>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ACTIVITY</a:t>
            </a:r>
          </a:p>
          <a:p>
            <a:pPr marL="0" indent="0">
              <a:buNone/>
            </a:pPr>
            <a:r>
              <a:rPr lang="en-GB" sz="2000" b="1" dirty="0" smtClean="0">
                <a:solidFill>
                  <a:schemeClr val="tx1"/>
                </a:solidFill>
              </a:rPr>
              <a:t>Watch </a:t>
            </a:r>
            <a:r>
              <a:rPr lang="en-GB" sz="2000" b="1" dirty="0">
                <a:solidFill>
                  <a:schemeClr val="tx1"/>
                </a:solidFill>
              </a:rPr>
              <a:t>the clip from Dragon’s Den </a:t>
            </a:r>
            <a:r>
              <a:rPr lang="en-GB" sz="2000" dirty="0">
                <a:solidFill>
                  <a:schemeClr val="tx1"/>
                </a:solidFill>
              </a:rPr>
              <a:t>and think about </a:t>
            </a:r>
            <a:r>
              <a:rPr lang="en-GB" sz="2000" b="1" i="1" dirty="0">
                <a:solidFill>
                  <a:srgbClr val="5B0AC6"/>
                </a:solidFill>
              </a:rPr>
              <a:t>why a business may decide to sell equity rather than borrow from a bank to raise money</a:t>
            </a:r>
            <a:r>
              <a:rPr lang="en-GB" sz="1800" b="1" i="1" dirty="0" smtClean="0">
                <a:solidFill>
                  <a:srgbClr val="5B0AC6"/>
                </a:solidFill>
              </a:rPr>
              <a:t>?</a:t>
            </a:r>
            <a:endParaRPr lang="en-GB" sz="2000" dirty="0" smtClean="0">
              <a:solidFill>
                <a:srgbClr val="5B0AC6"/>
              </a:solidFill>
            </a:endParaRPr>
          </a:p>
          <a:p>
            <a:endParaRPr lang="en-GB" sz="2000" dirty="0">
              <a:solidFill>
                <a:schemeClr val="tx1"/>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565123" y="3412587"/>
            <a:ext cx="4032834" cy="18886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schemeClr val="bg1">
                  <a:lumMod val="95000"/>
                </a:schemeClr>
              </a:solidFill>
            </a:endParaRPr>
          </a:p>
        </p:txBody>
      </p:sp>
      <p:pic>
        <p:nvPicPr>
          <p:cNvPr id="3075" name="Picture 3" descr="C:\Users\sbs\AppData\Local\Microsoft\Windows\Temporary Internet Files\Content.IE5\DE6K8BKE\question_mark[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6541" y="2960324"/>
            <a:ext cx="1332170" cy="14209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51834">
            <a:off x="7456593" y="209359"/>
            <a:ext cx="1498264" cy="1097964"/>
          </a:xfrm>
          <a:prstGeom prst="rect">
            <a:avLst/>
          </a:prstGeom>
          <a:ln>
            <a:noFill/>
          </a:ln>
          <a:effectLst>
            <a:softEdge rad="112500"/>
          </a:effectLst>
        </p:spPr>
      </p:pic>
      <p:sp>
        <p:nvSpPr>
          <p:cNvPr id="14" name="Content Placeholder 3"/>
          <p:cNvSpPr>
            <a:spLocks noGrp="1"/>
          </p:cNvSpPr>
          <p:nvPr>
            <p:ph idx="1"/>
          </p:nvPr>
        </p:nvSpPr>
        <p:spPr>
          <a:xfrm>
            <a:off x="378081" y="4356902"/>
            <a:ext cx="8229600" cy="1182255"/>
          </a:xfrm>
        </p:spPr>
        <p:style>
          <a:lnRef idx="1">
            <a:schemeClr val="accent4"/>
          </a:lnRef>
          <a:fillRef idx="2">
            <a:schemeClr val="accent4"/>
          </a:fillRef>
          <a:effectRef idx="1">
            <a:schemeClr val="accent4"/>
          </a:effectRef>
          <a:fontRef idx="minor">
            <a:schemeClr val="dk1"/>
          </a:fontRef>
        </p:style>
        <p:txBody>
          <a:bodyPr>
            <a:normAutofit/>
          </a:bodyPr>
          <a:lstStyle/>
          <a:p>
            <a:r>
              <a:rPr lang="en-GB" sz="2000" dirty="0" smtClean="0">
                <a:solidFill>
                  <a:schemeClr val="tx1"/>
                </a:solidFill>
              </a:rPr>
              <a:t>There is </a:t>
            </a:r>
            <a:r>
              <a:rPr lang="en-GB" sz="2000" dirty="0" smtClean="0">
                <a:solidFill>
                  <a:srgbClr val="FF0000"/>
                </a:solidFill>
              </a:rPr>
              <a:t>no interest paid </a:t>
            </a:r>
            <a:r>
              <a:rPr lang="en-GB" sz="2000" dirty="0" smtClean="0">
                <a:solidFill>
                  <a:schemeClr val="tx1"/>
                </a:solidFill>
              </a:rPr>
              <a:t>on equity and this money does not initially have to be paid back.</a:t>
            </a:r>
          </a:p>
          <a:p>
            <a:r>
              <a:rPr lang="en-GB" sz="2000" dirty="0" smtClean="0">
                <a:solidFill>
                  <a:schemeClr val="tx1"/>
                </a:solidFill>
              </a:rPr>
              <a:t>Start-ups may sell a stake of their business, as well as larger businesses.</a:t>
            </a:r>
          </a:p>
        </p:txBody>
      </p:sp>
    </p:spTree>
    <p:custDataLst>
      <p:tags r:id="rId1"/>
    </p:custDataLst>
    <p:extLst>
      <p:ext uri="{BB962C8B-B14F-4D97-AF65-F5344CB8AC3E}">
        <p14:creationId xmlns:p14="http://schemas.microsoft.com/office/powerpoint/2010/main" val="24226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barn(inVertical)">
                                      <p:cBhvr>
                                        <p:cTn id="30" dur="500"/>
                                        <p:tgtEl>
                                          <p:spTgt spid="307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bg/>
                                          </p:spTgt>
                                        </p:tgtEl>
                                        <p:attrNameLst>
                                          <p:attrName>style.visibility</p:attrName>
                                        </p:attrNameLst>
                                      </p:cBhvr>
                                      <p:to>
                                        <p:strVal val="visible"/>
                                      </p:to>
                                    </p:set>
                                    <p:animEffect transition="in" filter="barn(inVertical)">
                                      <p:cBhvr>
                                        <p:cTn id="35" dur="500"/>
                                        <p:tgtEl>
                                          <p:spTgt spid="14">
                                            <p:bg/>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barn(inVertical)">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barn(inVertical)">
                                      <p:cBhvr>
                                        <p:cTn id="4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Bonds</a:t>
            </a:r>
            <a:endParaRPr lang="en-GB" dirty="0">
              <a:solidFill>
                <a:schemeClr val="bg1">
                  <a:lumMod val="95000"/>
                </a:schemeClr>
              </a:solidFill>
            </a:endParaRPr>
          </a:p>
        </p:txBody>
      </p:sp>
      <p:sp>
        <p:nvSpPr>
          <p:cNvPr id="3" name="Content Placeholder 2"/>
          <p:cNvSpPr>
            <a:spLocks noGrp="1"/>
          </p:cNvSpPr>
          <p:nvPr>
            <p:ph sz="half" idx="1"/>
          </p:nvPr>
        </p:nvSpPr>
        <p:spPr>
          <a:xfrm>
            <a:off x="533400" y="2462839"/>
            <a:ext cx="4038600" cy="3456384"/>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indent="0" algn="ctr">
              <a:buNone/>
            </a:pPr>
            <a:r>
              <a:rPr lang="en-GB" dirty="0"/>
              <a:t>If a company wants to borrow some money to enable it to expand, it </a:t>
            </a:r>
            <a:r>
              <a:rPr lang="en-GB" dirty="0" smtClean="0"/>
              <a:t>could issue bonds.</a:t>
            </a:r>
            <a:endParaRPr lang="en-GB" dirty="0"/>
          </a:p>
          <a:p>
            <a:pPr marL="0" indent="0" algn="ctr">
              <a:buNone/>
            </a:pPr>
            <a:endParaRPr lang="en-GB" dirty="0" smtClean="0"/>
          </a:p>
          <a:p>
            <a:pPr marL="0" indent="0" algn="ctr">
              <a:buNone/>
            </a:pPr>
            <a:r>
              <a:rPr lang="en-GB" dirty="0"/>
              <a:t>A bond is, very simply, a loan that is represented</a:t>
            </a:r>
          </a:p>
          <a:p>
            <a:pPr marL="0" indent="0" algn="ctr">
              <a:buNone/>
            </a:pPr>
            <a:r>
              <a:rPr lang="en-GB" dirty="0"/>
              <a:t>by an IOU (I owe you</a:t>
            </a:r>
            <a:r>
              <a:rPr lang="en-GB" dirty="0" smtClean="0"/>
              <a:t>).  These IOUs are issued </a:t>
            </a:r>
            <a:r>
              <a:rPr lang="en-GB" b="1" dirty="0" smtClean="0"/>
              <a:t>directly to investors</a:t>
            </a:r>
            <a:r>
              <a:rPr lang="en-GB" dirty="0" smtClean="0"/>
              <a:t>, missing out the banks.</a:t>
            </a:r>
          </a:p>
          <a:p>
            <a:pPr marL="0" indent="0" algn="ctr">
              <a:buNone/>
            </a:pPr>
            <a:endParaRPr lang="en-GB" dirty="0" smtClean="0"/>
          </a:p>
          <a:p>
            <a:pPr marL="0" indent="0">
              <a:buNone/>
            </a:pPr>
            <a:r>
              <a:rPr lang="en-GB" altLang="en-US" dirty="0"/>
              <a:t>With bonds, investors typically lend money to </a:t>
            </a:r>
            <a:r>
              <a:rPr lang="en-GB" altLang="en-US" dirty="0" smtClean="0"/>
              <a:t>the company </a:t>
            </a:r>
            <a:r>
              <a:rPr lang="en-GB" altLang="en-US" dirty="0"/>
              <a:t>in return for:</a:t>
            </a:r>
          </a:p>
          <a:p>
            <a:endParaRPr lang="en-GB" altLang="en-US" dirty="0"/>
          </a:p>
          <a:p>
            <a:pPr>
              <a:buFont typeface="Calibri" pitchFamily="34" charset="0"/>
              <a:buAutoNum type="arabicPeriod"/>
            </a:pPr>
            <a:r>
              <a:rPr lang="en-GB" altLang="en-US" dirty="0"/>
              <a:t>The promise to have the </a:t>
            </a:r>
            <a:r>
              <a:rPr lang="en-GB" altLang="en-US" b="1" dirty="0">
                <a:solidFill>
                  <a:srgbClr val="00B050"/>
                </a:solidFill>
              </a:rPr>
              <a:t>loan repaid on a fixed future date</a:t>
            </a:r>
            <a:r>
              <a:rPr lang="en-GB" altLang="en-US" dirty="0"/>
              <a:t> and</a:t>
            </a:r>
          </a:p>
          <a:p>
            <a:pPr>
              <a:buFont typeface="Calibri" pitchFamily="34" charset="0"/>
              <a:buAutoNum type="arabicPeriod"/>
            </a:pPr>
            <a:endParaRPr lang="en-GB" altLang="en-US" dirty="0"/>
          </a:p>
          <a:p>
            <a:pPr>
              <a:buFont typeface="Calibri" pitchFamily="34" charset="0"/>
              <a:buAutoNum type="arabicPeriod"/>
            </a:pPr>
            <a:r>
              <a:rPr lang="en-GB" altLang="en-US" dirty="0"/>
              <a:t>To receive </a:t>
            </a:r>
            <a:r>
              <a:rPr lang="en-GB" altLang="en-US" b="1" dirty="0">
                <a:solidFill>
                  <a:srgbClr val="00B050"/>
                </a:solidFill>
              </a:rPr>
              <a:t>a series of interest payments</a:t>
            </a: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chemeClr val="tx1"/>
                </a:solidFill>
              </a:rPr>
              <a:t>How do they work?</a:t>
            </a:r>
            <a:endParaRPr lang="en-GB" sz="2800" b="1" dirty="0">
              <a:solidFill>
                <a:schemeClr val="tx1"/>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016" t="50000" r="27436" b="25000"/>
          <a:stretch/>
        </p:blipFill>
        <p:spPr bwMode="auto">
          <a:xfrm>
            <a:off x="4694022" y="1259559"/>
            <a:ext cx="4177004"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556" y="4186766"/>
            <a:ext cx="3623931" cy="1584176"/>
          </a:xfrm>
          <a:prstGeom prst="rect">
            <a:avLst/>
          </a:prstGeom>
        </p:spPr>
      </p:pic>
      <p:sp>
        <p:nvSpPr>
          <p:cNvPr id="5" name="Rectangle 4"/>
          <p:cNvSpPr/>
          <p:nvPr/>
        </p:nvSpPr>
        <p:spPr>
          <a:xfrm>
            <a:off x="539554" y="1268760"/>
            <a:ext cx="4058405"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b="1" dirty="0"/>
              <a:t>Interest bearing securities which entitle holders to annual interest and repayment at maturity.</a:t>
            </a:r>
          </a:p>
        </p:txBody>
      </p:sp>
    </p:spTree>
    <p:custDataLst>
      <p:tags r:id="rId1"/>
    </p:custDataLst>
    <p:extLst>
      <p:ext uri="{BB962C8B-B14F-4D97-AF65-F5344CB8AC3E}">
        <p14:creationId xmlns:p14="http://schemas.microsoft.com/office/powerpoint/2010/main" val="1489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smtClean="0">
                <a:solidFill>
                  <a:schemeClr val="bg1">
                    <a:lumMod val="95000"/>
                  </a:schemeClr>
                </a:solidFill>
              </a:rPr>
              <a:t>Activity: Borrowing or Equity?</a:t>
            </a:r>
            <a:endParaRPr lang="en-GB" b="1"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r>
              <a:rPr lang="en-GB" sz="2400" dirty="0" smtClean="0">
                <a:solidFill>
                  <a:srgbClr val="5B0AC6"/>
                </a:solidFill>
              </a:rPr>
              <a:t>Complete the following table to compare borrowing and equity.</a:t>
            </a:r>
          </a:p>
          <a:p>
            <a:r>
              <a:rPr lang="en-GB" sz="2400" dirty="0" smtClean="0">
                <a:solidFill>
                  <a:srgbClr val="5B0AC6"/>
                </a:solidFill>
              </a:rPr>
              <a:t>Make sure you can give reasons for your choice.</a:t>
            </a:r>
          </a:p>
          <a:p>
            <a:endParaRPr lang="en-GB" sz="2400"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214401199"/>
              </p:ext>
            </p:extLst>
          </p:nvPr>
        </p:nvGraphicFramePr>
        <p:xfrm>
          <a:off x="611560" y="3015064"/>
          <a:ext cx="6096000" cy="3510280"/>
        </p:xfrm>
        <a:graphic>
          <a:graphicData uri="http://schemas.openxmlformats.org/drawingml/2006/table">
            <a:tbl>
              <a:tblPr firstRow="1" bandRow="1">
                <a:tableStyleId>{7DF18680-E054-41AD-8BC1-D1AEF772440D}</a:tableStyleId>
              </a:tblPr>
              <a:tblGrid>
                <a:gridCol w="3048000"/>
                <a:gridCol w="3048000"/>
              </a:tblGrid>
              <a:tr h="370840">
                <a:tc>
                  <a:txBody>
                    <a:bodyPr/>
                    <a:lstStyle/>
                    <a:p>
                      <a:pPr algn="ctr"/>
                      <a:r>
                        <a:rPr lang="en-GB" sz="1600" dirty="0" smtClean="0"/>
                        <a:t>Consideration</a:t>
                      </a:r>
                      <a:endParaRPr lang="en-GB" sz="1600" dirty="0"/>
                    </a:p>
                  </a:txBody>
                  <a:tcPr/>
                </a:tc>
                <a:tc>
                  <a:txBody>
                    <a:bodyPr/>
                    <a:lstStyle/>
                    <a:p>
                      <a:pPr algn="ctr"/>
                      <a:r>
                        <a:rPr lang="en-GB" sz="1600" dirty="0" smtClean="0"/>
                        <a:t>Borrowing or Equity?</a:t>
                      </a:r>
                      <a:endParaRPr lang="en-GB" sz="1600" dirty="0"/>
                    </a:p>
                  </a:txBody>
                  <a:tcPr/>
                </a:tc>
              </a:tr>
              <a:tr h="370840">
                <a:tc>
                  <a:txBody>
                    <a:bodyPr/>
                    <a:lstStyle/>
                    <a:p>
                      <a:r>
                        <a:rPr lang="en-GB" sz="1600" dirty="0" smtClean="0"/>
                        <a:t>Which one is more expensive</a:t>
                      </a:r>
                      <a:r>
                        <a:rPr lang="en-GB" sz="1600" baseline="0" dirty="0" smtClean="0"/>
                        <a:t> (in terms of annual cash costs)?</a:t>
                      </a:r>
                      <a:endParaRPr lang="en-GB" sz="1600" dirty="0"/>
                    </a:p>
                  </a:txBody>
                  <a:tcPr/>
                </a:tc>
                <a:tc>
                  <a:txBody>
                    <a:bodyPr/>
                    <a:lstStyle/>
                    <a:p>
                      <a:endParaRPr lang="en-GB" sz="1600" dirty="0"/>
                    </a:p>
                  </a:txBody>
                  <a:tcPr/>
                </a:tc>
              </a:tr>
              <a:tr h="370840">
                <a:tc>
                  <a:txBody>
                    <a:bodyPr/>
                    <a:lstStyle/>
                    <a:p>
                      <a:r>
                        <a:rPr lang="en-GB" sz="1600" dirty="0" smtClean="0"/>
                        <a:t>Which one is likely to need to be repaid earlier?</a:t>
                      </a:r>
                      <a:endParaRPr lang="en-GB" sz="1600" dirty="0"/>
                    </a:p>
                  </a:txBody>
                  <a:tcPr/>
                </a:tc>
                <a:tc>
                  <a:txBody>
                    <a:bodyPr/>
                    <a:lstStyle/>
                    <a:p>
                      <a:endParaRPr lang="en-GB" sz="1600" dirty="0"/>
                    </a:p>
                  </a:txBody>
                  <a:tcPr/>
                </a:tc>
              </a:tr>
              <a:tr h="370840">
                <a:tc>
                  <a:txBody>
                    <a:bodyPr/>
                    <a:lstStyle/>
                    <a:p>
                      <a:r>
                        <a:rPr lang="en-GB" sz="1600" dirty="0" smtClean="0"/>
                        <a:t>Which one is more likely to be available for a start-up</a:t>
                      </a:r>
                      <a:r>
                        <a:rPr lang="en-GB" sz="1600" baseline="0" dirty="0" smtClean="0"/>
                        <a:t> company?</a:t>
                      </a:r>
                      <a:endParaRPr lang="en-GB" sz="1600" dirty="0"/>
                    </a:p>
                  </a:txBody>
                  <a:tcPr/>
                </a:tc>
                <a:tc>
                  <a:txBody>
                    <a:bodyPr/>
                    <a:lstStyle/>
                    <a:p>
                      <a:endParaRPr lang="en-GB" sz="1600" dirty="0"/>
                    </a:p>
                  </a:txBody>
                  <a:tcPr/>
                </a:tc>
              </a:tr>
              <a:tr h="370840">
                <a:tc>
                  <a:txBody>
                    <a:bodyPr/>
                    <a:lstStyle/>
                    <a:p>
                      <a:r>
                        <a:rPr lang="en-GB" sz="1600" dirty="0" smtClean="0"/>
                        <a:t>Which one is likely to be the more risky</a:t>
                      </a:r>
                      <a:r>
                        <a:rPr lang="en-GB" sz="1600" baseline="0" dirty="0" smtClean="0"/>
                        <a:t> for the finance provider?</a:t>
                      </a:r>
                      <a:endParaRPr lang="en-GB" sz="1600" dirty="0"/>
                    </a:p>
                  </a:txBody>
                  <a:tcPr/>
                </a:tc>
                <a:tc>
                  <a:txBody>
                    <a:bodyPr/>
                    <a:lstStyle/>
                    <a:p>
                      <a:endParaRPr lang="en-GB" sz="1600" dirty="0"/>
                    </a:p>
                  </a:txBody>
                  <a:tcPr/>
                </a:tc>
              </a:tr>
              <a:tr h="370840">
                <a:tc>
                  <a:txBody>
                    <a:bodyPr/>
                    <a:lstStyle/>
                    <a:p>
                      <a:r>
                        <a:rPr lang="en-GB" sz="1600" dirty="0" smtClean="0"/>
                        <a:t>Which one is likely to be most advantageous</a:t>
                      </a:r>
                      <a:r>
                        <a:rPr lang="en-GB" sz="1600" baseline="0" dirty="0" smtClean="0"/>
                        <a:t> to the finance provider?</a:t>
                      </a:r>
                      <a:endParaRPr lang="en-GB" sz="1600" dirty="0"/>
                    </a:p>
                  </a:txBody>
                  <a:tcPr/>
                </a:tc>
                <a:tc>
                  <a:txBody>
                    <a:bodyPr/>
                    <a:lstStyle/>
                    <a:p>
                      <a:endParaRPr lang="en-GB" sz="1600" dirty="0"/>
                    </a:p>
                  </a:txBody>
                  <a:tcPr/>
                </a:tc>
              </a:tr>
            </a:tbl>
          </a:graphicData>
        </a:graphic>
      </p:graphicFrame>
    </p:spTree>
    <p:custDataLst>
      <p:tags r:id="rId1"/>
    </p:custDataLst>
    <p:extLst>
      <p:ext uri="{BB962C8B-B14F-4D97-AF65-F5344CB8AC3E}">
        <p14:creationId xmlns:p14="http://schemas.microsoft.com/office/powerpoint/2010/main" val="391118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13" name="Title 12"/>
          <p:cNvSpPr>
            <a:spLocks noGrp="1"/>
          </p:cNvSpPr>
          <p:nvPr>
            <p:ph type="title"/>
          </p:nvPr>
        </p:nvSpPr>
        <p:spPr/>
        <p:txBody>
          <a:bodyPr/>
          <a:lstStyle/>
          <a:p>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11" name="Rounded Rectangle 10"/>
          <p:cNvSpPr/>
          <p:nvPr/>
        </p:nvSpPr>
        <p:spPr>
          <a:xfrm>
            <a:off x="1331640" y="2276872"/>
            <a:ext cx="6267698" cy="2055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STOCK EXCHANGES</a:t>
            </a:r>
            <a:endParaRPr lang="en-GB"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extLst>
      <p:ext uri="{BB962C8B-B14F-4D97-AF65-F5344CB8AC3E}">
        <p14:creationId xmlns:p14="http://schemas.microsoft.com/office/powerpoint/2010/main" val="204544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13" name="Title 12"/>
          <p:cNvSpPr>
            <a:spLocks noGrp="1"/>
          </p:cNvSpPr>
          <p:nvPr>
            <p:ph type="title"/>
          </p:nvPr>
        </p:nvSpPr>
        <p:spPr/>
        <p:txBody>
          <a:bodyPr/>
          <a:lstStyle/>
          <a:p>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16" name="Rectangle 15"/>
          <p:cNvSpPr/>
          <p:nvPr/>
        </p:nvSpPr>
        <p:spPr>
          <a:xfrm>
            <a:off x="323530" y="419230"/>
            <a:ext cx="532859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A STOCK EXCHANGE?</a:t>
            </a:r>
            <a:endParaRPr lang="en-GB" sz="3200" b="1" dirty="0">
              <a:solidFill>
                <a:schemeClr val="tx1"/>
              </a:solidFill>
            </a:endParaRPr>
          </a:p>
        </p:txBody>
      </p:sp>
      <p:sp>
        <p:nvSpPr>
          <p:cNvPr id="15" name="Content Placeholder 3"/>
          <p:cNvSpPr txBox="1">
            <a:spLocks/>
          </p:cNvSpPr>
          <p:nvPr/>
        </p:nvSpPr>
        <p:spPr>
          <a:xfrm>
            <a:off x="323530" y="1609997"/>
            <a:ext cx="8434422" cy="59486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800" b="1" dirty="0" smtClean="0">
                <a:solidFill>
                  <a:schemeClr val="tx1"/>
                </a:solidFill>
              </a:rPr>
              <a:t>A short video clip introducing the stock exchange and how it works.</a:t>
            </a:r>
          </a:p>
          <a:p>
            <a:pPr marL="0" indent="0" algn="ctr">
              <a:buNone/>
            </a:pPr>
            <a:r>
              <a:rPr lang="en-GB" sz="1800" b="1" dirty="0" smtClean="0">
                <a:solidFill>
                  <a:schemeClr val="tx1"/>
                </a:solidFill>
              </a:rPr>
              <a:t>Watch the video clip and jot down 4 main points about how a stock exchange works.</a:t>
            </a:r>
            <a:endParaRPr lang="en-GB" sz="1800" b="1" dirty="0">
              <a:solidFill>
                <a:schemeClr val="tx1"/>
              </a:solidFill>
            </a:endParaRPr>
          </a:p>
        </p:txBody>
      </p:sp>
      <p:pic>
        <p:nvPicPr>
          <p:cNvPr id="1026" name="Picture 2">
            <a:hlinkClick r:id="rId11"/>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725" t="14263" r="42392" b="50928"/>
          <a:stretch/>
        </p:blipFill>
        <p:spPr bwMode="auto">
          <a:xfrm>
            <a:off x="1933495" y="2394289"/>
            <a:ext cx="5214491" cy="291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954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arn(inVertical)">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smtClean="0">
                <a:solidFill>
                  <a:schemeClr val="bg1">
                    <a:lumMod val="95000"/>
                  </a:schemeClr>
                </a:solidFill>
              </a:rPr>
              <a:t>Saving </a:t>
            </a:r>
            <a:r>
              <a:rPr lang="en-GB" b="1" dirty="0">
                <a:solidFill>
                  <a:schemeClr val="bg1">
                    <a:lumMod val="95000"/>
                  </a:schemeClr>
                </a:solidFill>
              </a:rPr>
              <a:t>&amp; </a:t>
            </a:r>
            <a:r>
              <a:rPr lang="en-GB" b="1" dirty="0" smtClean="0">
                <a:solidFill>
                  <a:schemeClr val="bg1">
                    <a:lumMod val="95000"/>
                  </a:schemeClr>
                </a:solidFill>
              </a:rPr>
              <a:t>Borrowing</a:t>
            </a:r>
            <a:endParaRPr lang="en-GB" dirty="0">
              <a:solidFill>
                <a:schemeClr val="bg1"/>
              </a:solidFill>
            </a:endParaRPr>
          </a:p>
        </p:txBody>
      </p:sp>
      <p:sp>
        <p:nvSpPr>
          <p:cNvPr id="4" name="Content Placeholder 3"/>
          <p:cNvSpPr>
            <a:spLocks noGrp="1"/>
          </p:cNvSpPr>
          <p:nvPr>
            <p:ph idx="1"/>
          </p:nvPr>
        </p:nvSpPr>
        <p:spPr/>
        <p:txBody>
          <a:bodyPr/>
          <a:lstStyle/>
          <a:p>
            <a:r>
              <a:rPr lang="en-GB" dirty="0" smtClean="0">
                <a:solidFill>
                  <a:schemeClr val="bg1"/>
                </a:solidFill>
              </a:rPr>
              <a:t>Who are the savers and the borrowers?</a:t>
            </a:r>
          </a:p>
          <a:p>
            <a:r>
              <a:rPr lang="en-GB" dirty="0" smtClean="0">
                <a:solidFill>
                  <a:schemeClr val="bg1"/>
                </a:solidFill>
              </a:rPr>
              <a:t>Risk and Reward</a:t>
            </a:r>
          </a:p>
          <a:p>
            <a:r>
              <a:rPr lang="en-GB" dirty="0" smtClean="0">
                <a:solidFill>
                  <a:schemeClr val="bg1"/>
                </a:solidFill>
              </a:rPr>
              <a:t>Equity and Bond Markets</a:t>
            </a:r>
          </a:p>
          <a:p>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26020" y="6320133"/>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6150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13" name="Title 12"/>
          <p:cNvSpPr>
            <a:spLocks noGrp="1"/>
          </p:cNvSpPr>
          <p:nvPr>
            <p:ph type="title"/>
          </p:nvPr>
        </p:nvSpPr>
        <p:spPr/>
        <p:txBody>
          <a:bodyPr/>
          <a:lstStyle/>
          <a:p>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16" name="Rectangle 15"/>
          <p:cNvSpPr/>
          <p:nvPr/>
        </p:nvSpPr>
        <p:spPr>
          <a:xfrm>
            <a:off x="323530" y="419230"/>
            <a:ext cx="3456382"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STOCK EXCHANGES</a:t>
            </a:r>
            <a:endParaRPr lang="en-GB" sz="3200" b="1" dirty="0">
              <a:solidFill>
                <a:schemeClr val="tx1"/>
              </a:solidFill>
            </a:endParaRPr>
          </a:p>
        </p:txBody>
      </p:sp>
      <p:sp>
        <p:nvSpPr>
          <p:cNvPr id="4" name="Content Placeholder 3"/>
          <p:cNvSpPr>
            <a:spLocks noGrp="1"/>
          </p:cNvSpPr>
          <p:nvPr>
            <p:ph idx="1"/>
          </p:nvPr>
        </p:nvSpPr>
        <p:spPr>
          <a:xfrm>
            <a:off x="457200" y="1600204"/>
            <a:ext cx="4111796" cy="452596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r>
              <a:rPr lang="en-GB" sz="2400" b="1" dirty="0"/>
              <a:t>Equities can be bought and sold on the following world famous exchanges:</a:t>
            </a:r>
          </a:p>
          <a:p>
            <a:pPr lvl="1"/>
            <a:r>
              <a:rPr lang="en-GB" sz="2000" dirty="0"/>
              <a:t>New York Stock Exchange (NYSE)</a:t>
            </a:r>
          </a:p>
          <a:p>
            <a:pPr lvl="1"/>
            <a:r>
              <a:rPr lang="en-GB" sz="2000" dirty="0"/>
              <a:t>London Stock Exchange (LSE)</a:t>
            </a:r>
          </a:p>
          <a:p>
            <a:pPr lvl="1"/>
            <a:r>
              <a:rPr lang="en-GB" sz="2000" dirty="0" smtClean="0"/>
              <a:t>Abu </a:t>
            </a:r>
            <a:r>
              <a:rPr lang="en-GB" sz="2000" dirty="0"/>
              <a:t>Dhabi Securities Exchange (ADX)</a:t>
            </a:r>
          </a:p>
          <a:p>
            <a:pPr lvl="1"/>
            <a:r>
              <a:rPr lang="en-GB" sz="2000" dirty="0" smtClean="0"/>
              <a:t>Singapore </a:t>
            </a:r>
            <a:r>
              <a:rPr lang="en-GB" sz="2000" dirty="0"/>
              <a:t>Exchange (SGX)</a:t>
            </a:r>
          </a:p>
          <a:p>
            <a:pPr lvl="1"/>
            <a:r>
              <a:rPr lang="en-GB" sz="2000" dirty="0"/>
              <a:t>Colombo Stock Exchange</a:t>
            </a:r>
          </a:p>
          <a:p>
            <a:pPr lvl="1"/>
            <a:r>
              <a:rPr lang="en-GB" sz="2000" dirty="0"/>
              <a:t>Johannesburg Stock Exchange (JSE)</a:t>
            </a:r>
          </a:p>
          <a:p>
            <a:pPr lvl="1"/>
            <a:r>
              <a:rPr lang="en-GB" sz="2000" dirty="0" err="1"/>
              <a:t>Tadawul</a:t>
            </a:r>
            <a:r>
              <a:rPr lang="en-GB" sz="2000" dirty="0"/>
              <a:t> (Saudi Arabia)</a:t>
            </a:r>
          </a:p>
          <a:p>
            <a:pPr lvl="1"/>
            <a:endParaRPr lang="en-GB" sz="2000" dirty="0"/>
          </a:p>
          <a:p>
            <a:r>
              <a:rPr lang="en-GB" sz="2400" b="1" dirty="0"/>
              <a:t>Most countries have their own stock exchange</a:t>
            </a:r>
            <a:r>
              <a:rPr lang="en-GB" sz="2400" b="1" dirty="0" smtClean="0"/>
              <a:t>.</a:t>
            </a:r>
          </a:p>
          <a:p>
            <a:endParaRPr lang="en-GB" sz="2400" dirty="0"/>
          </a:p>
          <a:p>
            <a:r>
              <a:rPr lang="en-GB" sz="2400" b="1" dirty="0"/>
              <a:t>An exchange is like a market place where buyers and sellers “meet” to trade in equities</a:t>
            </a:r>
            <a:r>
              <a:rPr lang="en-GB" sz="2400" b="1" dirty="0" smtClean="0"/>
              <a:t>.</a:t>
            </a:r>
          </a:p>
          <a:p>
            <a:endParaRPr lang="en-GB" sz="2400" dirty="0"/>
          </a:p>
          <a:p>
            <a:r>
              <a:rPr lang="en-GB" sz="2400" b="1" dirty="0"/>
              <a:t>Most of these transactions are now completed </a:t>
            </a:r>
            <a:r>
              <a:rPr lang="en-GB" sz="2400" b="1" dirty="0">
                <a:solidFill>
                  <a:srgbClr val="FF0000"/>
                </a:solidFill>
              </a:rPr>
              <a:t>electronically</a:t>
            </a:r>
            <a:endParaRPr lang="en-GB" sz="3600" b="1" dirty="0">
              <a:solidFill>
                <a:srgbClr val="FF0000"/>
              </a:solidFill>
            </a:endParaRPr>
          </a:p>
        </p:txBody>
      </p:sp>
      <p:sp>
        <p:nvSpPr>
          <p:cNvPr id="15" name="Content Placeholder 3"/>
          <p:cNvSpPr txBox="1">
            <a:spLocks/>
          </p:cNvSpPr>
          <p:nvPr/>
        </p:nvSpPr>
        <p:spPr>
          <a:xfrm>
            <a:off x="4646156" y="1609997"/>
            <a:ext cx="4111796" cy="452596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endParaRPr lang="en-GB" sz="1800" b="1" dirty="0">
              <a:solidFill>
                <a:schemeClr val="tx1"/>
              </a:solidFill>
            </a:endParaRPr>
          </a:p>
        </p:txBody>
      </p:sp>
      <p:pic>
        <p:nvPicPr>
          <p:cNvPr id="17"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6567" t="39319" r="62388" b="36754"/>
          <a:stretch/>
        </p:blipFill>
        <p:spPr bwMode="auto">
          <a:xfrm>
            <a:off x="4909944" y="1755971"/>
            <a:ext cx="3478480" cy="181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https://upload.wikimedia.org/wikipedia/en/thumb/8/81/SingaporeExchange.svg/200px-SingaporeExchange.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7842" y="5498465"/>
            <a:ext cx="1570408" cy="6438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logok.org/wp-content/uploads/2014/10/NYSE-logo-old.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5361" b="21370"/>
          <a:stretch/>
        </p:blipFill>
        <p:spPr bwMode="auto">
          <a:xfrm>
            <a:off x="7227842" y="4091498"/>
            <a:ext cx="1414138" cy="5450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adx.ae/ADXStyle/images/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27842" y="4737394"/>
            <a:ext cx="1386780" cy="5089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capital33.net/wp-content/uploads/2014/09/LSE_logo_RGB_W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64432" y="5526263"/>
            <a:ext cx="1391745" cy="5815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origin.adaderana.lk/bizenglishnew/wp-content/uploads/2014/04/CSELogo.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6856" b="18616"/>
          <a:stretch/>
        </p:blipFill>
        <p:spPr bwMode="auto">
          <a:xfrm>
            <a:off x="4740318" y="4006902"/>
            <a:ext cx="1415858" cy="6953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api.ning.com/files/yIRAODsxTEzYzG*C5i8bBmjuol-MqGKpikqf3SnkO4H4eUGA7NWF2TTeu2rY95H3VSmWDfuNfAazKCwJGScmbzc3YVEGGPTk/JSE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08561" y="4739741"/>
            <a:ext cx="1447616" cy="705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http://argaamplus.s3.amazonaws.com/59f63821-92db-4562-bae0-920d10f12bff.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80373" y="3639034"/>
            <a:ext cx="1534249" cy="4854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90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barn(inVertical)">
                                      <p:cBhvr>
                                        <p:cTn id="54" dur="5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barn(inVertical)">
                                      <p:cBhvr>
                                        <p:cTn id="59" dur="500"/>
                                        <p:tgtEl>
                                          <p:spTgt spid="4">
                                            <p:txEl>
                                              <p:pRg st="11" end="11"/>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barn(inVertical)">
                                      <p:cBhvr>
                                        <p:cTn id="6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3530" y="419230"/>
            <a:ext cx="6378524"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 THE COUNTER TRADING (OTC)</a:t>
            </a:r>
            <a:endParaRPr lang="en-GB" sz="3200" b="1" dirty="0">
              <a:solidFill>
                <a:schemeClr val="tx1"/>
              </a:solidFill>
            </a:endParaRPr>
          </a:p>
        </p:txBody>
      </p:sp>
      <p:sp>
        <p:nvSpPr>
          <p:cNvPr id="4" name="Content Placeholder 3"/>
          <p:cNvSpPr>
            <a:spLocks noGrp="1"/>
          </p:cNvSpPr>
          <p:nvPr>
            <p:ph idx="1"/>
          </p:nvPr>
        </p:nvSpPr>
        <p:spPr>
          <a:xfrm>
            <a:off x="457200" y="1600205"/>
            <a:ext cx="4111796" cy="2587872"/>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GB" sz="1800" dirty="0"/>
              <a:t>Unlike equities, bonds tend to be bought and sold away from exchanges.</a:t>
            </a:r>
          </a:p>
          <a:p>
            <a:endParaRPr lang="en-GB" sz="1800" dirty="0"/>
          </a:p>
          <a:p>
            <a:r>
              <a:rPr lang="en-GB" sz="1800" dirty="0"/>
              <a:t>Bondholders only have to wait until a future date for the bond to be repaid in full.</a:t>
            </a:r>
          </a:p>
          <a:p>
            <a:endParaRPr lang="en-GB" sz="1800" dirty="0"/>
          </a:p>
          <a:p>
            <a:r>
              <a:rPr lang="en-GB" sz="1800" dirty="0"/>
              <a:t>However, bonds </a:t>
            </a:r>
            <a:r>
              <a:rPr lang="en-GB" sz="1800" b="1" dirty="0">
                <a:solidFill>
                  <a:srgbClr val="009999"/>
                </a:solidFill>
              </a:rPr>
              <a:t>can be traded to other investors </a:t>
            </a:r>
            <a:r>
              <a:rPr lang="en-GB" sz="1800" dirty="0"/>
              <a:t>before the bond is repaid:</a:t>
            </a:r>
          </a:p>
        </p:txBody>
      </p:sp>
      <p:sp>
        <p:nvSpPr>
          <p:cNvPr id="15" name="Content Placeholder 3"/>
          <p:cNvSpPr txBox="1">
            <a:spLocks/>
          </p:cNvSpPr>
          <p:nvPr/>
        </p:nvSpPr>
        <p:spPr>
          <a:xfrm>
            <a:off x="4646156" y="1609997"/>
            <a:ext cx="4111796" cy="2578079"/>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GB" sz="1800" dirty="0"/>
              <a:t>Bonds tend to be bought and sold </a:t>
            </a:r>
            <a:r>
              <a:rPr lang="en-GB" sz="1800" b="1" dirty="0">
                <a:solidFill>
                  <a:srgbClr val="009999"/>
                </a:solidFill>
              </a:rPr>
              <a:t>via electronic facilities away from exchanges (OTC)</a:t>
            </a:r>
          </a:p>
          <a:p>
            <a:endParaRPr lang="en-GB" sz="1800" dirty="0"/>
          </a:p>
          <a:p>
            <a:r>
              <a:rPr lang="en-GB" sz="1800" dirty="0"/>
              <a:t>Buyers and sellers of bonds are brought together where they can negotiate the terms of the trade.  This gives buyers and sellers </a:t>
            </a:r>
            <a:r>
              <a:rPr lang="en-GB" sz="1800" b="1" dirty="0">
                <a:solidFill>
                  <a:srgbClr val="009999"/>
                </a:solidFill>
              </a:rPr>
              <a:t>more flexibility</a:t>
            </a:r>
            <a:r>
              <a:rPr lang="en-GB" sz="1800" dirty="0"/>
              <a:t> about the </a:t>
            </a:r>
            <a:r>
              <a:rPr lang="en-GB" sz="1800" b="1" dirty="0">
                <a:solidFill>
                  <a:srgbClr val="009999"/>
                </a:solidFill>
              </a:rPr>
              <a:t>terms of the transaction</a:t>
            </a:r>
            <a:r>
              <a:rPr lang="en-GB" sz="1800" dirty="0"/>
              <a:t>, rather than the standardised terms offered on most exchanges. </a:t>
            </a:r>
          </a:p>
        </p:txBody>
      </p:sp>
      <p:pic>
        <p:nvPicPr>
          <p:cNvPr id="27" name="Picture 2" descr="http://www.dyerandblair.com/img/Corporate-finance-cont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285859"/>
            <a:ext cx="3524250" cy="2286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1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11" name="Title 10"/>
          <p:cNvSpPr>
            <a:spLocks noGrp="1"/>
          </p:cNvSpPr>
          <p:nvPr>
            <p:ph type="title"/>
          </p:nvPr>
        </p:nvSpPr>
        <p:spPr/>
        <p:txBody>
          <a:bodyPr/>
          <a:lstStyle/>
          <a:p>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9" name="Rectangle 8"/>
          <p:cNvSpPr/>
          <p:nvPr/>
        </p:nvSpPr>
        <p:spPr>
          <a:xfrm>
            <a:off x="323530" y="419230"/>
            <a:ext cx="8064896"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800" b="1" dirty="0">
                <a:solidFill>
                  <a:schemeClr val="tx1"/>
                </a:solidFill>
              </a:rPr>
              <a:t>What are the key differences between </a:t>
            </a:r>
            <a:endParaRPr lang="en-GB" sz="2800" b="1" dirty="0" smtClean="0">
              <a:solidFill>
                <a:schemeClr val="tx1"/>
              </a:solidFill>
            </a:endParaRPr>
          </a:p>
          <a:p>
            <a:pPr algn="ct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EQUITIES</a:t>
            </a:r>
            <a:r>
              <a:rPr lang="en-GB" sz="2800" b="1" dirty="0" smtClean="0">
                <a:solidFill>
                  <a:schemeClr val="tx1"/>
                </a:solidFill>
              </a:rPr>
              <a:t> </a:t>
            </a:r>
            <a:r>
              <a:rPr lang="en-GB" sz="2800" b="1" dirty="0">
                <a:solidFill>
                  <a:schemeClr val="tx1"/>
                </a:solidFill>
              </a:rPr>
              <a:t>and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BONDS</a:t>
            </a:r>
            <a:r>
              <a:rPr lang="en-GB" sz="2800" b="1" dirty="0" smtClean="0">
                <a:solidFill>
                  <a:schemeClr val="tx1"/>
                </a:solidFill>
              </a:rPr>
              <a:t>?</a:t>
            </a:r>
            <a:endParaRPr lang="en-GB" sz="2800" b="1" dirty="0">
              <a:solidFill>
                <a:schemeClr val="tx1"/>
              </a:solidFill>
            </a:endParaRPr>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Autofit/>
          </a:bodyPr>
          <a:lstStyle/>
          <a:p>
            <a:r>
              <a:rPr lang="en-GB" sz="2400" dirty="0"/>
              <a:t>Equities give the holder an ownership stake in the issuing company.  </a:t>
            </a:r>
          </a:p>
          <a:p>
            <a:r>
              <a:rPr lang="en-GB" sz="2400" dirty="0">
                <a:solidFill>
                  <a:srgbClr val="0070C0"/>
                </a:solidFill>
              </a:rPr>
              <a:t>Bonds do not</a:t>
            </a:r>
            <a:r>
              <a:rPr lang="en-GB" sz="2400" dirty="0" smtClean="0">
                <a:solidFill>
                  <a:srgbClr val="0070C0"/>
                </a:solidFill>
              </a:rPr>
              <a:t>.</a:t>
            </a:r>
          </a:p>
          <a:p>
            <a:endParaRPr lang="en-GB" sz="2400" dirty="0">
              <a:solidFill>
                <a:srgbClr val="0070C0"/>
              </a:solidFill>
            </a:endParaRPr>
          </a:p>
          <a:p>
            <a:r>
              <a:rPr lang="en-GB" sz="2400" dirty="0"/>
              <a:t>Equities have no set date of repayment. </a:t>
            </a:r>
          </a:p>
          <a:p>
            <a:r>
              <a:rPr lang="en-GB" sz="2400" dirty="0">
                <a:solidFill>
                  <a:srgbClr val="0070C0"/>
                </a:solidFill>
              </a:rPr>
              <a:t>Bonds typically do have a set repayment date</a:t>
            </a:r>
            <a:r>
              <a:rPr lang="en-GB" sz="2400" dirty="0" smtClean="0">
                <a:solidFill>
                  <a:srgbClr val="0070C0"/>
                </a:solidFill>
              </a:rPr>
              <a:t>.</a:t>
            </a:r>
          </a:p>
          <a:p>
            <a:endParaRPr lang="en-GB" sz="2400" dirty="0">
              <a:solidFill>
                <a:srgbClr val="0070C0"/>
              </a:solidFill>
            </a:endParaRPr>
          </a:p>
          <a:p>
            <a:r>
              <a:rPr lang="en-GB" sz="2400" dirty="0"/>
              <a:t>Equities do not pay interest. </a:t>
            </a:r>
          </a:p>
          <a:p>
            <a:r>
              <a:rPr lang="en-GB" sz="2400" dirty="0">
                <a:solidFill>
                  <a:srgbClr val="0070C0"/>
                </a:solidFill>
              </a:rPr>
              <a:t>Bonds typically do pay a specified percentage interest each year.</a:t>
            </a:r>
          </a:p>
        </p:txBody>
      </p:sp>
    </p:spTree>
    <p:custDataLst>
      <p:tags r:id="rId1"/>
    </p:custDataLst>
    <p:extLst>
      <p:ext uri="{BB962C8B-B14F-4D97-AF65-F5344CB8AC3E}">
        <p14:creationId xmlns:p14="http://schemas.microsoft.com/office/powerpoint/2010/main" val="1161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11" name="Title 10"/>
          <p:cNvSpPr>
            <a:spLocks noGrp="1"/>
          </p:cNvSpPr>
          <p:nvPr>
            <p:ph type="title"/>
          </p:nvPr>
        </p:nvSpPr>
        <p:spPr/>
        <p:txBody>
          <a:bodyPr/>
          <a:lstStyle/>
          <a:p>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9" name="Rectangle 8"/>
          <p:cNvSpPr/>
          <p:nvPr/>
        </p:nvSpPr>
        <p:spPr>
          <a:xfrm>
            <a:off x="323530" y="419230"/>
            <a:ext cx="8064896"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800" b="1" dirty="0">
                <a:solidFill>
                  <a:schemeClr val="tx1"/>
                </a:solidFill>
              </a:rPr>
              <a:t>What are the key differences between </a:t>
            </a:r>
            <a:endParaRPr lang="en-GB" sz="2800" b="1" dirty="0" smtClean="0">
              <a:solidFill>
                <a:schemeClr val="tx1"/>
              </a:solidFill>
            </a:endParaRPr>
          </a:p>
          <a:p>
            <a:pPr algn="ct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EQUITIES</a:t>
            </a:r>
            <a:r>
              <a:rPr lang="en-GB" sz="2800" b="1" dirty="0" smtClean="0">
                <a:solidFill>
                  <a:schemeClr val="tx1"/>
                </a:solidFill>
              </a:rPr>
              <a:t> </a:t>
            </a:r>
            <a:r>
              <a:rPr lang="en-GB" sz="2800" b="1" dirty="0">
                <a:solidFill>
                  <a:schemeClr val="tx1"/>
                </a:solidFill>
              </a:rPr>
              <a:t>and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BONDS</a:t>
            </a:r>
            <a:r>
              <a:rPr lang="en-GB" sz="2800" b="1" dirty="0" smtClean="0">
                <a:solidFill>
                  <a:schemeClr val="tx1"/>
                </a:solidFill>
              </a:rPr>
              <a:t>?</a:t>
            </a:r>
            <a:endParaRPr lang="en-GB" sz="2800" b="1" dirty="0">
              <a:solidFill>
                <a:schemeClr val="tx1"/>
              </a:solidFill>
            </a:endParaRPr>
          </a:p>
        </p:txBody>
      </p:sp>
      <p:sp>
        <p:nvSpPr>
          <p:cNvPr id="16" name="Explosion 2 15"/>
          <p:cNvSpPr/>
          <p:nvPr/>
        </p:nvSpPr>
        <p:spPr>
          <a:xfrm>
            <a:off x="611560" y="1663430"/>
            <a:ext cx="8427992" cy="4501874"/>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smtClean="0"/>
              <a:t>So why are investors willing to put more money into EQUITIES as compared to BONDS?</a:t>
            </a:r>
            <a:endParaRPr lang="en-GB" sz="2400" b="1" dirty="0"/>
          </a:p>
        </p:txBody>
      </p:sp>
      <p:sp>
        <p:nvSpPr>
          <p:cNvPr id="2" name="Content Placeholder 1"/>
          <p:cNvSpPr>
            <a:spLocks noGrp="1"/>
          </p:cNvSpPr>
          <p:nvPr>
            <p:ph idx="1"/>
          </p:nvPr>
        </p:nvSpPr>
        <p:spPr/>
        <p:txBody>
          <a:bodyPr/>
          <a:lstStyle/>
          <a:p>
            <a:endParaRPr lang="en-GB" dirty="0"/>
          </a:p>
        </p:txBody>
      </p:sp>
    </p:spTree>
    <p:custDataLst>
      <p:tags r:id="rId1"/>
    </p:custDataLst>
    <p:extLst>
      <p:ext uri="{BB962C8B-B14F-4D97-AF65-F5344CB8AC3E}">
        <p14:creationId xmlns:p14="http://schemas.microsoft.com/office/powerpoint/2010/main" val="29752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endParaRPr lang="en-GB"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endParaRPr lang="en-GB" dirty="0" smtClean="0">
              <a:solidFill>
                <a:srgbClr val="7030A0"/>
              </a:solidFill>
            </a:endParaRPr>
          </a:p>
          <a:p>
            <a:endParaRPr lang="en-GB"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7958" y="3429000"/>
            <a:ext cx="4590256" cy="346236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29000"/>
            <a:ext cx="4597958" cy="346236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5592" y="0"/>
            <a:ext cx="5002622" cy="34342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3" y="0"/>
            <a:ext cx="4561295" cy="3429000"/>
          </a:xfrm>
          <a:prstGeom prst="rect">
            <a:avLst/>
          </a:prstGeom>
        </p:spPr>
      </p:pic>
      <p:sp>
        <p:nvSpPr>
          <p:cNvPr id="15" name="Content Placeholder 9"/>
          <p:cNvSpPr txBox="1">
            <a:spLocks/>
          </p:cNvSpPr>
          <p:nvPr/>
        </p:nvSpPr>
        <p:spPr>
          <a:xfrm>
            <a:off x="2654455" y="1648103"/>
            <a:ext cx="3429713" cy="5096469"/>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They hope the company will perform well and generate profits.</a:t>
            </a:r>
          </a:p>
          <a:p>
            <a:endParaRPr lang="en-GB" sz="2000" dirty="0"/>
          </a:p>
          <a:p>
            <a:r>
              <a:rPr lang="en-GB" sz="2000" dirty="0"/>
              <a:t>This in turn would lead to dividends being paid out.</a:t>
            </a:r>
          </a:p>
          <a:p>
            <a:endParaRPr lang="en-GB" sz="2000" dirty="0"/>
          </a:p>
          <a:p>
            <a:r>
              <a:rPr lang="en-GB" sz="2000" dirty="0"/>
              <a:t>Equity holders can sell their shares onto other investors.</a:t>
            </a:r>
          </a:p>
          <a:p>
            <a:endParaRPr lang="en-GB" sz="2000" dirty="0"/>
          </a:p>
          <a:p>
            <a:r>
              <a:rPr lang="en-GB" sz="2000" dirty="0"/>
              <a:t>This means they can </a:t>
            </a:r>
            <a:r>
              <a:rPr lang="en-GB" sz="2000" b="1" dirty="0">
                <a:solidFill>
                  <a:srgbClr val="FF0000"/>
                </a:solidFill>
              </a:rPr>
              <a:t>REALISE</a:t>
            </a:r>
            <a:r>
              <a:rPr lang="en-GB" sz="2000" dirty="0"/>
              <a:t> their investment, potentially for more money than they paid for their shares.</a:t>
            </a:r>
          </a:p>
        </p:txBody>
      </p:sp>
      <p:sp>
        <p:nvSpPr>
          <p:cNvPr id="9" name="Rectangle 8"/>
          <p:cNvSpPr/>
          <p:nvPr/>
        </p:nvSpPr>
        <p:spPr>
          <a:xfrm>
            <a:off x="323530" y="419230"/>
            <a:ext cx="5472608"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EQUITIES</a:t>
            </a:r>
            <a:r>
              <a:rPr lang="en-GB" sz="3200" b="1" dirty="0" smtClean="0">
                <a:solidFill>
                  <a:schemeClr val="tx1"/>
                </a:solidFill>
              </a:rPr>
              <a:t> &amp; </a:t>
            </a:r>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BONDS MARKETS</a:t>
            </a:r>
            <a:endParaRPr lang="en-GB" sz="3200" b="1" dirty="0">
              <a:solidFill>
                <a:schemeClr val="tx1"/>
              </a:solidFill>
            </a:endParaRPr>
          </a:p>
        </p:txBody>
      </p:sp>
      <p:sp>
        <p:nvSpPr>
          <p:cNvPr id="17" name="Explosion 2 16"/>
          <p:cNvSpPr/>
          <p:nvPr/>
        </p:nvSpPr>
        <p:spPr>
          <a:xfrm rot="20429865">
            <a:off x="-384623" y="1588566"/>
            <a:ext cx="4140765" cy="1716773"/>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dirty="0" smtClean="0"/>
              <a:t>So why are investors willing to put more money into EQUITIES as compared to BONDS?</a:t>
            </a:r>
            <a:endParaRPr lang="en-GB" sz="1200" b="1" dirty="0"/>
          </a:p>
        </p:txBody>
      </p:sp>
      <p:sp>
        <p:nvSpPr>
          <p:cNvPr id="11" name="Right Arrow 10"/>
          <p:cNvSpPr/>
          <p:nvPr/>
        </p:nvSpPr>
        <p:spPr>
          <a:xfrm>
            <a:off x="6516218" y="4238510"/>
            <a:ext cx="2448272" cy="2506063"/>
          </a:xfrm>
          <a:prstGeom prst="rightArrow">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The risk or reward involved would affect their decision…</a:t>
            </a:r>
            <a:endParaRPr lang="en-GB" dirty="0"/>
          </a:p>
        </p:txBody>
      </p:sp>
    </p:spTree>
    <p:custDataLst>
      <p:tags r:id="rId1"/>
    </p:custDataLst>
    <p:extLst>
      <p:ext uri="{BB962C8B-B14F-4D97-AF65-F5344CB8AC3E}">
        <p14:creationId xmlns:p14="http://schemas.microsoft.com/office/powerpoint/2010/main" val="39833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barn(inVertical)">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barn(inVertical)">
                                      <p:cBhvr>
                                        <p:cTn id="27" dur="500"/>
                                        <p:tgtEl>
                                          <p:spTgt spid="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24415" y="6165305"/>
            <a:ext cx="921262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400" b="1" dirty="0" smtClean="0">
                <a:solidFill>
                  <a:schemeClr val="tx1"/>
                </a:solidFill>
              </a:rPr>
              <a:t>What does Risk and Reward actually mean?</a:t>
            </a:r>
            <a:endParaRPr lang="en-GB" sz="2400" b="1" dirty="0">
              <a:solidFill>
                <a:schemeClr val="tx1"/>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dbsquaredinc.com/images/blog/2014-01/risk-quotes-6.png?width=500&amp;height=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74" y="1348553"/>
            <a:ext cx="3281091" cy="3249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7f/a7/47/7fa7477ae6c5d0eb9612ce5068091ba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774" y="2304256"/>
            <a:ext cx="2232248"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paycom.com/blog/wp-content/uploads/2014/04/risk_rewar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15" y="4597821"/>
            <a:ext cx="7041168" cy="158417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a:p>
        </p:txBody>
      </p:sp>
      <p:pic>
        <p:nvPicPr>
          <p:cNvPr id="1032" name="Picture 8" descr="http://images5.moneysavingexpert.com/images/img-riskreward-ver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13" y="2060852"/>
            <a:ext cx="1356055" cy="25369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isk vs reward business quot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1775" y="4690"/>
            <a:ext cx="2265341" cy="2299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isk vs reward business quot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1" y="4690"/>
            <a:ext cx="3659472" cy="20561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media-cache-ak0.pinimg.com/236x/77/00/bf/7700bfb02cb3ec338ed7aa58924318a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7174" y="-4000"/>
            <a:ext cx="32746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isk vs reward business quot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0471" y="4569091"/>
            <a:ext cx="2619375" cy="16129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risk vs reward business quot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626" y="2060852"/>
            <a:ext cx="2479548" cy="25369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7010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Risk vs. Reward</a:t>
            </a:r>
            <a:endParaRPr lang="en-GB" dirty="0">
              <a:solidFill>
                <a:schemeClr val="bg1">
                  <a:lumMod val="95000"/>
                </a:schemeClr>
              </a:solidFill>
            </a:endParaRPr>
          </a:p>
        </p:txBody>
      </p:sp>
      <p:sp>
        <p:nvSpPr>
          <p:cNvPr id="4" name="Content Placeholder 3"/>
          <p:cNvSpPr>
            <a:spLocks noGrp="1"/>
          </p:cNvSpPr>
          <p:nvPr>
            <p:ph sz="half" idx="1"/>
          </p:nvPr>
        </p:nvSpPr>
        <p:spPr>
          <a:xfrm>
            <a:off x="323528" y="1484788"/>
            <a:ext cx="4038600" cy="4525963"/>
          </a:xfrm>
        </p:spPr>
        <p:txBody>
          <a:bodyPr>
            <a:normAutofit fontScale="85000" lnSpcReduction="10000"/>
          </a:bodyPr>
          <a:lstStyle/>
          <a:p>
            <a:pPr marL="0" indent="0">
              <a:buNone/>
            </a:pPr>
            <a:r>
              <a:rPr lang="en-GB" b="1" dirty="0" smtClean="0">
                <a:solidFill>
                  <a:schemeClr val="bg1">
                    <a:lumMod val="95000"/>
                  </a:schemeClr>
                </a:solidFill>
              </a:rPr>
              <a:t>Watch the Video Clip by Barclays and answer the following questions:</a:t>
            </a:r>
          </a:p>
          <a:p>
            <a:pPr marL="0" indent="0">
              <a:buNone/>
            </a:pPr>
            <a:endParaRPr lang="en-GB" b="1" dirty="0" smtClean="0">
              <a:solidFill>
                <a:schemeClr val="bg1">
                  <a:lumMod val="95000"/>
                </a:schemeClr>
              </a:solidFill>
            </a:endParaRPr>
          </a:p>
          <a:p>
            <a:pPr marL="914400" lvl="1" indent="-457200">
              <a:buFont typeface="+mj-lt"/>
              <a:buAutoNum type="arabicPeriod"/>
            </a:pPr>
            <a:r>
              <a:rPr lang="en-GB" dirty="0" smtClean="0">
                <a:solidFill>
                  <a:schemeClr val="bg1">
                    <a:lumMod val="95000"/>
                  </a:schemeClr>
                </a:solidFill>
              </a:rPr>
              <a:t>Why do individuals choose to invest?</a:t>
            </a:r>
          </a:p>
          <a:p>
            <a:pPr marL="914400" lvl="1" indent="-457200">
              <a:buFont typeface="+mj-lt"/>
              <a:buAutoNum type="arabicPeriod"/>
            </a:pPr>
            <a:r>
              <a:rPr lang="en-GB" dirty="0" smtClean="0">
                <a:solidFill>
                  <a:schemeClr val="bg1">
                    <a:lumMod val="95000"/>
                  </a:schemeClr>
                </a:solidFill>
              </a:rPr>
              <a:t>What are the factors to consider when planning to invest? Why is it important to consider these factors?</a:t>
            </a:r>
          </a:p>
          <a:p>
            <a:pPr marL="914400" lvl="1" indent="-457200">
              <a:buFont typeface="+mj-lt"/>
              <a:buAutoNum type="arabicPeriod"/>
            </a:pPr>
            <a:r>
              <a:rPr lang="en-GB" dirty="0" smtClean="0">
                <a:solidFill>
                  <a:schemeClr val="bg1">
                    <a:lumMod val="95000"/>
                  </a:schemeClr>
                </a:solidFill>
              </a:rPr>
              <a:t>What is the balance between risk and reward individuals must weigh up?</a:t>
            </a:r>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63" t="31292" r="41062" b="29177"/>
          <a:stretch/>
        </p:blipFill>
        <p:spPr bwMode="auto">
          <a:xfrm>
            <a:off x="4557008" y="2204864"/>
            <a:ext cx="435476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19219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sp>
        <p:nvSpPr>
          <p:cNvPr id="2" name="Title 1"/>
          <p:cNvSpPr>
            <a:spLocks noGrp="1"/>
          </p:cNvSpPr>
          <p:nvPr>
            <p:ph type="title"/>
          </p:nvPr>
        </p:nvSpPr>
        <p:spPr/>
        <p:txBody>
          <a:bodyPr>
            <a:noAutofit/>
          </a:bodyPr>
          <a:lstStyle/>
          <a:p>
            <a:r>
              <a:rPr lang="en-GB" dirty="0" smtClean="0">
                <a:solidFill>
                  <a:schemeClr val="bg1"/>
                </a:solidFill>
              </a:rPr>
              <a:t>Risk vs. Reward</a:t>
            </a:r>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r>
              <a:rPr lang="en-GB" dirty="0" smtClean="0"/>
              <a:t>What</a:t>
            </a: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7519" y="6179321"/>
            <a:ext cx="1296144" cy="72008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151620" y="1881594"/>
            <a:ext cx="0" cy="3096344"/>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1123711" y="4977938"/>
            <a:ext cx="38443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V="1">
            <a:off x="1151620" y="1953602"/>
            <a:ext cx="3672408" cy="30243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Rectangle 15"/>
          <p:cNvSpPr/>
          <p:nvPr/>
        </p:nvSpPr>
        <p:spPr>
          <a:xfrm>
            <a:off x="395536" y="1484784"/>
            <a:ext cx="1512168"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Higher Reward</a:t>
            </a:r>
            <a:endParaRPr lang="en-GB" sz="1600" b="1" dirty="0"/>
          </a:p>
        </p:txBody>
      </p:sp>
      <p:sp>
        <p:nvSpPr>
          <p:cNvPr id="20" name="Rectangle 19"/>
          <p:cNvSpPr/>
          <p:nvPr/>
        </p:nvSpPr>
        <p:spPr>
          <a:xfrm>
            <a:off x="4057899" y="5121954"/>
            <a:ext cx="1486211" cy="22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Increasing Risk</a:t>
            </a:r>
            <a:endParaRPr lang="en-GB" sz="1600" b="1" dirty="0"/>
          </a:p>
        </p:txBody>
      </p:sp>
      <p:sp>
        <p:nvSpPr>
          <p:cNvPr id="3" name="Rectangle 2"/>
          <p:cNvSpPr/>
          <p:nvPr/>
        </p:nvSpPr>
        <p:spPr>
          <a:xfrm>
            <a:off x="6081113" y="1967022"/>
            <a:ext cx="2312551"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sz="2400" b="1" dirty="0"/>
              <a:t>What does this graph show about the relationship between risk and reward?</a:t>
            </a:r>
          </a:p>
        </p:txBody>
      </p:sp>
    </p:spTree>
    <p:custDataLst>
      <p:tags r:id="rId1"/>
    </p:custDataLst>
    <p:extLst>
      <p:ext uri="{BB962C8B-B14F-4D97-AF65-F5344CB8AC3E}">
        <p14:creationId xmlns:p14="http://schemas.microsoft.com/office/powerpoint/2010/main" val="18614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lumMod val="95000"/>
                  </a:schemeClr>
                </a:solidFill>
              </a:rPr>
              <a:t>Activity: Risk Ranking….!</a:t>
            </a:r>
            <a:endParaRPr lang="en-GB"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a:bodyPr>
          <a:lstStyle/>
          <a:p>
            <a:r>
              <a:rPr lang="en-GB" sz="2400" dirty="0" smtClean="0">
                <a:solidFill>
                  <a:srgbClr val="5B0AC6"/>
                </a:solidFill>
              </a:rPr>
              <a:t>Put the following investments in order, from most risky (and potentially rewarding) to the least risky (and potentially safer)…!</a:t>
            </a:r>
          </a:p>
          <a:p>
            <a:endParaRPr lang="en-GB" sz="2400" dirty="0">
              <a:solidFill>
                <a:schemeClr val="bg1">
                  <a:lumMod val="95000"/>
                </a:schemeClr>
              </a:solidFill>
            </a:endParaRPr>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135845787"/>
              </p:ext>
            </p:extLst>
          </p:nvPr>
        </p:nvGraphicFramePr>
        <p:xfrm>
          <a:off x="2843810" y="2645997"/>
          <a:ext cx="5256584" cy="2878688"/>
        </p:xfrm>
        <a:graphic>
          <a:graphicData uri="http://schemas.openxmlformats.org/drawingml/2006/table">
            <a:tbl>
              <a:tblPr firstRow="1" bandRow="1">
                <a:tableStyleId>{7DF18680-E054-41AD-8BC1-D1AEF772440D}</a:tableStyleId>
              </a:tblPr>
              <a:tblGrid>
                <a:gridCol w="2628292"/>
                <a:gridCol w="2628292"/>
              </a:tblGrid>
              <a:tr h="571406">
                <a:tc>
                  <a:txBody>
                    <a:bodyPr/>
                    <a:lstStyle/>
                    <a:p>
                      <a:pPr algn="ctr"/>
                      <a:r>
                        <a:rPr lang="en-GB" sz="1200" dirty="0" smtClean="0"/>
                        <a:t>Investments</a:t>
                      </a:r>
                      <a:endParaRPr lang="en-GB" sz="1200" dirty="0"/>
                    </a:p>
                  </a:txBody>
                  <a:tcPr/>
                </a:tc>
                <a:tc>
                  <a:txBody>
                    <a:bodyPr/>
                    <a:lstStyle/>
                    <a:p>
                      <a:pPr algn="ctr"/>
                      <a:r>
                        <a:rPr lang="en-GB" sz="1200" dirty="0" smtClean="0"/>
                        <a:t>Risk Ranking</a:t>
                      </a:r>
                    </a:p>
                    <a:p>
                      <a:pPr algn="ctr"/>
                      <a:r>
                        <a:rPr lang="en-GB" sz="1200" dirty="0" smtClean="0"/>
                        <a:t>(where 1 is the highest</a:t>
                      </a:r>
                      <a:r>
                        <a:rPr lang="en-GB" sz="1200" baseline="0" dirty="0" smtClean="0"/>
                        <a:t> risk and 6 is the lowest risk</a:t>
                      </a:r>
                      <a:r>
                        <a:rPr lang="en-GB" sz="1200" dirty="0" smtClean="0"/>
                        <a:t>)</a:t>
                      </a:r>
                      <a:endParaRPr lang="en-GB" sz="1200" dirty="0"/>
                    </a:p>
                  </a:txBody>
                  <a:tcPr/>
                </a:tc>
              </a:tr>
              <a:tr h="331052">
                <a:tc>
                  <a:txBody>
                    <a:bodyPr/>
                    <a:lstStyle/>
                    <a:p>
                      <a:r>
                        <a:rPr lang="en-GB" sz="1200" dirty="0" smtClean="0"/>
                        <a:t>US</a:t>
                      </a:r>
                      <a:r>
                        <a:rPr lang="en-GB" sz="1200" baseline="0" dirty="0" smtClean="0"/>
                        <a:t> Government Bonds</a:t>
                      </a:r>
                      <a:endParaRPr lang="en-GB" sz="1200" dirty="0"/>
                    </a:p>
                  </a:txBody>
                  <a:tcPr/>
                </a:tc>
                <a:tc>
                  <a:txBody>
                    <a:bodyPr/>
                    <a:lstStyle/>
                    <a:p>
                      <a:endParaRPr lang="en-GB" sz="1200" dirty="0"/>
                    </a:p>
                  </a:txBody>
                  <a:tcPr/>
                </a:tc>
              </a:tr>
              <a:tr h="331052">
                <a:tc>
                  <a:txBody>
                    <a:bodyPr/>
                    <a:lstStyle/>
                    <a:p>
                      <a:r>
                        <a:rPr lang="en-GB" sz="1200" dirty="0" smtClean="0"/>
                        <a:t>Equities issued by a start-up company</a:t>
                      </a:r>
                      <a:endParaRPr lang="en-GB" sz="1200" dirty="0"/>
                    </a:p>
                  </a:txBody>
                  <a:tcPr/>
                </a:tc>
                <a:tc>
                  <a:txBody>
                    <a:bodyPr/>
                    <a:lstStyle/>
                    <a:p>
                      <a:endParaRPr lang="en-GB" sz="1200" dirty="0"/>
                    </a:p>
                  </a:txBody>
                  <a:tcPr/>
                </a:tc>
              </a:tr>
              <a:tr h="408147">
                <a:tc>
                  <a:txBody>
                    <a:bodyPr/>
                    <a:lstStyle/>
                    <a:p>
                      <a:r>
                        <a:rPr lang="en-GB" sz="1200" dirty="0" smtClean="0"/>
                        <a:t>Equities issued by a large, well-established company</a:t>
                      </a:r>
                      <a:endParaRPr lang="en-GB" sz="1200" dirty="0"/>
                    </a:p>
                  </a:txBody>
                  <a:tcPr/>
                </a:tc>
                <a:tc>
                  <a:txBody>
                    <a:bodyPr/>
                    <a:lstStyle/>
                    <a:p>
                      <a:endParaRPr lang="en-GB" sz="1200" dirty="0"/>
                    </a:p>
                  </a:txBody>
                  <a:tcPr/>
                </a:tc>
              </a:tr>
              <a:tr h="408147">
                <a:tc>
                  <a:txBody>
                    <a:bodyPr/>
                    <a:lstStyle/>
                    <a:p>
                      <a:r>
                        <a:rPr lang="en-GB" sz="1200" dirty="0" smtClean="0"/>
                        <a:t>Bonds issued by a large,</a:t>
                      </a:r>
                      <a:r>
                        <a:rPr lang="en-GB" sz="1200" baseline="0" dirty="0" smtClean="0"/>
                        <a:t> well-established company</a:t>
                      </a:r>
                      <a:endParaRPr lang="en-GB" sz="1200" dirty="0"/>
                    </a:p>
                  </a:txBody>
                  <a:tcPr/>
                </a:tc>
                <a:tc>
                  <a:txBody>
                    <a:bodyPr/>
                    <a:lstStyle/>
                    <a:p>
                      <a:endParaRPr lang="en-GB" sz="1200" dirty="0"/>
                    </a:p>
                  </a:txBody>
                  <a:tcPr/>
                </a:tc>
              </a:tr>
              <a:tr h="331052">
                <a:tc>
                  <a:txBody>
                    <a:bodyPr/>
                    <a:lstStyle/>
                    <a:p>
                      <a:r>
                        <a:rPr lang="en-GB" sz="1200" dirty="0" smtClean="0"/>
                        <a:t>Bank</a:t>
                      </a:r>
                      <a:r>
                        <a:rPr lang="en-GB" sz="1200" baseline="0" dirty="0" smtClean="0"/>
                        <a:t> account</a:t>
                      </a:r>
                      <a:endParaRPr lang="en-GB" sz="1200" dirty="0"/>
                    </a:p>
                  </a:txBody>
                  <a:tcPr/>
                </a:tc>
                <a:tc>
                  <a:txBody>
                    <a:bodyPr/>
                    <a:lstStyle/>
                    <a:p>
                      <a:endParaRPr lang="en-GB" sz="1200" dirty="0"/>
                    </a:p>
                  </a:txBody>
                  <a:tcPr/>
                </a:tc>
              </a:tr>
              <a:tr h="331052">
                <a:tc>
                  <a:txBody>
                    <a:bodyPr/>
                    <a:lstStyle/>
                    <a:p>
                      <a:r>
                        <a:rPr lang="en-GB" sz="1200" dirty="0" smtClean="0"/>
                        <a:t>Roulette wheel</a:t>
                      </a:r>
                      <a:r>
                        <a:rPr lang="en-GB" sz="1200" baseline="0" dirty="0" smtClean="0"/>
                        <a:t> at a casino</a:t>
                      </a:r>
                      <a:endParaRPr lang="en-GB" sz="1200" dirty="0"/>
                    </a:p>
                  </a:txBody>
                  <a:tcPr/>
                </a:tc>
                <a:tc>
                  <a:txBody>
                    <a:bodyPr/>
                    <a:lstStyle/>
                    <a:p>
                      <a:endParaRPr lang="en-GB" sz="1200" dirty="0"/>
                    </a:p>
                  </a:txBody>
                  <a:tcPr/>
                </a:tc>
              </a:tr>
            </a:tbl>
          </a:graphicData>
        </a:graphic>
      </p:graphicFrame>
      <p:pic>
        <p:nvPicPr>
          <p:cNvPr id="11" name="Picture 10" descr="https://upload.wikimedia.org/wikipedia/commons/5/58/EE_Savings_Bon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72856">
            <a:off x="1248971" y="3088827"/>
            <a:ext cx="1115674" cy="591721"/>
          </a:xfrm>
          <a:prstGeom prst="rect">
            <a:avLst/>
          </a:prstGeom>
          <a:noFill/>
          <a:ln>
            <a:noFill/>
          </a:ln>
        </p:spPr>
      </p:pic>
      <p:pic>
        <p:nvPicPr>
          <p:cNvPr id="13" name="Picture 12" descr="Image result for start up business"/>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255818">
            <a:off x="164575" y="3692064"/>
            <a:ext cx="1043555" cy="786554"/>
          </a:xfrm>
          <a:prstGeom prst="rect">
            <a:avLst/>
          </a:prstGeom>
          <a:noFill/>
          <a:ln>
            <a:noFill/>
          </a:ln>
        </p:spPr>
      </p:pic>
      <p:pic>
        <p:nvPicPr>
          <p:cNvPr id="14" name="Picture 13"/>
          <p:cNvPicPr/>
          <p:nvPr/>
        </p:nvPicPr>
        <p:blipFill>
          <a:blip r:embed="rId9" cstate="print">
            <a:extLst>
              <a:ext uri="{28A0092B-C50C-407E-A947-70E740481C1C}">
                <a14:useLocalDpi xmlns:a14="http://schemas.microsoft.com/office/drawing/2010/main" val="0"/>
              </a:ext>
            </a:extLst>
          </a:blip>
          <a:stretch>
            <a:fillRect/>
          </a:stretch>
        </p:blipFill>
        <p:spPr>
          <a:xfrm rot="20520376">
            <a:off x="1334593" y="4134201"/>
            <a:ext cx="1037712" cy="584640"/>
          </a:xfrm>
          <a:prstGeom prst="rect">
            <a:avLst/>
          </a:prstGeom>
        </p:spPr>
      </p:pic>
      <p:pic>
        <p:nvPicPr>
          <p:cNvPr id="15" name="Picture 14"/>
          <p:cNvPicPr/>
          <p:nvPr/>
        </p:nvPicPr>
        <p:blipFill>
          <a:blip r:embed="rId10" cstate="print">
            <a:extLst>
              <a:ext uri="{28A0092B-C50C-407E-A947-70E740481C1C}">
                <a14:useLocalDpi xmlns:a14="http://schemas.microsoft.com/office/drawing/2010/main" val="0"/>
              </a:ext>
            </a:extLst>
          </a:blip>
          <a:stretch>
            <a:fillRect/>
          </a:stretch>
        </p:blipFill>
        <p:spPr>
          <a:xfrm rot="1085475">
            <a:off x="1530016" y="4939022"/>
            <a:ext cx="940131" cy="731350"/>
          </a:xfrm>
          <a:prstGeom prst="rect">
            <a:avLst/>
          </a:prstGeom>
        </p:spPr>
      </p:pic>
      <p:pic>
        <p:nvPicPr>
          <p:cNvPr id="16" name="Picture 15"/>
          <p:cNvPicPr/>
          <p:nvPr/>
        </p:nvPicPr>
        <p:blipFill>
          <a:blip r:embed="rId11">
            <a:extLst>
              <a:ext uri="{28A0092B-C50C-407E-A947-70E740481C1C}">
                <a14:useLocalDpi xmlns:a14="http://schemas.microsoft.com/office/drawing/2010/main" val="0"/>
              </a:ext>
            </a:extLst>
          </a:blip>
          <a:stretch>
            <a:fillRect/>
          </a:stretch>
        </p:blipFill>
        <p:spPr>
          <a:xfrm rot="1095843">
            <a:off x="131600" y="5345658"/>
            <a:ext cx="1296851" cy="674895"/>
          </a:xfrm>
          <a:prstGeom prst="rect">
            <a:avLst/>
          </a:prstGeom>
        </p:spPr>
      </p:pic>
      <p:pic>
        <p:nvPicPr>
          <p:cNvPr id="17" name="Picture 16" descr="C:\Users\sbs\AppData\Local\Microsoft\Windows\Temporary Internet Files\Content.IE5\DE6K8BKE\American_roulette_wheel_layout[1].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5503" y="6090106"/>
            <a:ext cx="1000386" cy="651236"/>
          </a:xfrm>
          <a:prstGeom prst="rect">
            <a:avLst/>
          </a:prstGeom>
          <a:noFill/>
          <a:ln>
            <a:noFill/>
          </a:ln>
        </p:spPr>
      </p:pic>
      <p:sp>
        <p:nvSpPr>
          <p:cNvPr id="3" name="Rounded Rectangle 2"/>
          <p:cNvSpPr/>
          <p:nvPr/>
        </p:nvSpPr>
        <p:spPr>
          <a:xfrm>
            <a:off x="3419872" y="5739266"/>
            <a:ext cx="3096344" cy="8000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Forbes Article……</a:t>
            </a:r>
          </a:p>
          <a:p>
            <a:pPr algn="ctr"/>
            <a:r>
              <a:rPr lang="en-GB" sz="1600" dirty="0" smtClean="0">
                <a:hlinkClick r:id="rId13"/>
              </a:rPr>
              <a:t>“With all of Apple’s cash why is it issuing bonds?”</a:t>
            </a:r>
            <a:endParaRPr lang="en-GB" sz="1600" dirty="0"/>
          </a:p>
        </p:txBody>
      </p:sp>
      <p:pic>
        <p:nvPicPr>
          <p:cNvPr id="3074" name="Picture 2" descr="C:\Users\sbs\AppData\Local\Microsoft\Windows\Temporary Internet Files\Content.IE5\GK011ODF\newspaper-icon[1].jpg"/>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10299" y="5501186"/>
            <a:ext cx="819150" cy="819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031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endParaRPr lang="en-GB" dirty="0" smtClean="0">
              <a:solidFill>
                <a:srgbClr val="7030A0"/>
              </a:solidFill>
            </a:endParaRPr>
          </a:p>
          <a:p>
            <a:endParaRPr lang="en-GB"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4" y="1630541"/>
            <a:ext cx="829964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dirty="0"/>
              <a:t>The less likely it is that the investor will lose money, the less spectacular the potential level of return the investor can hope for.</a:t>
            </a:r>
          </a:p>
        </p:txBody>
      </p:sp>
      <p:sp>
        <p:nvSpPr>
          <p:cNvPr id="14" name="Title 1"/>
          <p:cNvSpPr>
            <a:spLocks noGrp="1"/>
          </p:cNvSpPr>
          <p:nvPr>
            <p:ph type="title"/>
          </p:nvPr>
        </p:nvSpPr>
        <p:spPr>
          <a:xfrm>
            <a:off x="457200" y="188640"/>
            <a:ext cx="8229600" cy="1143000"/>
          </a:xfrm>
        </p:spPr>
        <p:txBody>
          <a:bodyPr>
            <a:noAutofit/>
          </a:bodyPr>
          <a:lstStyle/>
          <a:p>
            <a:r>
              <a:rPr lang="en-GB" sz="4000" dirty="0" smtClean="0">
                <a:solidFill>
                  <a:schemeClr val="bg1">
                    <a:lumMod val="95000"/>
                  </a:schemeClr>
                </a:solidFill>
              </a:rPr>
              <a:t>Risk &amp; Reward</a:t>
            </a:r>
            <a:endParaRPr lang="en-GB" sz="3600" dirty="0">
              <a:solidFill>
                <a:schemeClr val="bg1">
                  <a:lumMod val="95000"/>
                </a:schemeClr>
              </a:solidFill>
            </a:endParaRPr>
          </a:p>
        </p:txBody>
      </p:sp>
      <p:sp>
        <p:nvSpPr>
          <p:cNvPr id="13" name="Slide Number Placeholder 3"/>
          <p:cNvSpPr>
            <a:spLocks noGrp="1"/>
          </p:cNvSpPr>
          <p:nvPr>
            <p:ph type="sldNum" sz="quarter" idx="10"/>
          </p:nvPr>
        </p:nvSpPr>
        <p:spPr>
          <a:xfrm>
            <a:off x="457200" y="6356354"/>
            <a:ext cx="2133600" cy="365125"/>
          </a:xfrm>
        </p:spPr>
        <p:txBody>
          <a:bodyPr/>
          <a:lstStyle/>
          <a:p>
            <a:pPr>
              <a:defRPr/>
            </a:pPr>
            <a:fld id="{C2F6B2EE-94D0-45D7-A7C9-3C0D4B910234}" type="slidenum">
              <a:rPr lang="en-GB" smtClean="0"/>
              <a:pPr>
                <a:defRPr/>
              </a:pPr>
              <a:t>29</a:t>
            </a:fld>
            <a:endParaRPr lang="en-GB" dirty="0"/>
          </a:p>
        </p:txBody>
      </p:sp>
      <p:grpSp>
        <p:nvGrpSpPr>
          <p:cNvPr id="15" name="Group 14"/>
          <p:cNvGrpSpPr/>
          <p:nvPr/>
        </p:nvGrpSpPr>
        <p:grpSpPr>
          <a:xfrm>
            <a:off x="1135559" y="2399225"/>
            <a:ext cx="5712600" cy="4190572"/>
            <a:chOff x="395536" y="1484784"/>
            <a:chExt cx="5148572" cy="3865770"/>
          </a:xfrm>
        </p:grpSpPr>
        <p:cxnSp>
          <p:nvCxnSpPr>
            <p:cNvPr id="16" name="Straight Connector 15"/>
            <p:cNvCxnSpPr/>
            <p:nvPr/>
          </p:nvCxnSpPr>
          <p:spPr>
            <a:xfrm>
              <a:off x="1151620" y="1881594"/>
              <a:ext cx="0" cy="3096344"/>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1123711" y="4977938"/>
              <a:ext cx="38443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V="1">
              <a:off x="1151620" y="1953602"/>
              <a:ext cx="3672408" cy="30243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Rectangle 18"/>
            <p:cNvSpPr/>
            <p:nvPr/>
          </p:nvSpPr>
          <p:spPr>
            <a:xfrm>
              <a:off x="395536" y="1484784"/>
              <a:ext cx="1512168"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Higher Reward</a:t>
              </a:r>
              <a:endParaRPr lang="en-GB" sz="1600" b="1" dirty="0"/>
            </a:p>
          </p:txBody>
        </p:sp>
        <p:sp>
          <p:nvSpPr>
            <p:cNvPr id="20" name="Rectangle 19"/>
            <p:cNvSpPr/>
            <p:nvPr/>
          </p:nvSpPr>
          <p:spPr>
            <a:xfrm>
              <a:off x="4057897" y="5121954"/>
              <a:ext cx="1486211" cy="22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Increasing Risk</a:t>
              </a:r>
              <a:endParaRPr lang="en-GB" sz="1600" b="1" dirty="0"/>
            </a:p>
          </p:txBody>
        </p:sp>
      </p:grpSp>
      <p:graphicFrame>
        <p:nvGraphicFramePr>
          <p:cNvPr id="21" name="Content Placeholder 5"/>
          <p:cNvGraphicFramePr>
            <a:graphicFrameLocks/>
          </p:cNvGraphicFramePr>
          <p:nvPr>
            <p:extLst>
              <p:ext uri="{D42A27DB-BD31-4B8C-83A1-F6EECF244321}">
                <p14:modId xmlns:p14="http://schemas.microsoft.com/office/powerpoint/2010/main" val="193996233"/>
              </p:ext>
            </p:extLst>
          </p:nvPr>
        </p:nvGraphicFramePr>
        <p:xfrm>
          <a:off x="874575" y="2630638"/>
          <a:ext cx="6513954" cy="31287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4" name="Group 23"/>
          <p:cNvGrpSpPr/>
          <p:nvPr/>
        </p:nvGrpSpPr>
        <p:grpSpPr>
          <a:xfrm>
            <a:off x="3454822" y="4463257"/>
            <a:ext cx="5902940" cy="1819170"/>
            <a:chOff x="2927669" y="1309593"/>
            <a:chExt cx="6394852" cy="1819170"/>
          </a:xfrm>
        </p:grpSpPr>
        <p:sp>
          <p:nvSpPr>
            <p:cNvPr id="25" name="Rectangle 24"/>
            <p:cNvSpPr/>
            <p:nvPr/>
          </p:nvSpPr>
          <p:spPr>
            <a:xfrm>
              <a:off x="2927669" y="1426716"/>
              <a:ext cx="1201445" cy="17020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3898422" y="1309593"/>
              <a:ext cx="5424099" cy="170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672" tIns="0" rIns="0" bIns="0" numCol="1" spcCol="1270" anchor="t" anchorCtr="0">
              <a:noAutofit/>
            </a:bodyPr>
            <a:lstStyle/>
            <a:p>
              <a:pPr lvl="0" algn="l" defTabSz="1377950">
                <a:lnSpc>
                  <a:spcPct val="90000"/>
                </a:lnSpc>
                <a:spcBef>
                  <a:spcPct val="0"/>
                </a:spcBef>
                <a:spcAft>
                  <a:spcPct val="35000"/>
                </a:spcAft>
              </a:pPr>
              <a:r>
                <a:rPr lang="en-GB" sz="2000" kern="1200" dirty="0" smtClean="0">
                  <a:solidFill>
                    <a:srgbClr val="0070C0"/>
                  </a:solidFill>
                </a:rPr>
                <a:t>Bonds issued by a well-established company</a:t>
              </a:r>
              <a:endParaRPr lang="en-GB" sz="2000" kern="1200" dirty="0">
                <a:solidFill>
                  <a:srgbClr val="0070C0"/>
                </a:solidFill>
              </a:endParaRPr>
            </a:p>
          </p:txBody>
        </p:sp>
      </p:grpSp>
      <p:sp>
        <p:nvSpPr>
          <p:cNvPr id="27" name="Oval 26"/>
          <p:cNvSpPr/>
          <p:nvPr/>
        </p:nvSpPr>
        <p:spPr>
          <a:xfrm>
            <a:off x="5148530" y="3345781"/>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8" name="Group 27"/>
          <p:cNvGrpSpPr/>
          <p:nvPr/>
        </p:nvGrpSpPr>
        <p:grpSpPr>
          <a:xfrm>
            <a:off x="4220097" y="3527156"/>
            <a:ext cx="4672383" cy="2568927"/>
            <a:chOff x="4354385" y="559836"/>
            <a:chExt cx="1607276" cy="2568927"/>
          </a:xfrm>
        </p:grpSpPr>
        <p:sp>
          <p:nvSpPr>
            <p:cNvPr id="29" name="Rectangle 28"/>
            <p:cNvSpPr/>
            <p:nvPr/>
          </p:nvSpPr>
          <p:spPr>
            <a:xfrm>
              <a:off x="4354385" y="954273"/>
              <a:ext cx="1201445" cy="21744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4760216" y="559836"/>
              <a:ext cx="1201445" cy="2174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2418" tIns="0" rIns="0" bIns="0" numCol="1" spcCol="1270" anchor="t" anchorCtr="0">
              <a:noAutofit/>
            </a:bodyPr>
            <a:lstStyle/>
            <a:p>
              <a:pPr lvl="0" algn="l" defTabSz="1377950">
                <a:lnSpc>
                  <a:spcPct val="90000"/>
                </a:lnSpc>
                <a:spcBef>
                  <a:spcPct val="0"/>
                </a:spcBef>
                <a:spcAft>
                  <a:spcPct val="35000"/>
                </a:spcAft>
              </a:pPr>
              <a:r>
                <a:rPr lang="en-GB" sz="2000" kern="1200" dirty="0" smtClean="0">
                  <a:solidFill>
                    <a:schemeClr val="accent6">
                      <a:lumMod val="75000"/>
                    </a:schemeClr>
                  </a:solidFill>
                </a:rPr>
                <a:t>Equities issued by a start-up</a:t>
              </a:r>
              <a:endParaRPr lang="en-GB" sz="2000" kern="1200" dirty="0">
                <a:solidFill>
                  <a:schemeClr val="accent6">
                    <a:lumMod val="75000"/>
                  </a:schemeClr>
                </a:solidFill>
              </a:endParaRPr>
            </a:p>
          </p:txBody>
        </p:sp>
      </p:grpSp>
      <p:grpSp>
        <p:nvGrpSpPr>
          <p:cNvPr id="31" name="Group 30"/>
          <p:cNvGrpSpPr/>
          <p:nvPr/>
        </p:nvGrpSpPr>
        <p:grpSpPr>
          <a:xfrm>
            <a:off x="5472723" y="3152866"/>
            <a:ext cx="3623280" cy="2557659"/>
            <a:chOff x="4354385" y="571104"/>
            <a:chExt cx="1299744" cy="2557659"/>
          </a:xfrm>
        </p:grpSpPr>
        <p:sp>
          <p:nvSpPr>
            <p:cNvPr id="32" name="Rectangle 31"/>
            <p:cNvSpPr/>
            <p:nvPr/>
          </p:nvSpPr>
          <p:spPr>
            <a:xfrm>
              <a:off x="4354385" y="954273"/>
              <a:ext cx="1201445" cy="21744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4452684" y="571104"/>
              <a:ext cx="1201445" cy="2174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2418" tIns="0" rIns="0" bIns="0" numCol="1" spcCol="1270" anchor="t" anchorCtr="0">
              <a:noAutofit/>
            </a:bodyPr>
            <a:lstStyle/>
            <a:p>
              <a:pPr lvl="0" algn="l" defTabSz="1377950">
                <a:lnSpc>
                  <a:spcPct val="90000"/>
                </a:lnSpc>
                <a:spcBef>
                  <a:spcPct val="0"/>
                </a:spcBef>
                <a:spcAft>
                  <a:spcPct val="35000"/>
                </a:spcAft>
              </a:pPr>
              <a:r>
                <a:rPr lang="en-GB" sz="2000" dirty="0" smtClean="0">
                  <a:solidFill>
                    <a:srgbClr val="FF0000"/>
                  </a:solidFill>
                </a:rPr>
                <a:t>Casino Roulette Wheel</a:t>
              </a:r>
              <a:endParaRPr lang="en-GB" sz="2000" kern="1200" dirty="0">
                <a:solidFill>
                  <a:srgbClr val="FF0000"/>
                </a:solidFill>
              </a:endParaRPr>
            </a:p>
          </p:txBody>
        </p:sp>
      </p:grpSp>
      <p:sp>
        <p:nvSpPr>
          <p:cNvPr id="34" name="Rectangle 33"/>
          <p:cNvSpPr/>
          <p:nvPr/>
        </p:nvSpPr>
        <p:spPr>
          <a:xfrm>
            <a:off x="4897009" y="3887193"/>
            <a:ext cx="4306124" cy="2174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2418" tIns="0" rIns="0" bIns="0" numCol="1" spcCol="1270" anchor="t" anchorCtr="0">
            <a:noAutofit/>
          </a:bodyPr>
          <a:lstStyle/>
          <a:p>
            <a:pPr lvl="0" algn="l" defTabSz="1377950">
              <a:lnSpc>
                <a:spcPct val="90000"/>
              </a:lnSpc>
              <a:spcBef>
                <a:spcPct val="0"/>
              </a:spcBef>
              <a:spcAft>
                <a:spcPct val="35000"/>
              </a:spcAft>
            </a:pPr>
            <a:r>
              <a:rPr lang="en-GB" sz="2000" kern="1200" dirty="0" smtClean="0">
                <a:solidFill>
                  <a:schemeClr val="accent6">
                    <a:lumMod val="75000"/>
                  </a:schemeClr>
                </a:solidFill>
              </a:rPr>
              <a:t>Equities issued by a large, well establ</a:t>
            </a:r>
            <a:r>
              <a:rPr lang="en-GB" sz="2000" dirty="0" smtClean="0">
                <a:solidFill>
                  <a:schemeClr val="accent6">
                    <a:lumMod val="75000"/>
                  </a:schemeClr>
                </a:solidFill>
              </a:rPr>
              <a:t>ished company</a:t>
            </a:r>
            <a:endParaRPr lang="en-GB" sz="2000" kern="1200" dirty="0">
              <a:solidFill>
                <a:schemeClr val="accent6">
                  <a:lumMod val="75000"/>
                </a:schemeClr>
              </a:solidFill>
            </a:endParaRPr>
          </a:p>
        </p:txBody>
      </p:sp>
      <p:sp>
        <p:nvSpPr>
          <p:cNvPr id="35" name="Oval 34"/>
          <p:cNvSpPr/>
          <p:nvPr/>
        </p:nvSpPr>
        <p:spPr>
          <a:xfrm>
            <a:off x="5547344" y="3023100"/>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Oval 35"/>
          <p:cNvSpPr/>
          <p:nvPr/>
        </p:nvSpPr>
        <p:spPr>
          <a:xfrm>
            <a:off x="4715232" y="3705821"/>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Oval 36"/>
          <p:cNvSpPr/>
          <p:nvPr/>
        </p:nvSpPr>
        <p:spPr>
          <a:xfrm>
            <a:off x="4183480" y="4103220"/>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Oval 37"/>
          <p:cNvSpPr/>
          <p:nvPr/>
        </p:nvSpPr>
        <p:spPr>
          <a:xfrm>
            <a:off x="3718198" y="4497909"/>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Rectangle 38"/>
          <p:cNvSpPr/>
          <p:nvPr/>
        </p:nvSpPr>
        <p:spPr>
          <a:xfrm>
            <a:off x="3952090" y="4823300"/>
            <a:ext cx="5006861" cy="170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672" tIns="0" rIns="0" bIns="0" numCol="1" spcCol="1270" anchor="t" anchorCtr="0">
            <a:noAutofit/>
          </a:bodyPr>
          <a:lstStyle/>
          <a:p>
            <a:pPr lvl="0" algn="l" defTabSz="1377950">
              <a:lnSpc>
                <a:spcPct val="90000"/>
              </a:lnSpc>
              <a:spcBef>
                <a:spcPct val="0"/>
              </a:spcBef>
              <a:spcAft>
                <a:spcPct val="35000"/>
              </a:spcAft>
            </a:pPr>
            <a:r>
              <a:rPr lang="en-GB" sz="2000" kern="1200" dirty="0" smtClean="0">
                <a:solidFill>
                  <a:srgbClr val="0070C0"/>
                </a:solidFill>
              </a:rPr>
              <a:t>Bonds issued by a start-up company</a:t>
            </a:r>
            <a:endParaRPr lang="en-GB" sz="2000" kern="1200" dirty="0">
              <a:solidFill>
                <a:srgbClr val="0070C0"/>
              </a:solidFill>
            </a:endParaRPr>
          </a:p>
        </p:txBody>
      </p:sp>
      <p:sp>
        <p:nvSpPr>
          <p:cNvPr id="40" name="Oval 39"/>
          <p:cNvSpPr/>
          <p:nvPr/>
        </p:nvSpPr>
        <p:spPr>
          <a:xfrm>
            <a:off x="3087994" y="5001965"/>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Oval 40"/>
          <p:cNvSpPr/>
          <p:nvPr/>
        </p:nvSpPr>
        <p:spPr>
          <a:xfrm>
            <a:off x="2588226" y="5399364"/>
            <a:ext cx="300361" cy="325391"/>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Rectangle 41"/>
          <p:cNvSpPr/>
          <p:nvPr/>
        </p:nvSpPr>
        <p:spPr>
          <a:xfrm>
            <a:off x="185051" y="3140968"/>
            <a:ext cx="1645246" cy="2308324"/>
          </a:xfrm>
          <a:prstGeom prst="rect">
            <a:avLst/>
          </a:prstGeom>
          <a:solidFill>
            <a:schemeClr val="accent4">
              <a:lumMod val="40000"/>
              <a:lumOff val="60000"/>
            </a:schemeClr>
          </a:solidFill>
          <a:ln>
            <a:solidFill>
              <a:srgbClr val="3516BA"/>
            </a:solidFill>
          </a:ln>
        </p:spPr>
        <p:txBody>
          <a:bodyPr wrap="square">
            <a:spAutoFit/>
          </a:bodyPr>
          <a:lstStyle/>
          <a:p>
            <a:pPr algn="ctr"/>
            <a:r>
              <a:rPr lang="en-GB" dirty="0" smtClean="0">
                <a:solidFill>
                  <a:srgbClr val="3516BA"/>
                </a:solidFill>
              </a:rPr>
              <a:t>From an investor’s perspective, it is generally </a:t>
            </a:r>
            <a:r>
              <a:rPr lang="en-GB" dirty="0">
                <a:solidFill>
                  <a:srgbClr val="3516BA"/>
                </a:solidFill>
              </a:rPr>
              <a:t>the case that equities are more </a:t>
            </a:r>
            <a:r>
              <a:rPr lang="en-GB" dirty="0" smtClean="0">
                <a:solidFill>
                  <a:srgbClr val="3516BA"/>
                </a:solidFill>
              </a:rPr>
              <a:t>risky than bonds</a:t>
            </a:r>
            <a:endParaRPr lang="en-GB" dirty="0">
              <a:solidFill>
                <a:srgbClr val="3516BA"/>
              </a:solidFill>
            </a:endParaRPr>
          </a:p>
        </p:txBody>
      </p:sp>
      <p:sp>
        <p:nvSpPr>
          <p:cNvPr id="43" name="Rectangle 42"/>
          <p:cNvSpPr/>
          <p:nvPr/>
        </p:nvSpPr>
        <p:spPr>
          <a:xfrm>
            <a:off x="3419872" y="5111329"/>
            <a:ext cx="5424099" cy="170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672" tIns="0" rIns="0" bIns="0" numCol="1" spcCol="1270" anchor="t" anchorCtr="0">
            <a:noAutofit/>
          </a:bodyPr>
          <a:lstStyle/>
          <a:p>
            <a:pPr lvl="0" algn="l" defTabSz="1377950">
              <a:lnSpc>
                <a:spcPct val="90000"/>
              </a:lnSpc>
              <a:spcBef>
                <a:spcPct val="0"/>
              </a:spcBef>
              <a:spcAft>
                <a:spcPct val="35000"/>
              </a:spcAft>
            </a:pPr>
            <a:r>
              <a:rPr lang="en-GB" sz="2000" dirty="0" smtClean="0">
                <a:solidFill>
                  <a:srgbClr val="0070C0"/>
                </a:solidFill>
              </a:rPr>
              <a:t>US Government bonds</a:t>
            </a:r>
            <a:endParaRPr lang="en-GB" sz="2000" kern="1200" dirty="0">
              <a:solidFill>
                <a:srgbClr val="0070C0"/>
              </a:solidFill>
            </a:endParaRPr>
          </a:p>
        </p:txBody>
      </p:sp>
      <p:sp>
        <p:nvSpPr>
          <p:cNvPr id="44" name="Rectangle 43"/>
          <p:cNvSpPr/>
          <p:nvPr/>
        </p:nvSpPr>
        <p:spPr>
          <a:xfrm>
            <a:off x="2915816" y="5543377"/>
            <a:ext cx="5424099" cy="170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672" tIns="0" rIns="0" bIns="0" numCol="1" spcCol="1270" anchor="t" anchorCtr="0">
            <a:noAutofit/>
          </a:bodyPr>
          <a:lstStyle/>
          <a:p>
            <a:pPr lvl="0" algn="l" defTabSz="1377950">
              <a:lnSpc>
                <a:spcPct val="90000"/>
              </a:lnSpc>
              <a:spcBef>
                <a:spcPct val="0"/>
              </a:spcBef>
              <a:spcAft>
                <a:spcPct val="35000"/>
              </a:spcAft>
            </a:pPr>
            <a:r>
              <a:rPr lang="en-GB" sz="2000" dirty="0" smtClean="0">
                <a:solidFill>
                  <a:srgbClr val="00B050"/>
                </a:solidFill>
              </a:rPr>
              <a:t>Cash in a bank account</a:t>
            </a:r>
            <a:endParaRPr lang="en-GB" sz="2000" kern="1200" dirty="0">
              <a:solidFill>
                <a:srgbClr val="00B050"/>
              </a:solidFill>
            </a:endParaRPr>
          </a:p>
        </p:txBody>
      </p:sp>
    </p:spTree>
    <p:custDataLst>
      <p:tags r:id="rId1"/>
    </p:custDataLst>
    <p:extLst>
      <p:ext uri="{BB962C8B-B14F-4D97-AF65-F5344CB8AC3E}">
        <p14:creationId xmlns:p14="http://schemas.microsoft.com/office/powerpoint/2010/main" val="28506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9"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Recap</a:t>
            </a:r>
          </a:p>
        </p:txBody>
      </p:sp>
      <p:sp>
        <p:nvSpPr>
          <p:cNvPr id="4" name="Content Placeholder 3"/>
          <p:cNvSpPr>
            <a:spLocks noGrp="1"/>
          </p:cNvSpPr>
          <p:nvPr>
            <p:ph idx="1"/>
          </p:nvPr>
        </p:nvSpPr>
        <p:spPr/>
        <p:txBody>
          <a:bodyPr/>
          <a:lstStyle/>
          <a:p>
            <a:r>
              <a:rPr lang="en-GB" dirty="0">
                <a:solidFill>
                  <a:schemeClr val="bg1"/>
                </a:solidFill>
              </a:rPr>
              <a:t>What are the four key principles of ethical behaviour in financial services?</a:t>
            </a:r>
          </a:p>
          <a:p>
            <a:endParaRPr lang="en-GB"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31489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a:xfrm>
            <a:off x="457200" y="188640"/>
            <a:ext cx="8229600" cy="1143000"/>
          </a:xfrm>
        </p:spPr>
        <p:txBody>
          <a:bodyPr>
            <a:noAutofit/>
          </a:bodyPr>
          <a:lstStyle/>
          <a:p>
            <a:r>
              <a:rPr lang="en-GB" sz="4000" dirty="0" smtClean="0">
                <a:solidFill>
                  <a:schemeClr val="bg1">
                    <a:lumMod val="95000"/>
                  </a:schemeClr>
                </a:solidFill>
              </a:rPr>
              <a:t>Conclusions: </a:t>
            </a:r>
            <a:br>
              <a:rPr lang="en-GB" sz="4000" dirty="0" smtClean="0">
                <a:solidFill>
                  <a:schemeClr val="bg1">
                    <a:lumMod val="95000"/>
                  </a:schemeClr>
                </a:solidFill>
              </a:rPr>
            </a:br>
            <a:r>
              <a:rPr lang="en-GB" sz="3600" dirty="0" smtClean="0">
                <a:solidFill>
                  <a:schemeClr val="bg1">
                    <a:lumMod val="95000"/>
                  </a:schemeClr>
                </a:solidFill>
              </a:rPr>
              <a:t>Which is the more risky product and why?</a:t>
            </a:r>
            <a:endParaRPr lang="en-GB" sz="3600"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endParaRPr lang="en-GB" dirty="0" smtClean="0">
              <a:solidFill>
                <a:srgbClr val="7030A0"/>
              </a:solidFill>
            </a:endParaRPr>
          </a:p>
          <a:p>
            <a:endParaRPr lang="en-GB"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609600" y="1844828"/>
            <a:ext cx="6338664" cy="4433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solidFill>
                  <a:srgbClr val="5B0AC6"/>
                </a:solidFill>
              </a:rPr>
              <a:t>Based on what we have covered today, answer the question above.</a:t>
            </a:r>
          </a:p>
          <a:p>
            <a:endParaRPr lang="en-GB" sz="2400" dirty="0">
              <a:solidFill>
                <a:srgbClr val="5B0AC6"/>
              </a:solidFill>
            </a:endParaRPr>
          </a:p>
          <a:p>
            <a:r>
              <a:rPr lang="en-GB" sz="2400" dirty="0" smtClean="0">
                <a:solidFill>
                  <a:srgbClr val="5B0AC6"/>
                </a:solidFill>
              </a:rPr>
              <a:t>Jot down which product you think is more/less risky.</a:t>
            </a:r>
          </a:p>
          <a:p>
            <a:r>
              <a:rPr lang="en-GB" sz="2400" dirty="0" smtClean="0">
                <a:solidFill>
                  <a:srgbClr val="5B0AC6"/>
                </a:solidFill>
              </a:rPr>
              <a:t>Make sure you </a:t>
            </a:r>
            <a:r>
              <a:rPr lang="en-GB" sz="2400" b="1" dirty="0" smtClean="0">
                <a:solidFill>
                  <a:srgbClr val="5B0AC6"/>
                </a:solidFill>
              </a:rPr>
              <a:t>justify your choice </a:t>
            </a:r>
            <a:r>
              <a:rPr lang="en-GB" sz="2400" dirty="0" smtClean="0">
                <a:solidFill>
                  <a:srgbClr val="5B0AC6"/>
                </a:solidFill>
              </a:rPr>
              <a:t>with a clear reason/reasons.</a:t>
            </a:r>
            <a:endParaRPr lang="en-GB" sz="2000" dirty="0" smtClean="0">
              <a:solidFill>
                <a:srgbClr val="5B0AC6"/>
              </a:solidFill>
            </a:endParaRPr>
          </a:p>
          <a:p>
            <a:endParaRPr lang="en-GB" sz="2400" dirty="0">
              <a:solidFill>
                <a:schemeClr val="bg1">
                  <a:lumMod val="95000"/>
                </a:schemeClr>
              </a:solidFill>
            </a:endParaRPr>
          </a:p>
        </p:txBody>
      </p:sp>
      <p:pic>
        <p:nvPicPr>
          <p:cNvPr id="1026" name="Picture 2" descr="C:\Users\sbs\AppData\Local\Microsoft\Windows\Temporary Internet Files\Content.IE5\J9MR8F6R\2_778658393-mzl.kdlqxelo.175x175-7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812" y="2924944"/>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36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endParaRPr lang="en-GB" dirty="0" smtClean="0">
              <a:solidFill>
                <a:srgbClr val="7030A0"/>
              </a:solidFill>
            </a:endParaRPr>
          </a:p>
          <a:p>
            <a:endParaRPr lang="en-GB"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609600" y="2276876"/>
            <a:ext cx="8229600" cy="40016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solidFill>
                  <a:srgbClr val="5B0AC6"/>
                </a:solidFill>
              </a:rPr>
              <a:t>This is because…</a:t>
            </a:r>
          </a:p>
          <a:p>
            <a:pPr lvl="1">
              <a:buFont typeface="Wingdings" pitchFamily="2" charset="2"/>
              <a:buChar char="§"/>
            </a:pPr>
            <a:r>
              <a:rPr lang="en-GB" sz="2000" dirty="0" smtClean="0">
                <a:solidFill>
                  <a:srgbClr val="5B0AC6"/>
                </a:solidFill>
              </a:rPr>
              <a:t>Equities do not specify a percentage return that will be paid each year</a:t>
            </a:r>
          </a:p>
          <a:p>
            <a:pPr lvl="1">
              <a:buFont typeface="Wingdings" pitchFamily="2" charset="2"/>
              <a:buChar char="§"/>
            </a:pPr>
            <a:r>
              <a:rPr lang="en-GB" sz="2000" dirty="0" smtClean="0">
                <a:solidFill>
                  <a:srgbClr val="5B0AC6"/>
                </a:solidFill>
              </a:rPr>
              <a:t>Equities do not have a set date by which they are repaid</a:t>
            </a:r>
          </a:p>
          <a:p>
            <a:pPr lvl="1">
              <a:buFont typeface="Wingdings" pitchFamily="2" charset="2"/>
              <a:buChar char="§"/>
            </a:pPr>
            <a:r>
              <a:rPr lang="en-GB" sz="2000" dirty="0" smtClean="0">
                <a:solidFill>
                  <a:srgbClr val="5B0AC6"/>
                </a:solidFill>
              </a:rPr>
              <a:t>If something goes wrong in the business, it is the equities that would be last in the queue when it comes to getting any money back.</a:t>
            </a:r>
          </a:p>
          <a:p>
            <a:pPr lvl="1"/>
            <a:endParaRPr lang="en-GB" sz="2000" dirty="0">
              <a:solidFill>
                <a:srgbClr val="5B0AC6"/>
              </a:solidFill>
            </a:endParaRPr>
          </a:p>
          <a:p>
            <a:r>
              <a:rPr lang="en-GB" sz="2400" dirty="0" smtClean="0">
                <a:solidFill>
                  <a:srgbClr val="5B0AC6"/>
                </a:solidFill>
              </a:rPr>
              <a:t>When comparing new businesses and established businesses:</a:t>
            </a:r>
          </a:p>
          <a:p>
            <a:pPr lvl="1">
              <a:buFont typeface="Wingdings" pitchFamily="2" charset="2"/>
              <a:buChar char="§"/>
            </a:pPr>
            <a:r>
              <a:rPr lang="en-GB" sz="2000" dirty="0" smtClean="0">
                <a:solidFill>
                  <a:srgbClr val="5B0AC6"/>
                </a:solidFill>
              </a:rPr>
              <a:t>Bonds or equities issued by the smaller, less financially secure entity will be MORE RISKY than the bonds or equities issued by the larger, more financially secure entity.</a:t>
            </a:r>
          </a:p>
          <a:p>
            <a:endParaRPr lang="en-GB" sz="2400" dirty="0">
              <a:solidFill>
                <a:schemeClr val="bg1">
                  <a:lumMod val="95000"/>
                </a:schemeClr>
              </a:solidFill>
            </a:endParaRPr>
          </a:p>
        </p:txBody>
      </p:sp>
      <p:sp>
        <p:nvSpPr>
          <p:cNvPr id="3" name="Rectangle 2"/>
          <p:cNvSpPr/>
          <p:nvPr/>
        </p:nvSpPr>
        <p:spPr>
          <a:xfrm>
            <a:off x="539554" y="1630541"/>
            <a:ext cx="829964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dirty="0">
                <a:solidFill>
                  <a:srgbClr val="FF0000"/>
                </a:solidFill>
              </a:rPr>
              <a:t>Generally EQUITIES are MORE RISKY than BONDS.</a:t>
            </a:r>
          </a:p>
        </p:txBody>
      </p:sp>
      <p:sp>
        <p:nvSpPr>
          <p:cNvPr id="14" name="Title 1"/>
          <p:cNvSpPr>
            <a:spLocks noGrp="1"/>
          </p:cNvSpPr>
          <p:nvPr>
            <p:ph type="title"/>
          </p:nvPr>
        </p:nvSpPr>
        <p:spPr>
          <a:xfrm>
            <a:off x="457200" y="188640"/>
            <a:ext cx="8229600" cy="1143000"/>
          </a:xfrm>
        </p:spPr>
        <p:txBody>
          <a:bodyPr>
            <a:noAutofit/>
          </a:bodyPr>
          <a:lstStyle/>
          <a:p>
            <a:r>
              <a:rPr lang="en-GB" sz="4000" dirty="0" smtClean="0">
                <a:solidFill>
                  <a:schemeClr val="bg1">
                    <a:lumMod val="95000"/>
                  </a:schemeClr>
                </a:solidFill>
              </a:rPr>
              <a:t>Conclusions: </a:t>
            </a:r>
            <a:br>
              <a:rPr lang="en-GB" sz="4000" dirty="0" smtClean="0">
                <a:solidFill>
                  <a:schemeClr val="bg1">
                    <a:lumMod val="95000"/>
                  </a:schemeClr>
                </a:solidFill>
              </a:rPr>
            </a:br>
            <a:r>
              <a:rPr lang="en-GB" sz="3600" dirty="0" smtClean="0">
                <a:solidFill>
                  <a:schemeClr val="bg1">
                    <a:lumMod val="95000"/>
                  </a:schemeClr>
                </a:solidFill>
              </a:rPr>
              <a:t>Which is the more risky product and why?</a:t>
            </a:r>
            <a:endParaRPr lang="en-GB" sz="3600" dirty="0">
              <a:solidFill>
                <a:schemeClr val="bg1">
                  <a:lumMod val="95000"/>
                </a:schemeClr>
              </a:solidFill>
            </a:endParaRPr>
          </a:p>
        </p:txBody>
      </p:sp>
    </p:spTree>
    <p:custDataLst>
      <p:tags r:id="rId1"/>
    </p:custDataLst>
    <p:extLst>
      <p:ext uri="{BB962C8B-B14F-4D97-AF65-F5344CB8AC3E}">
        <p14:creationId xmlns:p14="http://schemas.microsoft.com/office/powerpoint/2010/main" val="8136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inVertic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arn(inVertical)">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Check your learning:  EXIT PASS</a:t>
            </a:r>
          </a:p>
        </p:txBody>
      </p:sp>
      <p:sp>
        <p:nvSpPr>
          <p:cNvPr id="4" name="Content Placeholder 3"/>
          <p:cNvSpPr>
            <a:spLocks noGrp="1"/>
          </p:cNvSpPr>
          <p:nvPr>
            <p:ph idx="1"/>
          </p:nvPr>
        </p:nvSpPr>
        <p:spPr>
          <a:xfrm>
            <a:off x="457200" y="1340770"/>
            <a:ext cx="7787208" cy="4525963"/>
          </a:xfrm>
        </p:spPr>
        <p:txBody>
          <a:bodyPr>
            <a:normAutofit/>
          </a:bodyPr>
          <a:lstStyle/>
          <a:p>
            <a:pPr marL="0" indent="0">
              <a:buNone/>
            </a:pPr>
            <a:r>
              <a:rPr lang="en-GB" sz="2400" b="1" dirty="0" smtClean="0">
                <a:solidFill>
                  <a:schemeClr val="bg1">
                    <a:lumMod val="95000"/>
                  </a:schemeClr>
                </a:solidFill>
              </a:rPr>
              <a:t>Complete a 1:2:1 EXIT CARD</a:t>
            </a:r>
          </a:p>
          <a:p>
            <a:endParaRPr lang="en-GB" sz="2400" dirty="0">
              <a:solidFill>
                <a:schemeClr val="bg1">
                  <a:lumMod val="95000"/>
                </a:schemeClr>
              </a:solidFill>
            </a:endParaRPr>
          </a:p>
          <a:p>
            <a:r>
              <a:rPr lang="en-GB" sz="2400" dirty="0" smtClean="0">
                <a:solidFill>
                  <a:schemeClr val="bg1">
                    <a:lumMod val="95000"/>
                  </a:schemeClr>
                </a:solidFill>
              </a:rPr>
              <a:t>Identify 1 area that you already knew about</a:t>
            </a:r>
          </a:p>
          <a:p>
            <a:r>
              <a:rPr lang="en-GB" sz="2400" dirty="0" smtClean="0">
                <a:solidFill>
                  <a:schemeClr val="bg1">
                    <a:lumMod val="95000"/>
                  </a:schemeClr>
                </a:solidFill>
              </a:rPr>
              <a:t>Identify 2 new things you have learnt today</a:t>
            </a:r>
          </a:p>
          <a:p>
            <a:r>
              <a:rPr lang="en-GB" sz="2400" dirty="0" smtClean="0">
                <a:solidFill>
                  <a:schemeClr val="bg1">
                    <a:lumMod val="95000"/>
                  </a:schemeClr>
                </a:solidFill>
              </a:rPr>
              <a:t>Identify 1 area you would like to know more about</a:t>
            </a:r>
            <a:endParaRPr lang="en-GB" sz="2000"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24290" y="96555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11" name="Picture 2" descr="C:\Users\sbs\AppData\Local\Microsoft\Windows\Temporary Internet Files\Content.IE5\DE6K8BKE\sign-393243_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07533">
            <a:off x="5813813" y="527651"/>
            <a:ext cx="1190307" cy="7066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8974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Plenary</a:t>
            </a:r>
            <a:endParaRPr lang="en-GB" dirty="0">
              <a:solidFill>
                <a:schemeClr val="bg1">
                  <a:lumMod val="95000"/>
                </a:schemeClr>
              </a:solidFill>
            </a:endParaRPr>
          </a:p>
        </p:txBody>
      </p:sp>
      <p:sp>
        <p:nvSpPr>
          <p:cNvPr id="4" name="Content Placeholder 3"/>
          <p:cNvSpPr>
            <a:spLocks noGrp="1"/>
          </p:cNvSpPr>
          <p:nvPr>
            <p:ph idx="1"/>
          </p:nvPr>
        </p:nvSpPr>
        <p:spPr>
          <a:xfrm>
            <a:off x="457202" y="1340770"/>
            <a:ext cx="5050904" cy="4525963"/>
          </a:xfrm>
        </p:spPr>
        <p:txBody>
          <a:bodyPr>
            <a:normAutofit/>
          </a:bodyPr>
          <a:lstStyle/>
          <a:p>
            <a:r>
              <a:rPr lang="en-GB" sz="2400" dirty="0" smtClean="0">
                <a:solidFill>
                  <a:schemeClr val="bg1">
                    <a:lumMod val="95000"/>
                  </a:schemeClr>
                </a:solidFill>
              </a:rPr>
              <a:t>Assess your learning:</a:t>
            </a:r>
          </a:p>
          <a:p>
            <a:pPr lvl="1"/>
            <a:r>
              <a:rPr lang="en-GB" sz="2000" dirty="0" smtClean="0">
                <a:solidFill>
                  <a:schemeClr val="bg1">
                    <a:lumMod val="95000"/>
                  </a:schemeClr>
                </a:solidFill>
              </a:rPr>
              <a:t>Have you met the learning objectives for this Chapter?</a:t>
            </a:r>
          </a:p>
          <a:p>
            <a:pPr lvl="1"/>
            <a:r>
              <a:rPr lang="en-GB" sz="2000" dirty="0" smtClean="0">
                <a:solidFill>
                  <a:schemeClr val="bg1">
                    <a:lumMod val="95000"/>
                  </a:schemeClr>
                </a:solidFill>
              </a:rPr>
              <a:t>Assess your learning using the sheet provided.</a:t>
            </a:r>
            <a:endParaRPr lang="en-GB" sz="2000"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8044" t="16631" r="51134" b="7217"/>
          <a:stretch/>
        </p:blipFill>
        <p:spPr bwMode="auto">
          <a:xfrm>
            <a:off x="5584453" y="1412777"/>
            <a:ext cx="2880305" cy="429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5032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smtClean="0">
                <a:solidFill>
                  <a:schemeClr val="bg1">
                    <a:lumMod val="95000"/>
                  </a:schemeClr>
                </a:solidFill>
              </a:rPr>
              <a:t>Homework</a:t>
            </a:r>
            <a:endParaRPr lang="en-GB" b="1"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r>
              <a:rPr lang="en-GB" dirty="0" smtClean="0">
                <a:solidFill>
                  <a:srgbClr val="5B0AC6"/>
                </a:solidFill>
              </a:rPr>
              <a:t>Look over and revise this weeks notes for a short MCQ test next week.</a:t>
            </a:r>
          </a:p>
          <a:p>
            <a:endParaRPr lang="en-GB" dirty="0" smtClean="0">
              <a:solidFill>
                <a:srgbClr val="5B0AC6"/>
              </a:solidFill>
            </a:endParaRPr>
          </a:p>
          <a:p>
            <a:r>
              <a:rPr lang="en-GB" dirty="0" smtClean="0">
                <a:solidFill>
                  <a:srgbClr val="5B0AC6"/>
                </a:solidFill>
              </a:rPr>
              <a:t>Research about </a:t>
            </a:r>
            <a:r>
              <a:rPr lang="en-GB" b="1" dirty="0" smtClean="0">
                <a:solidFill>
                  <a:srgbClr val="5B0AC6"/>
                </a:solidFill>
              </a:rPr>
              <a:t>INSURANCE</a:t>
            </a:r>
            <a:r>
              <a:rPr lang="en-GB" dirty="0" smtClean="0">
                <a:solidFill>
                  <a:srgbClr val="5B0AC6"/>
                </a:solidFill>
              </a:rPr>
              <a:t>.</a:t>
            </a:r>
          </a:p>
          <a:p>
            <a:pPr lvl="1"/>
            <a:r>
              <a:rPr lang="en-GB" dirty="0" smtClean="0">
                <a:solidFill>
                  <a:srgbClr val="5B0AC6"/>
                </a:solidFill>
              </a:rPr>
              <a:t>What is it?</a:t>
            </a:r>
          </a:p>
          <a:p>
            <a:pPr lvl="1"/>
            <a:r>
              <a:rPr lang="en-GB" dirty="0" smtClean="0">
                <a:solidFill>
                  <a:srgbClr val="5B0AC6"/>
                </a:solidFill>
              </a:rPr>
              <a:t>Why might you need it?</a:t>
            </a:r>
          </a:p>
          <a:p>
            <a:pPr lvl="1"/>
            <a:r>
              <a:rPr lang="en-GB" dirty="0" smtClean="0">
                <a:solidFill>
                  <a:srgbClr val="5B0AC6"/>
                </a:solidFill>
              </a:rPr>
              <a:t>What types of insurance are available to you?</a:t>
            </a:r>
            <a:endParaRPr lang="en-GB" dirty="0">
              <a:solidFill>
                <a:srgbClr val="5B0AC6"/>
              </a:solidFill>
            </a:endParaRPr>
          </a:p>
        </p:txBody>
      </p:sp>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bs\AppData\Local\Microsoft\Windows\Temporary Internet Files\Content.IE5\OBEYAYS8\quiz-2-m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5469" y="1772816"/>
            <a:ext cx="784167"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bs\AppData\Local\Microsoft\Windows\Temporary Internet Files\Content.IE5\SEC5539E\Wikimedia-research[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6311" y="3284984"/>
            <a:ext cx="1052538" cy="1191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7743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smtClean="0">
                <a:solidFill>
                  <a:schemeClr val="bg1">
                    <a:lumMod val="95000"/>
                  </a:schemeClr>
                </a:solidFill>
              </a:rPr>
              <a:t>Stretch &amp; Challenge</a:t>
            </a:r>
            <a:endParaRPr lang="en-GB" b="1"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pPr marL="457200" lvl="1" indent="0" algn="ctr">
              <a:buNone/>
            </a:pPr>
            <a:r>
              <a:rPr lang="en-GB" b="1" i="1" dirty="0"/>
              <a:t>Evaluate the extent to which </a:t>
            </a:r>
            <a:r>
              <a:rPr lang="en-GB" b="1" i="1" dirty="0" smtClean="0"/>
              <a:t>investing in shares is a better investment decision compared to investing in bonds.</a:t>
            </a:r>
            <a:endParaRPr lang="en-GB" b="1" i="1" dirty="0"/>
          </a:p>
          <a:p>
            <a:pPr marL="457200" lvl="1" indent="0" algn="ctr">
              <a:buNone/>
            </a:pPr>
            <a:r>
              <a:rPr lang="en-GB" b="1" i="1" dirty="0" smtClean="0"/>
              <a:t>Use </a:t>
            </a:r>
            <a:r>
              <a:rPr lang="en-GB" b="1" i="1" dirty="0"/>
              <a:t>real examples to justify your arguments.</a:t>
            </a:r>
            <a:endParaRPr lang="en-GB" b="1" dirty="0"/>
          </a:p>
        </p:txBody>
      </p:sp>
      <p:pic>
        <p:nvPicPr>
          <p:cNvPr id="9"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bs\AppData\Local\Microsoft\Windows\Temporary Internet Files\Content.IE5\SEC5539E\group_work[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790" y="4311191"/>
            <a:ext cx="1392932" cy="1537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Image result for investment bo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2473">
            <a:off x="5796136" y="4077076"/>
            <a:ext cx="3024336" cy="2005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Image result for investment bon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03089">
            <a:off x="395536" y="4077076"/>
            <a:ext cx="3024336" cy="2005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49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lumMod val="95000"/>
                  </a:schemeClr>
                </a:solidFill>
              </a:rPr>
              <a:t>Starter</a:t>
            </a:r>
            <a:endParaRPr lang="en-GB" dirty="0">
              <a:solidFill>
                <a:schemeClr val="bg1">
                  <a:lumMod val="95000"/>
                </a:schemeClr>
              </a:solidFill>
            </a:endParaRPr>
          </a:p>
        </p:txBody>
      </p:sp>
      <p:sp>
        <p:nvSpPr>
          <p:cNvPr id="4" name="Content Placeholder 3"/>
          <p:cNvSpPr>
            <a:spLocks noGrp="1"/>
          </p:cNvSpPr>
          <p:nvPr>
            <p:ph idx="1"/>
          </p:nvPr>
        </p:nvSpPr>
        <p:spPr>
          <a:xfrm>
            <a:off x="436941" y="1340770"/>
            <a:ext cx="8229600" cy="4525963"/>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n-GB" sz="2800" dirty="0" smtClean="0">
                <a:solidFill>
                  <a:schemeClr val="tx1"/>
                </a:solidFill>
              </a:rPr>
              <a:t>Use the </a:t>
            </a:r>
            <a:r>
              <a:rPr lang="en-GB" sz="2800" b="1" dirty="0" smtClean="0">
                <a:solidFill>
                  <a:schemeClr val="tx1"/>
                </a:solidFill>
              </a:rPr>
              <a:t>flip chart and coloured post it notes </a:t>
            </a:r>
            <a:r>
              <a:rPr lang="en-GB" sz="2800" dirty="0" smtClean="0">
                <a:solidFill>
                  <a:schemeClr val="tx1"/>
                </a:solidFill>
              </a:rPr>
              <a:t>on your desk.</a:t>
            </a:r>
          </a:p>
          <a:p>
            <a:endParaRPr lang="en-GB" sz="2800" dirty="0" smtClean="0">
              <a:solidFill>
                <a:schemeClr val="tx1"/>
              </a:solidFill>
            </a:endParaRPr>
          </a:p>
          <a:p>
            <a:r>
              <a:rPr lang="en-GB" sz="2800" dirty="0" smtClean="0">
                <a:solidFill>
                  <a:schemeClr val="tx1"/>
                </a:solidFill>
              </a:rPr>
              <a:t>Use one set of post-it notes to consider BORROWING</a:t>
            </a:r>
          </a:p>
          <a:p>
            <a:pPr lvl="1"/>
            <a:r>
              <a:rPr lang="en-GB" sz="2400" dirty="0" smtClean="0">
                <a:solidFill>
                  <a:schemeClr val="tx1"/>
                </a:solidFill>
              </a:rPr>
              <a:t>Why might you need to borrow money?</a:t>
            </a:r>
          </a:p>
          <a:p>
            <a:pPr lvl="1"/>
            <a:r>
              <a:rPr lang="en-GB" sz="2400" dirty="0" smtClean="0">
                <a:solidFill>
                  <a:schemeClr val="tx1"/>
                </a:solidFill>
              </a:rPr>
              <a:t>Who/Where would you borrow from?</a:t>
            </a:r>
          </a:p>
          <a:p>
            <a:pPr lvl="1"/>
            <a:endParaRPr lang="en-GB" sz="2400" dirty="0" smtClean="0">
              <a:solidFill>
                <a:schemeClr val="tx1"/>
              </a:solidFill>
            </a:endParaRPr>
          </a:p>
          <a:p>
            <a:r>
              <a:rPr lang="en-GB" sz="2800" dirty="0" smtClean="0">
                <a:solidFill>
                  <a:schemeClr val="tx1"/>
                </a:solidFill>
              </a:rPr>
              <a:t>Use one set of post-it notes to consider SAVING</a:t>
            </a:r>
          </a:p>
          <a:p>
            <a:pPr lvl="1"/>
            <a:r>
              <a:rPr lang="en-GB" sz="2400" dirty="0" smtClean="0">
                <a:solidFill>
                  <a:schemeClr val="tx1"/>
                </a:solidFill>
              </a:rPr>
              <a:t>Why would you want to save money?</a:t>
            </a:r>
          </a:p>
          <a:p>
            <a:pPr lvl="1"/>
            <a:r>
              <a:rPr lang="en-GB" sz="2400" dirty="0" smtClean="0">
                <a:solidFill>
                  <a:schemeClr val="tx1"/>
                </a:solidFill>
              </a:rPr>
              <a:t>Where would you save your money?</a:t>
            </a:r>
          </a:p>
          <a:p>
            <a:pPr lvl="1"/>
            <a:endParaRPr lang="en-GB" sz="2400" dirty="0" smtClean="0">
              <a:solidFill>
                <a:schemeClr val="tx1"/>
              </a:solidFill>
            </a:endParaRPr>
          </a:p>
          <a:p>
            <a:r>
              <a:rPr lang="en-GB" sz="2800" dirty="0" smtClean="0">
                <a:solidFill>
                  <a:schemeClr val="tx1"/>
                </a:solidFill>
              </a:rPr>
              <a:t>In your pairs, try and come up with as many reasons as you can…</a:t>
            </a:r>
            <a:endParaRPr lang="en-GB" sz="2800" dirty="0">
              <a:solidFill>
                <a:schemeClr val="tx1"/>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bs\AppData\Local\Microsoft\Windows\Temporary Internet Files\Content.IE5\SEC5539E\large-Blank-sticky-note-33.3-9095[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8407" y="2060849"/>
            <a:ext cx="670420"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bs\AppData\Local\Microsoft\Windows\Temporary Internet Files\Content.IE5\N16A2OW7\post-it-296384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4519" y="3573017"/>
            <a:ext cx="671143" cy="6480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bs\AppData\Local\Microsoft\Windows\Temporary Internet Files\Content.IE5\SEC5539E\large-Blank-sticky-note-33.3-9095[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7067" y="2315448"/>
            <a:ext cx="670420" cy="648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bs\AppData\Local\Microsoft\Windows\Temporary Internet Files\Content.IE5\N16A2OW7\post-it-296384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3080" y="3819097"/>
            <a:ext cx="671143" cy="6480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79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arn(inVertical)">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651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a:solidFill>
                  <a:schemeClr val="bg1"/>
                </a:solidFill>
              </a:rPr>
              <a:t>Lesson Objectives</a:t>
            </a:r>
            <a:endParaRPr lang="en-GB" b="1" dirty="0">
              <a:solidFill>
                <a:schemeClr val="bg1">
                  <a:lumMod val="95000"/>
                </a:schemeClr>
              </a:solidFill>
            </a:endParaRPr>
          </a:p>
        </p:txBody>
      </p:sp>
      <p:sp>
        <p:nvSpPr>
          <p:cNvPr id="4" name="Content Placeholder 3"/>
          <p:cNvSpPr>
            <a:spLocks noGrp="1"/>
          </p:cNvSpPr>
          <p:nvPr>
            <p:ph idx="1"/>
          </p:nvPr>
        </p:nvSpPr>
        <p:spPr>
          <a:xfrm>
            <a:off x="457200" y="1484788"/>
            <a:ext cx="8229600" cy="4320479"/>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indent="0">
              <a:buNone/>
            </a:pPr>
            <a:r>
              <a:rPr lang="en-GB" sz="4400" b="1" dirty="0">
                <a:solidFill>
                  <a:srgbClr val="7030A0"/>
                </a:solidFill>
              </a:rPr>
              <a:t>By the end of the lesson</a:t>
            </a:r>
            <a:r>
              <a:rPr lang="en-GB" sz="4400" b="1" dirty="0" smtClean="0">
                <a:solidFill>
                  <a:srgbClr val="7030A0"/>
                </a:solidFill>
              </a:rPr>
              <a:t>:</a:t>
            </a:r>
          </a:p>
          <a:p>
            <a:pPr marL="0" indent="0">
              <a:buNone/>
            </a:pPr>
            <a:endParaRPr lang="en-GB" dirty="0">
              <a:solidFill>
                <a:srgbClr val="7030A0"/>
              </a:solidFill>
            </a:endParaRPr>
          </a:p>
          <a:p>
            <a:r>
              <a:rPr lang="en-GB" b="1" dirty="0">
                <a:solidFill>
                  <a:srgbClr val="FF0000"/>
                </a:solidFill>
              </a:rPr>
              <a:t>Everyone MUST </a:t>
            </a:r>
          </a:p>
          <a:p>
            <a:pPr lvl="1"/>
            <a:r>
              <a:rPr lang="en-GB" dirty="0">
                <a:solidFill>
                  <a:srgbClr val="FF0000"/>
                </a:solidFill>
              </a:rPr>
              <a:t>Be able to </a:t>
            </a:r>
            <a:r>
              <a:rPr lang="en-GB" dirty="0" smtClean="0">
                <a:solidFill>
                  <a:srgbClr val="FF0000"/>
                </a:solidFill>
              </a:rPr>
              <a:t>explain who savers are and why they save</a:t>
            </a:r>
          </a:p>
          <a:p>
            <a:pPr lvl="1"/>
            <a:r>
              <a:rPr lang="en-GB" dirty="0" smtClean="0">
                <a:solidFill>
                  <a:srgbClr val="FF0000"/>
                </a:solidFill>
              </a:rPr>
              <a:t>Be able to explain who borrowers are and why they borrow</a:t>
            </a:r>
          </a:p>
          <a:p>
            <a:pPr lvl="1"/>
            <a:endParaRPr lang="en-GB" dirty="0">
              <a:solidFill>
                <a:srgbClr val="7030A0"/>
              </a:solidFill>
            </a:endParaRPr>
          </a:p>
          <a:p>
            <a:r>
              <a:rPr lang="en-GB" b="1" dirty="0">
                <a:solidFill>
                  <a:srgbClr val="00B050"/>
                </a:solidFill>
              </a:rPr>
              <a:t>Most </a:t>
            </a:r>
            <a:r>
              <a:rPr lang="en-GB" b="1" dirty="0" smtClean="0">
                <a:solidFill>
                  <a:srgbClr val="00B050"/>
                </a:solidFill>
              </a:rPr>
              <a:t>SHOULD</a:t>
            </a:r>
          </a:p>
          <a:p>
            <a:pPr lvl="1"/>
            <a:r>
              <a:rPr lang="en-GB" dirty="0" smtClean="0">
                <a:solidFill>
                  <a:srgbClr val="00B050"/>
                </a:solidFill>
              </a:rPr>
              <a:t>Be able to explain the relationship between risk and reward</a:t>
            </a:r>
          </a:p>
          <a:p>
            <a:pPr lvl="1"/>
            <a:r>
              <a:rPr lang="en-GB" dirty="0" smtClean="0">
                <a:solidFill>
                  <a:srgbClr val="00B050"/>
                </a:solidFill>
              </a:rPr>
              <a:t>Be able to define equity and bonds</a:t>
            </a:r>
          </a:p>
          <a:p>
            <a:pPr lvl="1"/>
            <a:endParaRPr lang="en-GB" dirty="0">
              <a:solidFill>
                <a:srgbClr val="7030A0"/>
              </a:solidFill>
            </a:endParaRPr>
          </a:p>
          <a:p>
            <a:r>
              <a:rPr lang="en-GB" b="1" dirty="0" smtClean="0">
                <a:solidFill>
                  <a:srgbClr val="0070C0"/>
                </a:solidFill>
              </a:rPr>
              <a:t>Some COULD</a:t>
            </a:r>
          </a:p>
          <a:p>
            <a:pPr lvl="1"/>
            <a:r>
              <a:rPr lang="en-GB" dirty="0" smtClean="0">
                <a:solidFill>
                  <a:srgbClr val="0070C0"/>
                </a:solidFill>
              </a:rPr>
              <a:t>Be able to explain the risks and rewards of investing in equities as compared to bonds</a:t>
            </a:r>
          </a:p>
          <a:p>
            <a:pPr lvl="1"/>
            <a:endParaRPr lang="en-GB" dirty="0">
              <a:solidFill>
                <a:srgbClr val="0070C0"/>
              </a:solidFill>
            </a:endParaRPr>
          </a:p>
          <a:p>
            <a:r>
              <a:rPr lang="en-GB" b="1" dirty="0"/>
              <a:t>Stretch &amp; Challenge: </a:t>
            </a:r>
            <a:endParaRPr lang="en-GB" dirty="0"/>
          </a:p>
          <a:p>
            <a:pPr lvl="1"/>
            <a:r>
              <a:rPr lang="en-GB" i="1" dirty="0" smtClean="0"/>
              <a:t>Evaluate </a:t>
            </a:r>
            <a:r>
              <a:rPr lang="en-GB" i="1" dirty="0"/>
              <a:t>the extent to which the issuing of bond carries greater risk compared to the issuing of shares? Use </a:t>
            </a:r>
            <a:r>
              <a:rPr lang="en-GB" i="1" dirty="0" smtClean="0"/>
              <a:t>real examples </a:t>
            </a:r>
            <a:r>
              <a:rPr lang="en-GB" i="1" dirty="0"/>
              <a:t>to justify your arguments.</a:t>
            </a:r>
            <a:endParaRPr lang="en-GB" dirty="0"/>
          </a:p>
          <a:p>
            <a:pPr lvl="1"/>
            <a:endParaRPr lang="en-GB" dirty="0">
              <a:solidFill>
                <a:srgbClr val="0070C0"/>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28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arn(inVertical)">
                                      <p:cBhvr>
                                        <p:cTn id="39" dur="500"/>
                                        <p:tgtEl>
                                          <p:spTgt spid="4">
                                            <p:txEl>
                                              <p:pRg st="10" end="10"/>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arn(inVertical)">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barn(inVertical)">
                                      <p:cBhvr>
                                        <p:cTn id="47" dur="500"/>
                                        <p:tgtEl>
                                          <p:spTgt spid="4">
                                            <p:txEl>
                                              <p:pRg st="13" end="13"/>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barn(inVertical)">
                                      <p:cBhvr>
                                        <p:cTn id="50"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a:xfrm>
            <a:off x="457200" y="125760"/>
            <a:ext cx="8229600" cy="1143000"/>
          </a:xfrm>
        </p:spPr>
        <p:txBody>
          <a:bodyPr>
            <a:noAutofit/>
          </a:bodyPr>
          <a:lstStyle/>
          <a:p>
            <a:r>
              <a:rPr lang="en-GB" dirty="0">
                <a:solidFill>
                  <a:schemeClr val="bg1"/>
                </a:solidFill>
              </a:rPr>
              <a:t>The Financial Services Industry</a:t>
            </a:r>
          </a:p>
        </p:txBody>
      </p:sp>
      <p:sp>
        <p:nvSpPr>
          <p:cNvPr id="8" name="Rectangle 7"/>
          <p:cNvSpPr/>
          <p:nvPr/>
        </p:nvSpPr>
        <p:spPr>
          <a:xfrm>
            <a:off x="2"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b="1" dirty="0">
                <a:solidFill>
                  <a:schemeClr val="tx1"/>
                </a:solidFill>
              </a:rPr>
              <a:t>LO: Outline the key components of the financial services industry</a:t>
            </a:r>
          </a:p>
          <a:p>
            <a:pPr>
              <a:defRPr/>
            </a:pPr>
            <a:r>
              <a:rPr lang="en-GB" dirty="0" smtClean="0">
                <a:solidFill>
                  <a:schemeClr val="tx1"/>
                </a:solidFill>
              </a:rPr>
              <a:t> </a:t>
            </a:r>
            <a:endParaRPr lang="en-GB" dirty="0">
              <a:solidFill>
                <a:schemeClr val="tx1"/>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3061284" y="2297366"/>
            <a:ext cx="3150096" cy="1800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Financial Services Industry</a:t>
            </a:r>
            <a:endParaRPr lang="en-GB" sz="2400" dirty="0"/>
          </a:p>
        </p:txBody>
      </p:sp>
      <p:sp>
        <p:nvSpPr>
          <p:cNvPr id="13" name="Rectangle 12"/>
          <p:cNvSpPr/>
          <p:nvPr/>
        </p:nvSpPr>
        <p:spPr>
          <a:xfrm>
            <a:off x="306735" y="1572841"/>
            <a:ext cx="239452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Links those with surplus money to those with a need to borrow money</a:t>
            </a:r>
            <a:endParaRPr lang="en-GB" dirty="0"/>
          </a:p>
        </p:txBody>
      </p:sp>
      <p:sp>
        <p:nvSpPr>
          <p:cNvPr id="14" name="Rectangle 13"/>
          <p:cNvSpPr/>
          <p:nvPr/>
        </p:nvSpPr>
        <p:spPr>
          <a:xfrm>
            <a:off x="306735" y="4516619"/>
            <a:ext cx="3215870" cy="12166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Includes foreign exchange dealers to allow one currency to be exchanged for another to facilitate international trade</a:t>
            </a:r>
            <a:endParaRPr lang="en-GB" dirty="0"/>
          </a:p>
        </p:txBody>
      </p:sp>
      <p:cxnSp>
        <p:nvCxnSpPr>
          <p:cNvPr id="15" name="Straight Arrow Connector 14"/>
          <p:cNvCxnSpPr>
            <a:stCxn id="10" idx="1"/>
            <a:endCxn id="13" idx="3"/>
          </p:cNvCxnSpPr>
          <p:nvPr/>
        </p:nvCxnSpPr>
        <p:spPr>
          <a:xfrm flipH="1" flipV="1">
            <a:off x="2701255" y="2184909"/>
            <a:ext cx="821350" cy="3760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a:stCxn id="10" idx="7"/>
          </p:cNvCxnSpPr>
          <p:nvPr/>
        </p:nvCxnSpPr>
        <p:spPr>
          <a:xfrm flipV="1">
            <a:off x="5750061" y="2024848"/>
            <a:ext cx="973349" cy="5361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10" idx="3"/>
            <a:endCxn id="14" idx="0"/>
          </p:cNvCxnSpPr>
          <p:nvPr/>
        </p:nvCxnSpPr>
        <p:spPr>
          <a:xfrm flipH="1">
            <a:off x="1914670" y="3833933"/>
            <a:ext cx="1607935" cy="6826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stCxn id="10" idx="5"/>
          </p:cNvCxnSpPr>
          <p:nvPr/>
        </p:nvCxnSpPr>
        <p:spPr>
          <a:xfrm>
            <a:off x="5750061" y="3833933"/>
            <a:ext cx="1198205" cy="6826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Rectangle 18"/>
          <p:cNvSpPr/>
          <p:nvPr/>
        </p:nvSpPr>
        <p:spPr>
          <a:xfrm>
            <a:off x="6780438" y="1572841"/>
            <a:ext cx="2232248"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Includes markets to enable investors in equities and bonds or sell investments</a:t>
            </a:r>
            <a:endParaRPr lang="en-GB" dirty="0"/>
          </a:p>
        </p:txBody>
      </p:sp>
      <p:sp>
        <p:nvSpPr>
          <p:cNvPr id="20" name="Rectangle 19"/>
          <p:cNvSpPr/>
          <p:nvPr/>
        </p:nvSpPr>
        <p:spPr>
          <a:xfrm>
            <a:off x="6876256" y="4516618"/>
            <a:ext cx="2136430" cy="12166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Includes insurance providers to enable financial risks to be managed</a:t>
            </a:r>
            <a:endParaRPr lang="en-GB" dirty="0"/>
          </a:p>
        </p:txBody>
      </p:sp>
      <p:pic>
        <p:nvPicPr>
          <p:cNvPr id="21" name="Picture 4" descr="M:\Marketing\Design work\Brochures\get into finance\2014\gi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02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Savers: Who are they?</a:t>
            </a:r>
            <a:endParaRPr lang="en-GB" b="1"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r>
              <a:rPr lang="en-GB" dirty="0">
                <a:solidFill>
                  <a:schemeClr val="tx1"/>
                </a:solidFill>
              </a:rPr>
              <a:t>Link to </a:t>
            </a:r>
            <a:r>
              <a:rPr lang="en-GB" dirty="0" err="1">
                <a:solidFill>
                  <a:schemeClr val="tx1"/>
                </a:solidFill>
              </a:rPr>
              <a:t>Scoop.It</a:t>
            </a:r>
            <a:r>
              <a:rPr lang="en-GB" dirty="0">
                <a:solidFill>
                  <a:schemeClr val="tx1"/>
                </a:solidFill>
              </a:rPr>
              <a:t> news page: </a:t>
            </a:r>
            <a:r>
              <a:rPr lang="en-GB" dirty="0">
                <a:solidFill>
                  <a:schemeClr val="tx1"/>
                </a:solidFill>
                <a:hlinkClick r:id="rId5"/>
              </a:rPr>
              <a:t>http://www.scoop.it/u/Fundamentals</a:t>
            </a:r>
            <a:r>
              <a:rPr lang="en-GB" dirty="0">
                <a:solidFill>
                  <a:schemeClr val="tx1"/>
                </a:solidFill>
              </a:rPr>
              <a:t> </a:t>
            </a:r>
          </a:p>
        </p:txBody>
      </p:sp>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7"/>
          <p:cNvSpPr txBox="1">
            <a:spLocks/>
          </p:cNvSpPr>
          <p:nvPr/>
        </p:nvSpPr>
        <p:spPr>
          <a:xfrm>
            <a:off x="219777" y="1628800"/>
            <a:ext cx="4019878" cy="352839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2000" b="1" dirty="0" smtClean="0"/>
              <a:t>Savers have more money than they need. This means they have a surplus of money that they probably want to generate more money with.</a:t>
            </a:r>
          </a:p>
          <a:p>
            <a:endParaRPr lang="en-GB" sz="2000" b="1" dirty="0" smtClean="0"/>
          </a:p>
          <a:p>
            <a:pPr marL="0" indent="0">
              <a:buFont typeface="Arial" pitchFamily="34" charset="0"/>
              <a:buNone/>
            </a:pPr>
            <a:r>
              <a:rPr lang="en-GB" sz="2000" b="1" dirty="0" smtClean="0"/>
              <a:t>Savers could be:</a:t>
            </a:r>
          </a:p>
          <a:p>
            <a:r>
              <a:rPr lang="en-GB" sz="2000" b="1" dirty="0" smtClean="0"/>
              <a:t>Individuals</a:t>
            </a:r>
          </a:p>
          <a:p>
            <a:r>
              <a:rPr lang="en-GB" sz="2000" b="1" dirty="0" smtClean="0"/>
              <a:t>Companies</a:t>
            </a:r>
          </a:p>
          <a:p>
            <a:r>
              <a:rPr lang="en-GB" sz="2000" b="1" dirty="0" smtClean="0"/>
              <a:t>Governments</a:t>
            </a:r>
          </a:p>
          <a:p>
            <a:pPr marL="0" indent="0">
              <a:buFont typeface="Arial" pitchFamily="34" charset="0"/>
              <a:buNone/>
            </a:pPr>
            <a:endParaRPr lang="en-GB" sz="2000" b="1" dirty="0"/>
          </a:p>
        </p:txBody>
      </p:sp>
      <p:sp>
        <p:nvSpPr>
          <p:cNvPr id="13" name="Rectangle 12"/>
          <p:cNvSpPr/>
          <p:nvPr/>
        </p:nvSpPr>
        <p:spPr>
          <a:xfrm>
            <a:off x="4788024" y="1628802"/>
            <a:ext cx="4032448"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a:t>“High Net Worth Individuals” (HNWI) </a:t>
            </a:r>
          </a:p>
          <a:p>
            <a:r>
              <a:rPr lang="en-GB" sz="2000" b="1" dirty="0">
                <a:latin typeface="Bradley Hand ITC" pitchFamily="66" charset="0"/>
              </a:rPr>
              <a:t>Who do you think they are</a:t>
            </a:r>
            <a:r>
              <a:rPr lang="en-GB" sz="2000" b="1" dirty="0" smtClean="0">
                <a:latin typeface="Bradley Hand ITC" pitchFamily="66" charset="0"/>
              </a:rPr>
              <a:t>?</a:t>
            </a:r>
          </a:p>
          <a:p>
            <a:endParaRPr lang="en-GB" sz="2000" b="1" dirty="0">
              <a:latin typeface="Bradley Hand ITC" pitchFamily="66" charset="0"/>
            </a:endParaRPr>
          </a:p>
          <a:p>
            <a:r>
              <a:rPr lang="en-GB" sz="2000" b="1" dirty="0" smtClean="0"/>
              <a:t>Some companies also have a lot of spare cash. The cash reserves of Apple are a well known fact.</a:t>
            </a:r>
            <a:endParaRPr lang="en-GB" sz="2000" b="1" dirty="0"/>
          </a:p>
        </p:txBody>
      </p:sp>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887" t="39539" r="31697" b="6544"/>
          <a:stretch/>
        </p:blipFill>
        <p:spPr bwMode="auto">
          <a:xfrm>
            <a:off x="4555328" y="4025792"/>
            <a:ext cx="2016347" cy="185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401" t="26759" r="37283" b="15355"/>
          <a:stretch/>
        </p:blipFill>
        <p:spPr bwMode="auto">
          <a:xfrm>
            <a:off x="7016422" y="4019561"/>
            <a:ext cx="1948068" cy="18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M:\Marketing\Design work\Brochures\get into finance\2014\gi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91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arn(inVertical)">
                                      <p:cBhvr>
                                        <p:cTn id="10" dur="5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arn(inVertical)">
                                      <p:cBhvr>
                                        <p:cTn id="15" dur="5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barn(inVertical)">
                                      <p:cBhvr>
                                        <p:cTn id="20" dur="500"/>
                                        <p:tgtEl>
                                          <p:spTgt spid="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barn(inVertical)">
                                      <p:cBhvr>
                                        <p:cTn id="25" dur="500"/>
                                        <p:tgtEl>
                                          <p:spTgt spid="1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Vertical)">
                                      <p:cBhvr>
                                        <p:cTn id="30" dur="500"/>
                                        <p:tgtEl>
                                          <p:spTgt spid="13">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arn(inVertical)">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barn(inVertical)">
                                      <p:cBhvr>
                                        <p:cTn id="38" dur="5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14847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b="1" dirty="0" smtClean="0">
                <a:solidFill>
                  <a:schemeClr val="bg1">
                    <a:lumMod val="95000"/>
                  </a:schemeClr>
                </a:solidFill>
              </a:rPr>
              <a:t>Activity: Savers</a:t>
            </a:r>
            <a:endParaRPr lang="en-GB" b="1" dirty="0">
              <a:solidFill>
                <a:schemeClr val="bg1">
                  <a:lumMod val="95000"/>
                </a:schemeClr>
              </a:solidFill>
            </a:endParaRPr>
          </a:p>
        </p:txBody>
      </p:sp>
      <p:sp>
        <p:nvSpPr>
          <p:cNvPr id="8" name="Rectangle 7"/>
          <p:cNvSpPr/>
          <p:nvPr/>
        </p:nvSpPr>
        <p:spPr>
          <a:xfrm>
            <a:off x="7703"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2"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600204"/>
            <a:ext cx="6851104" cy="4525963"/>
          </a:xfrm>
        </p:spPr>
        <p:txBody>
          <a:bodyPr/>
          <a:lstStyle/>
          <a:p>
            <a:r>
              <a:rPr lang="en-GB" dirty="0" smtClean="0">
                <a:solidFill>
                  <a:srgbClr val="5B0AC6"/>
                </a:solidFill>
              </a:rPr>
              <a:t>Your table group has one of two articles.</a:t>
            </a:r>
          </a:p>
          <a:p>
            <a:endParaRPr lang="en-GB" dirty="0">
              <a:solidFill>
                <a:srgbClr val="5B0AC6"/>
              </a:solidFill>
            </a:endParaRPr>
          </a:p>
          <a:p>
            <a:r>
              <a:rPr lang="en-GB" dirty="0" smtClean="0">
                <a:solidFill>
                  <a:srgbClr val="5B0AC6"/>
                </a:solidFill>
              </a:rPr>
              <a:t>Read the articles and as a group answer the questions which follow.</a:t>
            </a:r>
          </a:p>
          <a:p>
            <a:endParaRPr lang="en-GB" dirty="0">
              <a:solidFill>
                <a:srgbClr val="5B0AC6"/>
              </a:solidFill>
            </a:endParaRPr>
          </a:p>
          <a:p>
            <a:r>
              <a:rPr lang="en-GB" dirty="0" smtClean="0">
                <a:solidFill>
                  <a:srgbClr val="5B0AC6"/>
                </a:solidFill>
              </a:rPr>
              <a:t>Be prepared to feedback your thoughts to the rest of the class.</a:t>
            </a:r>
          </a:p>
          <a:p>
            <a:endParaRPr lang="en-GB" dirty="0">
              <a:solidFill>
                <a:schemeClr val="bg1">
                  <a:lumMod val="95000"/>
                </a:schemeClr>
              </a:solidFill>
            </a:endParaRPr>
          </a:p>
        </p:txBody>
      </p:sp>
      <p:pic>
        <p:nvPicPr>
          <p:cNvPr id="10" name="Picture 4" descr="M:\Marketing\Design work\Brochures\get into finance\2014\gi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bs\AppData\Local\Microsoft\Windows\Temporary Internet Files\Content.IE5\GK011ODF\250px-teammeeting1[1].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082" b="89796" l="4400" r="90000"/>
                    </a14:imgEffect>
                  </a14:imgLayer>
                </a14:imgProps>
              </a:ext>
              <a:ext uri="{28A0092B-C50C-407E-A947-70E740481C1C}">
                <a14:useLocalDpi xmlns:a14="http://schemas.microsoft.com/office/drawing/2010/main" val="0"/>
              </a:ext>
            </a:extLst>
          </a:blip>
          <a:srcRect/>
          <a:stretch>
            <a:fillRect/>
          </a:stretch>
        </p:blipFill>
        <p:spPr bwMode="auto">
          <a:xfrm>
            <a:off x="6678181" y="2708920"/>
            <a:ext cx="2381250" cy="2333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934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2" y="0"/>
            <a:ext cx="9180512" cy="6885384"/>
          </a:xfrm>
          <a:prstGeom prst="rect">
            <a:avLst/>
          </a:prstGeom>
          <a:solidFill>
            <a:srgbClr val="5B0AC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dirty="0" smtClean="0">
                <a:solidFill>
                  <a:schemeClr val="bg1"/>
                </a:solidFill>
              </a:rPr>
              <a:t>Savers: Article 1</a:t>
            </a:r>
            <a:endParaRPr lang="en-GB" b="1" dirty="0">
              <a:solidFill>
                <a:schemeClr val="bg1">
                  <a:lumMod val="95000"/>
                </a:schemeClr>
              </a:solidFill>
            </a:endParaRPr>
          </a:p>
        </p:txBody>
      </p:sp>
      <p:sp>
        <p:nvSpPr>
          <p:cNvPr id="8" name="Rectangle 7"/>
          <p:cNvSpPr/>
          <p:nvPr/>
        </p:nvSpPr>
        <p:spPr>
          <a:xfrm>
            <a:off x="7703" y="6165305"/>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endParaRPr lang="en-GB" dirty="0">
              <a:solidFill>
                <a:schemeClr val="tx1"/>
              </a:solidFill>
            </a:endParaRPr>
          </a:p>
        </p:txBody>
      </p:sp>
      <p:pic>
        <p:nvPicPr>
          <p:cNvPr id="12"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401" t="26759" r="37283" b="15355"/>
          <a:stretch/>
        </p:blipFill>
        <p:spPr bwMode="auto">
          <a:xfrm>
            <a:off x="5041273" y="1412777"/>
            <a:ext cx="3998281" cy="255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4"/>
          <p:cNvSpPr>
            <a:spLocks noGrp="1"/>
          </p:cNvSpPr>
          <p:nvPr>
            <p:ph sz="half" idx="4294967295"/>
          </p:nvPr>
        </p:nvSpPr>
        <p:spPr>
          <a:xfrm>
            <a:off x="251522" y="1340770"/>
            <a:ext cx="4110608" cy="4371724"/>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indent="0">
              <a:buNone/>
            </a:pPr>
            <a:r>
              <a:rPr lang="en-GB" b="1" dirty="0" smtClean="0"/>
              <a:t>Read the article and answer the questions which follow.</a:t>
            </a:r>
          </a:p>
          <a:p>
            <a:endParaRPr lang="en-GB" b="1" dirty="0" smtClean="0"/>
          </a:p>
          <a:p>
            <a:pPr marL="0" indent="0">
              <a:buNone/>
            </a:pPr>
            <a:r>
              <a:rPr lang="en-GB" b="1" dirty="0" smtClean="0"/>
              <a:t>Discuss your responses and be prepared to feedback your thoughts to the class:</a:t>
            </a:r>
          </a:p>
          <a:p>
            <a:endParaRPr lang="en-GB" dirty="0" smtClean="0"/>
          </a:p>
          <a:p>
            <a:pPr marL="514350" lvl="0" indent="-514350">
              <a:buFont typeface="+mj-lt"/>
              <a:buAutoNum type="arabicPeriod"/>
            </a:pPr>
            <a:r>
              <a:rPr lang="en-GB" dirty="0"/>
              <a:t>Why has Apple been likened to “King Midas”?</a:t>
            </a:r>
          </a:p>
          <a:p>
            <a:pPr marL="514350" lvl="0" indent="-514350">
              <a:buFont typeface="+mj-lt"/>
              <a:buAutoNum type="arabicPeriod"/>
            </a:pPr>
            <a:r>
              <a:rPr lang="en-GB" dirty="0"/>
              <a:t>How could Apple spend this additional cash? </a:t>
            </a:r>
            <a:endParaRPr lang="en-GB" dirty="0" smtClean="0"/>
          </a:p>
          <a:p>
            <a:pPr marL="514350" lvl="0" indent="-514350">
              <a:buFont typeface="+mj-lt"/>
              <a:buAutoNum type="arabicPeriod"/>
            </a:pPr>
            <a:r>
              <a:rPr lang="en-GB" dirty="0" smtClean="0"/>
              <a:t>Do you agree with how they have decided to spend the cash? Justify your thoughts.</a:t>
            </a:r>
            <a:endParaRPr lang="en-GB" dirty="0"/>
          </a:p>
          <a:p>
            <a:pPr marL="514350" lvl="0" indent="-514350">
              <a:buFont typeface="+mj-lt"/>
              <a:buAutoNum type="arabicPeriod"/>
            </a:pPr>
            <a:r>
              <a:rPr lang="en-GB" dirty="0"/>
              <a:t>On what condition is Tim Cook happy to “pay more tax”?</a:t>
            </a:r>
          </a:p>
          <a:p>
            <a:endParaRPr lang="en-GB" dirty="0"/>
          </a:p>
        </p:txBody>
      </p:sp>
      <p:pic>
        <p:nvPicPr>
          <p:cNvPr id="18" name="Picture 17" descr="apple campus helicopter june 2015"/>
          <p:cNvPicPr/>
          <p:nvPr/>
        </p:nvPicPr>
        <p:blipFill>
          <a:blip r:embed="rId7">
            <a:extLst>
              <a:ext uri="{28A0092B-C50C-407E-A947-70E740481C1C}">
                <a14:useLocalDpi xmlns:a14="http://schemas.microsoft.com/office/drawing/2010/main" val="0"/>
              </a:ext>
            </a:extLst>
          </a:blip>
          <a:srcRect/>
          <a:stretch>
            <a:fillRect/>
          </a:stretch>
        </p:blipFill>
        <p:spPr bwMode="auto">
          <a:xfrm>
            <a:off x="6471054" y="4471555"/>
            <a:ext cx="2520280" cy="1549737"/>
          </a:xfrm>
          <a:prstGeom prst="rect">
            <a:avLst/>
          </a:prstGeom>
          <a:noFill/>
          <a:ln>
            <a:noFill/>
          </a:ln>
        </p:spPr>
      </p:pic>
      <p:pic>
        <p:nvPicPr>
          <p:cNvPr id="19" name="Picture 18" descr="Beats headphones"/>
          <p:cNvPicPr/>
          <p:nvPr/>
        </p:nvPicPr>
        <p:blipFill>
          <a:blip r:embed="rId8">
            <a:extLst>
              <a:ext uri="{28A0092B-C50C-407E-A947-70E740481C1C}">
                <a14:useLocalDpi xmlns:a14="http://schemas.microsoft.com/office/drawing/2010/main" val="0"/>
              </a:ext>
            </a:extLst>
          </a:blip>
          <a:srcRect/>
          <a:stretch>
            <a:fillRect/>
          </a:stretch>
        </p:blipFill>
        <p:spPr bwMode="auto">
          <a:xfrm>
            <a:off x="4437300" y="3967499"/>
            <a:ext cx="2590800" cy="1457325"/>
          </a:xfrm>
          <a:prstGeom prst="rect">
            <a:avLst/>
          </a:prstGeom>
          <a:noFill/>
          <a:ln>
            <a:noFill/>
          </a:ln>
        </p:spPr>
      </p:pic>
      <p:pic>
        <p:nvPicPr>
          <p:cNvPr id="13" name="Picture 4" descr="M:\Marketing\Design work\Brochures\get into finance\2014\gi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6165308"/>
            <a:ext cx="1296144" cy="7200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bs\AppData\Local\Microsoft\Windows\Temporary Internet Files\Content.IE5\GK011ODF\newspaper-icon[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7302" y="931194"/>
            <a:ext cx="819150" cy="819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81701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2643</Words>
  <Application>Microsoft Office PowerPoint</Application>
  <PresentationFormat>On-screen Show (4:3)</PresentationFormat>
  <Paragraphs>335</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Savings &amp; Borrowings</vt:lpstr>
      <vt:lpstr>Saving &amp; Borrowing</vt:lpstr>
      <vt:lpstr>Recap</vt:lpstr>
      <vt:lpstr>Starter</vt:lpstr>
      <vt:lpstr>Lesson Objectives</vt:lpstr>
      <vt:lpstr>The Financial Services Industry</vt:lpstr>
      <vt:lpstr>Savers: Who are they?</vt:lpstr>
      <vt:lpstr>Activity: Savers</vt:lpstr>
      <vt:lpstr>Savers: Article 1</vt:lpstr>
      <vt:lpstr>Savers: Article 2</vt:lpstr>
      <vt:lpstr>Borrowers</vt:lpstr>
      <vt:lpstr>PowerPoint Presentation</vt:lpstr>
      <vt:lpstr>The Role of Banks</vt:lpstr>
      <vt:lpstr>PowerPoint Presentation</vt:lpstr>
      <vt:lpstr>Equity</vt:lpstr>
      <vt:lpstr>Bonds</vt:lpstr>
      <vt:lpstr>Activity: Borrowing or 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vs. Reward</vt:lpstr>
      <vt:lpstr>Risk vs. Reward</vt:lpstr>
      <vt:lpstr>Activity: Risk Ranking….!</vt:lpstr>
      <vt:lpstr>Risk &amp; Reward</vt:lpstr>
      <vt:lpstr>Conclusions:  Which is the more risky product and why?</vt:lpstr>
      <vt:lpstr>Conclusions:  Which is the more risky product and why?</vt:lpstr>
      <vt:lpstr>Check your learning:  EXIT PASS</vt:lpstr>
      <vt:lpstr>Plenary</vt:lpstr>
      <vt:lpstr>Homework</vt:lpstr>
      <vt:lpstr>Stretch &amp; Challenge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Shamaila Shah</dc:creator>
  <cp:lastModifiedBy>Shamaila Shah</cp:lastModifiedBy>
  <cp:revision>209</cp:revision>
  <dcterms:created xsi:type="dcterms:W3CDTF">2015-09-17T07:49:01Z</dcterms:created>
  <dcterms:modified xsi:type="dcterms:W3CDTF">2016-02-12T09:20:46Z</dcterms:modified>
</cp:coreProperties>
</file>