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256" r:id="rId2"/>
    <p:sldId id="257" r:id="rId3"/>
    <p:sldId id="258" r:id="rId4"/>
    <p:sldId id="259" r:id="rId5"/>
    <p:sldId id="274" r:id="rId6"/>
    <p:sldId id="261" r:id="rId7"/>
    <p:sldId id="262" r:id="rId8"/>
    <p:sldId id="264" r:id="rId9"/>
    <p:sldId id="265" r:id="rId10"/>
    <p:sldId id="266" r:id="rId11"/>
    <p:sldId id="267" r:id="rId12"/>
    <p:sldId id="268" r:id="rId13"/>
    <p:sldId id="269" r:id="rId14"/>
    <p:sldId id="270" r:id="rId15"/>
    <p:sldId id="271" r:id="rId16"/>
    <p:sldId id="272" r:id="rId1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811" autoAdjust="0"/>
  </p:normalViewPr>
  <p:slideViewPr>
    <p:cSldViewPr>
      <p:cViewPr>
        <p:scale>
          <a:sx n="60" d="100"/>
          <a:sy n="60" d="100"/>
        </p:scale>
        <p:origin x="24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614B3A1-25DF-48B1-A264-7BD2F6BB11CB}" type="datetimeFigureOut">
              <a:rPr lang="en-GB" smtClean="0"/>
              <a:t>30/08/2016</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B34C5B1-99CF-4CAA-88DD-14094FC2E244}" type="slidenum">
              <a:rPr lang="en-GB" smtClean="0"/>
              <a:t>‹#›</a:t>
            </a:fld>
            <a:endParaRPr lang="en-GB"/>
          </a:p>
        </p:txBody>
      </p:sp>
    </p:spTree>
    <p:extLst>
      <p:ext uri="{BB962C8B-B14F-4D97-AF65-F5344CB8AC3E}">
        <p14:creationId xmlns:p14="http://schemas.microsoft.com/office/powerpoint/2010/main" val="18420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dependent.co.uk/news/business/news/exclusive-barclays-insider-lifts-lid-on-banks-toxic-culture-7920809.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bbc.co.uk/news/business-2201226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usinessweek.com/stories/2003-03-30/an-insiders-tale-of-enrons-toxic-cultur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bOkCK9gC8H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1 out of</a:t>
            </a:r>
            <a:r>
              <a:rPr lang="en-GB" sz="1200" baseline="0" dirty="0" smtClean="0"/>
              <a:t> the 30 examination questions will be on this part of the syllabus</a:t>
            </a:r>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2</a:t>
            </a:fld>
            <a:endParaRPr lang="en-GB"/>
          </a:p>
        </p:txBody>
      </p:sp>
    </p:spTree>
    <p:extLst>
      <p:ext uri="{BB962C8B-B14F-4D97-AF65-F5344CB8AC3E}">
        <p14:creationId xmlns:p14="http://schemas.microsoft.com/office/powerpoint/2010/main" val="190231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11</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 to understand the</a:t>
            </a:r>
            <a:r>
              <a:rPr lang="en-GB" baseline="0" dirty="0" smtClean="0"/>
              <a:t> two types of sales person – ethical vs. unethical</a:t>
            </a:r>
            <a:endParaRPr lang="en-GB" dirty="0" smtClean="0"/>
          </a:p>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12</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13</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14</a:t>
            </a:fld>
            <a:endParaRPr lang="en-GB"/>
          </a:p>
        </p:txBody>
      </p:sp>
    </p:spTree>
    <p:extLst>
      <p:ext uri="{BB962C8B-B14F-4D97-AF65-F5344CB8AC3E}">
        <p14:creationId xmlns:p14="http://schemas.microsoft.com/office/powerpoint/2010/main" val="6280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15</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16</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3</a:t>
            </a:fld>
            <a:endParaRPr lang="en-GB"/>
          </a:p>
        </p:txBody>
      </p:sp>
    </p:spTree>
    <p:extLst>
      <p:ext uri="{BB962C8B-B14F-4D97-AF65-F5344CB8AC3E}">
        <p14:creationId xmlns:p14="http://schemas.microsoft.com/office/powerpoint/2010/main" val="203112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http://www.transparency.org/cpi2015</a:t>
            </a:r>
          </a:p>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4</a:t>
            </a:fld>
            <a:endParaRPr lang="en-GB"/>
          </a:p>
        </p:txBody>
      </p:sp>
    </p:spTree>
    <p:extLst>
      <p:ext uri="{BB962C8B-B14F-4D97-AF65-F5344CB8AC3E}">
        <p14:creationId xmlns:p14="http://schemas.microsoft.com/office/powerpoint/2010/main" val="397024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http://www.transparency.org/cpi2015#downloads</a:t>
            </a:r>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5</a:t>
            </a:fld>
            <a:endParaRPr lang="en-GB"/>
          </a:p>
        </p:txBody>
      </p:sp>
    </p:spTree>
    <p:extLst>
      <p:ext uri="{BB962C8B-B14F-4D97-AF65-F5344CB8AC3E}">
        <p14:creationId xmlns:p14="http://schemas.microsoft.com/office/powerpoint/2010/main" val="37478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Source: http://www.transparency.org/whatwedo/publication/cpi2014 </a:t>
            </a:r>
          </a:p>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6</a:t>
            </a:fld>
            <a:endParaRPr lang="en-GB"/>
          </a:p>
        </p:txBody>
      </p:sp>
    </p:spTree>
    <p:extLst>
      <p:ext uri="{BB962C8B-B14F-4D97-AF65-F5344CB8AC3E}">
        <p14:creationId xmlns:p14="http://schemas.microsoft.com/office/powerpoint/2010/main" val="40127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https://www.youtube.com/watch?v=o4WkR3f8Qw4  </a:t>
            </a:r>
          </a:p>
          <a:p>
            <a:r>
              <a:rPr lang="en-GB" sz="1200" dirty="0" smtClean="0"/>
              <a:t>Trailer to </a:t>
            </a:r>
            <a:r>
              <a:rPr lang="en-GB" sz="1200" b="1" dirty="0" smtClean="0"/>
              <a:t>E</a:t>
            </a:r>
            <a:r>
              <a:rPr lang="en-GB" sz="1200" b="1" baseline="0" dirty="0" smtClean="0"/>
              <a:t>nron: The Smartest Guys in the Room </a:t>
            </a:r>
            <a:r>
              <a:rPr lang="en-GB" sz="1200" b="0" baseline="0" dirty="0" smtClean="0"/>
              <a:t>(movie)</a:t>
            </a:r>
            <a:endParaRPr lang="en-GB" sz="1200" b="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7</a:t>
            </a:fld>
            <a:endParaRPr lang="en-GB"/>
          </a:p>
        </p:txBody>
      </p:sp>
    </p:spTree>
    <p:extLst>
      <p:ext uri="{BB962C8B-B14F-4D97-AF65-F5344CB8AC3E}">
        <p14:creationId xmlns:p14="http://schemas.microsoft.com/office/powerpoint/2010/main" val="283234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Enron</a:t>
            </a:r>
          </a:p>
        </p:txBody>
      </p:sp>
      <p:sp>
        <p:nvSpPr>
          <p:cNvPr id="4" name="Slide Number Placeholder 3"/>
          <p:cNvSpPr>
            <a:spLocks noGrp="1"/>
          </p:cNvSpPr>
          <p:nvPr>
            <p:ph type="sldNum" sz="quarter" idx="10"/>
          </p:nvPr>
        </p:nvSpPr>
        <p:spPr/>
        <p:txBody>
          <a:bodyPr/>
          <a:lstStyle/>
          <a:p>
            <a:fld id="{7B34C5B1-99CF-4CAA-88DD-14094FC2E244}" type="slidenum">
              <a:rPr lang="en-GB" smtClean="0"/>
              <a:t>8</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hlinkClick r:id="rId3"/>
              </a:rPr>
              <a:t>http://www.independent.co.uk/news/business/news/exclusive-barclays-insider-lifts-lid-on-banks-toxic-culture-7920809.html</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hlinkClick r:id="rId4"/>
              </a:rPr>
              <a:t>http://www.bbc.co.uk/news/business-22012261</a:t>
            </a:r>
            <a:endParaRPr lang="en-GB" sz="1200" dirty="0" smtClean="0"/>
          </a:p>
          <a:p>
            <a:endParaRPr lang="en-GB" sz="1200" dirty="0"/>
          </a:p>
        </p:txBody>
      </p:sp>
      <p:sp>
        <p:nvSpPr>
          <p:cNvPr id="4" name="Slide Number Placeholder 3"/>
          <p:cNvSpPr>
            <a:spLocks noGrp="1"/>
          </p:cNvSpPr>
          <p:nvPr>
            <p:ph type="sldNum" sz="quarter" idx="10"/>
          </p:nvPr>
        </p:nvSpPr>
        <p:spPr/>
        <p:txBody>
          <a:bodyPr/>
          <a:lstStyle/>
          <a:p>
            <a:fld id="{7B34C5B1-99CF-4CAA-88DD-14094FC2E244}" type="slidenum">
              <a:rPr lang="en-GB" smtClean="0"/>
              <a:t>9</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hlinkClick r:id="rId3"/>
              </a:rPr>
              <a:t>http://www.businessweek.com/stories/2003-03-30/an-insiders-tale-of-enrons-toxic-culture</a:t>
            </a:r>
            <a:endParaRPr lang="en-GB" sz="1200" dirty="0" smtClean="0"/>
          </a:p>
          <a:p>
            <a:r>
              <a:rPr lang="en-GB" sz="1200" dirty="0" smtClean="0"/>
              <a:t>Article.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hlinkClick r:id="rId4"/>
              </a:rPr>
              <a:t>https://www.youtube.com/watch?v=bOkCK9gC8H8</a:t>
            </a:r>
            <a:r>
              <a:rPr lang="en-GB" sz="1200" dirty="0" smtClean="0"/>
              <a:t> Video on Culture</a:t>
            </a:r>
          </a:p>
          <a:p>
            <a:endParaRPr lang="en-GB" sz="1200" dirty="0"/>
          </a:p>
        </p:txBody>
      </p:sp>
      <p:sp>
        <p:nvSpPr>
          <p:cNvPr id="4" name="Slide Number Placeholder 3"/>
          <p:cNvSpPr>
            <a:spLocks noGrp="1"/>
          </p:cNvSpPr>
          <p:nvPr>
            <p:ph type="sldNum" sz="quarter" idx="10"/>
          </p:nvPr>
        </p:nvSpPr>
        <p:spPr/>
        <p:txBody>
          <a:bodyPr/>
          <a:lstStyle/>
          <a:p>
            <a:fld id="{7B34C5B1-99CF-4CAA-88DD-14094FC2E244}" type="slidenum">
              <a:rPr lang="en-GB" smtClean="0"/>
              <a:t>10</a:t>
            </a:fld>
            <a:endParaRPr lang="en-GB"/>
          </a:p>
        </p:txBody>
      </p:sp>
    </p:spTree>
    <p:extLst>
      <p:ext uri="{BB962C8B-B14F-4D97-AF65-F5344CB8AC3E}">
        <p14:creationId xmlns:p14="http://schemas.microsoft.com/office/powerpoint/2010/main" val="169223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BAF50-8A9A-4570-95B4-14CD1D54879D}" type="slidenum">
              <a:rPr lang="en-GB" smtClean="0"/>
              <a:t>‹#›</a:t>
            </a:fld>
            <a:endParaRPr lang="en-GB"/>
          </a:p>
        </p:txBody>
      </p:sp>
    </p:spTree>
    <p:extLst>
      <p:ext uri="{BB962C8B-B14F-4D97-AF65-F5344CB8AC3E}">
        <p14:creationId xmlns:p14="http://schemas.microsoft.com/office/powerpoint/2010/main" val="227972834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66DC88C-3445-46B4-B40F-9B2A2055949D}" type="slidenum">
              <a:rPr lang="en-GB" smtClean="0">
                <a:solidFill>
                  <a:prstClr val="black">
                    <a:tint val="75000"/>
                  </a:prstClr>
                </a:solidFill>
                <a:latin typeface="Arial" pitchFamily="34" charset="0"/>
              </a:rPr>
              <a:pPr fontAlgn="base">
                <a:spcBef>
                  <a:spcPct val="0"/>
                </a:spcBef>
                <a:spcAft>
                  <a:spcPct val="0"/>
                </a:spcAft>
                <a:defRPr/>
              </a:pPr>
              <a:t>‹#›</a:t>
            </a:fld>
            <a:endParaRPr lang="en-GB" dirty="0">
              <a:solidFill>
                <a:prstClr val="black">
                  <a:tint val="75000"/>
                </a:prstClr>
              </a:solidFill>
              <a:latin typeface="Arial" pitchFamily="34" charset="0"/>
            </a:endParaRPr>
          </a:p>
        </p:txBody>
      </p:sp>
    </p:spTree>
    <p:extLst>
      <p:ext uri="{BB962C8B-B14F-4D97-AF65-F5344CB8AC3E}">
        <p14:creationId xmlns:p14="http://schemas.microsoft.com/office/powerpoint/2010/main" val="878340267"/>
      </p:ext>
    </p:extLst>
  </p:cSld>
  <p:clrMapOvr>
    <a:masterClrMapping/>
  </p:clrMapOvr>
  <p:transition spd="slow">
    <p:wip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66DC88C-3445-46B4-B40F-9B2A2055949D}" type="slidenum">
              <a:rPr lang="en-GB" smtClean="0">
                <a:solidFill>
                  <a:prstClr val="black">
                    <a:tint val="75000"/>
                  </a:prstClr>
                </a:solidFill>
                <a:latin typeface="Arial" pitchFamily="34" charset="0"/>
              </a:rPr>
              <a:pPr fontAlgn="base">
                <a:spcBef>
                  <a:spcPct val="0"/>
                </a:spcBef>
                <a:spcAft>
                  <a:spcPct val="0"/>
                </a:spcAft>
                <a:defRPr/>
              </a:pPr>
              <a:t>‹#›</a:t>
            </a:fld>
            <a:endParaRPr lang="en-GB" dirty="0">
              <a:solidFill>
                <a:prstClr val="black">
                  <a:tint val="75000"/>
                </a:prstClr>
              </a:solidFill>
              <a:latin typeface="Arial" pitchFamily="34" charset="0"/>
            </a:endParaRPr>
          </a:p>
        </p:txBody>
      </p:sp>
    </p:spTree>
    <p:extLst>
      <p:ext uri="{BB962C8B-B14F-4D97-AF65-F5344CB8AC3E}">
        <p14:creationId xmlns:p14="http://schemas.microsoft.com/office/powerpoint/2010/main" val="1142996825"/>
      </p:ext>
    </p:extLst>
  </p:cSld>
  <p:clrMapOvr>
    <a:masterClrMapping/>
  </p:clrMapOvr>
  <p:transition spd="slow">
    <p:wip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D4ACF6-595F-40D6-ADE4-6A6E2BCE6C2C}" type="datetimeFigureOut">
              <a:rPr lang="en-GB" smtClean="0"/>
              <a:t>30/08/2016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4ABA756-62AE-4684-AB1A-95E0850A2AC7}" type="slidenum">
              <a:rPr lang="en-GB" smtClean="0"/>
              <a:t>‹#›</a:t>
            </a:fld>
            <a:endParaRPr lang="en-GB"/>
          </a:p>
        </p:txBody>
      </p:sp>
    </p:spTree>
    <p:extLst>
      <p:ext uri="{BB962C8B-B14F-4D97-AF65-F5344CB8AC3E}">
        <p14:creationId xmlns:p14="http://schemas.microsoft.com/office/powerpoint/2010/main" val="27060409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graphicFrame>
        <p:nvGraphicFramePr>
          <p:cNvPr id="238594" name="Object 2"/>
          <p:cNvGraphicFramePr>
            <a:graphicFrameLocks noChangeAspect="1"/>
          </p:cNvGraphicFramePr>
          <p:nvPr/>
        </p:nvGraphicFramePr>
        <p:xfrm>
          <a:off x="0" y="4365626"/>
          <a:ext cx="8440615" cy="2492375"/>
        </p:xfrm>
        <a:graphic>
          <a:graphicData uri="http://schemas.openxmlformats.org/presentationml/2006/ole">
            <mc:AlternateContent xmlns:mc="http://schemas.openxmlformats.org/markup-compatibility/2006">
              <mc:Choice xmlns:v="urn:schemas-microsoft-com:vml" Requires="v">
                <p:oleObj spid="_x0000_s1338" name="Acrobat Document" r:id="rId3" imgW="5090400" imgH="2628000" progId="AcroExch.Document.7">
                  <p:embed/>
                </p:oleObj>
              </mc:Choice>
              <mc:Fallback>
                <p:oleObj name="Acrobat Document" r:id="rId3" imgW="5090400" imgH="26280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65626"/>
                        <a:ext cx="844061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ctrTitle"/>
          </p:nvPr>
        </p:nvSpPr>
        <p:spPr>
          <a:xfrm>
            <a:off x="569018" y="1916832"/>
            <a:ext cx="7924649" cy="2214578"/>
          </a:xfrm>
        </p:spPr>
        <p:txBody>
          <a:bodyPr anchor="t">
            <a:noAutofit/>
          </a:bodyPr>
          <a:lstStyle>
            <a:lvl1pPr algn="ctr">
              <a:defRPr sz="6000">
                <a:solidFill>
                  <a:schemeClr val="tx1"/>
                </a:solidFill>
              </a:defRPr>
            </a:lvl1pPr>
          </a:lstStyle>
          <a:p>
            <a:r>
              <a:rPr lang="en-US" dirty="0" smtClean="0"/>
              <a:t>Click to edit Master title style</a:t>
            </a:r>
            <a:endParaRPr lang="en-GB" dirty="0"/>
          </a:p>
        </p:txBody>
      </p:sp>
      <p:sp>
        <p:nvSpPr>
          <p:cNvPr id="10" name="Content Placeholder 9"/>
          <p:cNvSpPr>
            <a:spLocks noGrp="1"/>
          </p:cNvSpPr>
          <p:nvPr>
            <p:ph sz="quarter" idx="10"/>
          </p:nvPr>
        </p:nvSpPr>
        <p:spPr>
          <a:xfrm>
            <a:off x="583865" y="4365104"/>
            <a:ext cx="7976271" cy="1285884"/>
          </a:xfrm>
        </p:spPr>
        <p:txBody>
          <a:bodyPr>
            <a:noAutofit/>
          </a:bodyPr>
          <a:lstStyle>
            <a:lvl1pPr algn="ctr">
              <a:buFontTx/>
              <a:buNone/>
              <a:defRPr sz="4000" b="1">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61342265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pPr>
              <a:defRPr/>
            </a:pPr>
            <a:fld id="{BA851D3C-700D-46E4-8B6E-72F55DA661C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7435384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BAE647-D685-4588-AFEB-7D20B60FF418}"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C2F6B2EE-94D0-45D7-A7C9-3C0D4B910234}" type="slidenum">
              <a:rPr lang="en-GB" smtClean="0">
                <a:solidFill>
                  <a:prstClr val="black">
                    <a:tint val="75000"/>
                  </a:prstClr>
                </a:solidFill>
              </a:rPr>
              <a:pPr>
                <a:defRPr/>
              </a:pPr>
              <a:t>‹#›</a:t>
            </a:fld>
            <a:endParaRPr lang="en-GB" dirty="0">
              <a:solidFill>
                <a:prstClr val="black">
                  <a:tint val="75000"/>
                </a:prstClr>
              </a:solidFill>
            </a:endParaRPr>
          </a:p>
        </p:txBody>
      </p:sp>
      <p:cxnSp>
        <p:nvCxnSpPr>
          <p:cNvPr id="7" name="Straight Connector 6"/>
          <p:cNvCxnSpPr/>
          <p:nvPr userDrawn="1"/>
        </p:nvCxnSpPr>
        <p:spPr>
          <a:xfrm>
            <a:off x="251520" y="1268760"/>
            <a:ext cx="8640960" cy="0"/>
          </a:xfrm>
          <a:prstGeom prst="line">
            <a:avLst/>
          </a:prstGeom>
          <a:ln w="254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86277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AE647-D685-4588-AFEB-7D20B60FF418}" type="datetimeFigureOut">
              <a:rPr lang="en-GB" smtClean="0"/>
              <a:t>30/08/2016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66DC88C-3445-46B4-B40F-9B2A2055949D}" type="slidenum">
              <a:rPr lang="en-GB" smtClean="0">
                <a:solidFill>
                  <a:prstClr val="black">
                    <a:tint val="75000"/>
                  </a:prstClr>
                </a:solidFill>
                <a:latin typeface="Arial" pitchFamily="34" charset="0"/>
              </a:rPr>
              <a:pPr fontAlgn="base">
                <a:spcBef>
                  <a:spcPct val="0"/>
                </a:spcBef>
                <a:spcAft>
                  <a:spcPct val="0"/>
                </a:spcAft>
                <a:defRPr/>
              </a:pPr>
              <a:t>‹#›</a:t>
            </a:fld>
            <a:endParaRPr lang="en-GB" dirty="0">
              <a:solidFill>
                <a:prstClr val="black">
                  <a:tint val="75000"/>
                </a:prstClr>
              </a:solidFill>
              <a:latin typeface="Arial" pitchFamily="34" charset="0"/>
            </a:endParaRPr>
          </a:p>
        </p:txBody>
      </p:sp>
    </p:spTree>
    <p:extLst>
      <p:ext uri="{BB962C8B-B14F-4D97-AF65-F5344CB8AC3E}">
        <p14:creationId xmlns:p14="http://schemas.microsoft.com/office/powerpoint/2010/main" val="2903169878"/>
      </p:ext>
    </p:extLst>
  </p:cSld>
  <p:clrMapOvr>
    <a:masterClrMapping/>
  </p:clrMapOvr>
  <p:transition spd="slow">
    <p:wip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BAE647-D685-4588-AFEB-7D20B60FF418}" type="datetimeFigureOut">
              <a:rPr lang="en-GB" smtClean="0"/>
              <a:t>30/08/2016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7BC735FC-4B9F-4660-94C6-6E0314E0FF32}" type="slidenum">
              <a:rPr lang="en-GB" smtClean="0">
                <a:solidFill>
                  <a:prstClr val="black">
                    <a:tint val="75000"/>
                  </a:prstClr>
                </a:solidFill>
              </a:rPr>
              <a:pPr>
                <a:defRPr/>
              </a:pPr>
              <a:t>‹#›</a:t>
            </a:fld>
            <a:endParaRPr lang="en-GB" dirty="0">
              <a:solidFill>
                <a:prstClr val="black">
                  <a:tint val="75000"/>
                </a:prstClr>
              </a:solidFill>
            </a:endParaRPr>
          </a:p>
        </p:txBody>
      </p:sp>
      <p:cxnSp>
        <p:nvCxnSpPr>
          <p:cNvPr id="8" name="Straight Connector 7"/>
          <p:cNvCxnSpPr/>
          <p:nvPr userDrawn="1"/>
        </p:nvCxnSpPr>
        <p:spPr>
          <a:xfrm>
            <a:off x="251520" y="1268760"/>
            <a:ext cx="8640960" cy="0"/>
          </a:xfrm>
          <a:prstGeom prst="line">
            <a:avLst/>
          </a:prstGeom>
          <a:ln w="254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7066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BAE647-D685-4588-AFEB-7D20B60FF418}" type="datetimeFigureOut">
              <a:rPr lang="en-GB" smtClean="0"/>
              <a:t>30/08/2016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266DC88C-3445-46B4-B40F-9B2A2055949D}" type="slidenum">
              <a:rPr lang="en-GB" smtClean="0">
                <a:solidFill>
                  <a:prstClr val="black">
                    <a:tint val="75000"/>
                  </a:prstClr>
                </a:solidFill>
                <a:latin typeface="Arial" pitchFamily="34" charset="0"/>
              </a:rPr>
              <a:pPr fontAlgn="base">
                <a:spcBef>
                  <a:spcPct val="0"/>
                </a:spcBef>
                <a:spcAft>
                  <a:spcPct val="0"/>
                </a:spcAft>
                <a:defRPr/>
              </a:pPr>
              <a:t>‹#›</a:t>
            </a:fld>
            <a:endParaRPr lang="en-GB" dirty="0">
              <a:solidFill>
                <a:prstClr val="black">
                  <a:tint val="75000"/>
                </a:prstClr>
              </a:solidFill>
              <a:latin typeface="Arial" pitchFamily="34" charset="0"/>
            </a:endParaRPr>
          </a:p>
        </p:txBody>
      </p:sp>
    </p:spTree>
    <p:extLst>
      <p:ext uri="{BB962C8B-B14F-4D97-AF65-F5344CB8AC3E}">
        <p14:creationId xmlns:p14="http://schemas.microsoft.com/office/powerpoint/2010/main" val="3829488483"/>
      </p:ext>
    </p:extLst>
  </p:cSld>
  <p:clrMapOvr>
    <a:masterClrMapping/>
  </p:clrMapOvr>
  <p:transition spd="slow">
    <p:wip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BAE647-D685-4588-AFEB-7D20B60FF418}" type="datetimeFigureOut">
              <a:rPr lang="en-GB" smtClean="0"/>
              <a:t>30/08/2016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BFC8A995-351D-4352-9C78-DFFA91817CC2}" type="slidenum">
              <a:rPr lang="en-GB" smtClean="0">
                <a:solidFill>
                  <a:prstClr val="black">
                    <a:tint val="75000"/>
                  </a:prstClr>
                </a:solidFill>
              </a:rPr>
              <a:pPr>
                <a:defRPr/>
              </a:pPr>
              <a:t>‹#›</a:t>
            </a:fld>
            <a:endParaRPr lang="en-GB" dirty="0">
              <a:solidFill>
                <a:prstClr val="black">
                  <a:tint val="75000"/>
                </a:prstClr>
              </a:solidFill>
            </a:endParaRPr>
          </a:p>
        </p:txBody>
      </p:sp>
      <p:cxnSp>
        <p:nvCxnSpPr>
          <p:cNvPr id="6" name="Straight Connector 5"/>
          <p:cNvCxnSpPr/>
          <p:nvPr userDrawn="1"/>
        </p:nvCxnSpPr>
        <p:spPr>
          <a:xfrm>
            <a:off x="251520" y="1268760"/>
            <a:ext cx="8640960" cy="0"/>
          </a:xfrm>
          <a:prstGeom prst="line">
            <a:avLst/>
          </a:prstGeom>
          <a:ln w="254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31315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AE647-D685-4588-AFEB-7D20B60FF418}" type="datetimeFigureOut">
              <a:rPr lang="en-GB" smtClean="0"/>
              <a:t>30/08/2016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BA851D3C-700D-46E4-8B6E-72F55DA661C3}" type="slidenum">
              <a:rPr lang="en-GB" smtClean="0">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1593107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AE647-D685-4588-AFEB-7D20B60FF418}" type="datetimeFigureOut">
              <a:rPr lang="en-GB" smtClean="0"/>
              <a:t>30/08/2016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66DC88C-3445-46B4-B40F-9B2A2055949D}" type="slidenum">
              <a:rPr lang="en-GB" smtClean="0">
                <a:solidFill>
                  <a:prstClr val="black">
                    <a:tint val="75000"/>
                  </a:prstClr>
                </a:solidFill>
                <a:latin typeface="Arial" pitchFamily="34" charset="0"/>
              </a:rPr>
              <a:pPr fontAlgn="base">
                <a:spcBef>
                  <a:spcPct val="0"/>
                </a:spcBef>
                <a:spcAft>
                  <a:spcPct val="0"/>
                </a:spcAft>
                <a:defRPr/>
              </a:pPr>
              <a:t>‹#›</a:t>
            </a:fld>
            <a:endParaRPr lang="en-GB" dirty="0">
              <a:solidFill>
                <a:prstClr val="black">
                  <a:tint val="75000"/>
                </a:prstClr>
              </a:solidFill>
              <a:latin typeface="Arial" pitchFamily="34" charset="0"/>
            </a:endParaRPr>
          </a:p>
        </p:txBody>
      </p:sp>
    </p:spTree>
    <p:extLst>
      <p:ext uri="{BB962C8B-B14F-4D97-AF65-F5344CB8AC3E}">
        <p14:creationId xmlns:p14="http://schemas.microsoft.com/office/powerpoint/2010/main" val="162431254"/>
      </p:ext>
    </p:extLst>
  </p:cSld>
  <p:clrMapOvr>
    <a:masterClrMapping/>
  </p:clrMapOvr>
  <p:transition spd="slow">
    <p:wip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AE647-D685-4588-AFEB-7D20B60FF418}" type="datetimeFigureOut">
              <a:rPr lang="en-GB" smtClean="0"/>
              <a:t>30/08/2016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66DC88C-3445-46B4-B40F-9B2A2055949D}" type="slidenum">
              <a:rPr lang="en-GB" smtClean="0">
                <a:solidFill>
                  <a:prstClr val="black">
                    <a:tint val="75000"/>
                  </a:prstClr>
                </a:solidFill>
                <a:latin typeface="Arial" pitchFamily="34" charset="0"/>
              </a:rPr>
              <a:pPr fontAlgn="base">
                <a:spcBef>
                  <a:spcPct val="0"/>
                </a:spcBef>
                <a:spcAft>
                  <a:spcPct val="0"/>
                </a:spcAft>
                <a:defRPr/>
              </a:pPr>
              <a:t>‹#›</a:t>
            </a:fld>
            <a:endParaRPr lang="en-GB" dirty="0">
              <a:solidFill>
                <a:prstClr val="black">
                  <a:tint val="75000"/>
                </a:prstClr>
              </a:solidFill>
              <a:latin typeface="Arial" pitchFamily="34" charset="0"/>
            </a:endParaRPr>
          </a:p>
        </p:txBody>
      </p:sp>
    </p:spTree>
    <p:extLst>
      <p:ext uri="{BB962C8B-B14F-4D97-AF65-F5344CB8AC3E}">
        <p14:creationId xmlns:p14="http://schemas.microsoft.com/office/powerpoint/2010/main" val="1339097988"/>
      </p:ext>
    </p:extLst>
  </p:cSld>
  <p:clrMapOvr>
    <a:masterClrMapping/>
  </p:clrMapOvr>
  <p:transition spd="slow">
    <p:wip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AE647-D685-4588-AFEB-7D20B60FF418}" type="datetimeFigureOut">
              <a:rPr lang="en-GB" smtClean="0"/>
              <a:t>30/08/2016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66DC88C-3445-46B4-B40F-9B2A2055949D}" type="slidenum">
              <a:rPr lang="en-GB" smtClean="0">
                <a:solidFill>
                  <a:prstClr val="black">
                    <a:tint val="75000"/>
                  </a:prstClr>
                </a:solidFill>
                <a:latin typeface="Arial" pitchFamily="34" charset="0"/>
              </a:rPr>
              <a:pPr fontAlgn="base">
                <a:spcBef>
                  <a:spcPct val="0"/>
                </a:spcBef>
                <a:spcAft>
                  <a:spcPct val="0"/>
                </a:spcAft>
                <a:defRPr/>
              </a:pPr>
              <a:t>‹#›</a:t>
            </a:fld>
            <a:endParaRPr lang="en-GB" dirty="0">
              <a:solidFill>
                <a:prstClr val="black">
                  <a:tint val="75000"/>
                </a:prstClr>
              </a:solidFill>
              <a:latin typeface="Arial" pitchFamily="34" charset="0"/>
            </a:endParaRPr>
          </a:p>
        </p:txBody>
      </p:sp>
    </p:spTree>
    <p:extLst>
      <p:ext uri="{BB962C8B-B14F-4D97-AF65-F5344CB8AC3E}">
        <p14:creationId xmlns:p14="http://schemas.microsoft.com/office/powerpoint/2010/main" val="3087424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661" r:id="rId13"/>
    <p:sldLayoutId id="2147483665" r:id="rId14"/>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hyperlink" Target="http://www.businessweek.com/stories/2003-03-30/an-insiders-tale-of-enrons-toxic-culture"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hyperlink" Target="http://business-ethics.com/2015/05/28/0920-survey-unethical-behavior-continues-to-plague-financial-services-industry/" TargetMode="External"/><Relationship Id="rId3" Type="http://schemas.openxmlformats.org/officeDocument/2006/relationships/notesSlide" Target="../notesSlides/notesSlide15.xml"/><Relationship Id="rId7" Type="http://schemas.openxmlformats.org/officeDocument/2006/relationships/hyperlink" Target="http://business-ethics.com/2015/09/11/1255-i-swear-i-will-be-ethical-why-an-oath-is-just-a-start/"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hyperlink" Target="https://www.youtube.com/watch?v=o4WkR3f8Qw4"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51701" cy="690232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ctrTitle"/>
          </p:nvPr>
        </p:nvSpPr>
        <p:spPr/>
        <p:txBody>
          <a:bodyPr>
            <a:normAutofit fontScale="90000"/>
          </a:bodyPr>
          <a:lstStyle/>
          <a:p>
            <a:r>
              <a:rPr lang="en-GB" dirty="0" smtClean="0">
                <a:solidFill>
                  <a:schemeClr val="bg1"/>
                </a:solidFill>
              </a:rPr>
              <a:t>Fundamentals of Financial Services</a:t>
            </a:r>
            <a:br>
              <a:rPr lang="en-GB" dirty="0" smtClean="0">
                <a:solidFill>
                  <a:schemeClr val="bg1"/>
                </a:solidFill>
              </a:rPr>
            </a:br>
            <a:endParaRPr lang="en-GB" dirty="0">
              <a:solidFill>
                <a:schemeClr val="bg1"/>
              </a:solidFill>
            </a:endParaRPr>
          </a:p>
        </p:txBody>
      </p:sp>
      <p:sp>
        <p:nvSpPr>
          <p:cNvPr id="3" name="Subtitle 2"/>
          <p:cNvSpPr>
            <a:spLocks noGrp="1"/>
          </p:cNvSpPr>
          <p:nvPr>
            <p:ph type="subTitle" idx="1"/>
          </p:nvPr>
        </p:nvSpPr>
        <p:spPr/>
        <p:txBody>
          <a:bodyPr/>
          <a:lstStyle/>
          <a:p>
            <a:r>
              <a:rPr lang="en-GB" dirty="0">
                <a:solidFill>
                  <a:schemeClr val="bg1"/>
                </a:solidFill>
              </a:rPr>
              <a:t>Ethics &amp; Integrity in Financial Services</a:t>
            </a:r>
          </a:p>
          <a:p>
            <a:endParaRPr lang="en-GB" dirty="0"/>
          </a:p>
        </p:txBody>
      </p:sp>
      <p:sp>
        <p:nvSpPr>
          <p:cNvPr id="8" name="Rectangle 7"/>
          <p:cNvSpPr/>
          <p:nvPr/>
        </p:nvSpPr>
        <p:spPr>
          <a:xfrm>
            <a:off x="0" y="6237312"/>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10"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6150445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13" name="Title 1"/>
          <p:cNvSpPr>
            <a:spLocks noGrp="1"/>
          </p:cNvSpPr>
          <p:nvPr>
            <p:ph type="title"/>
          </p:nvPr>
        </p:nvSpPr>
        <p:spPr/>
        <p:txBody>
          <a:bodyPr/>
          <a:lstStyle/>
          <a:p>
            <a:r>
              <a:rPr lang="en-GB" dirty="0" smtClean="0">
                <a:solidFill>
                  <a:schemeClr val="bg1"/>
                </a:solidFill>
              </a:rPr>
              <a:t>Toxic Culture</a:t>
            </a:r>
            <a:endParaRPr lang="en-GB" dirty="0">
              <a:solidFill>
                <a:schemeClr val="bg1"/>
              </a:solidFill>
            </a:endParaRPr>
          </a:p>
        </p:txBody>
      </p:sp>
      <p:sp>
        <p:nvSpPr>
          <p:cNvPr id="2" name="Content Placeholder 1"/>
          <p:cNvSpPr>
            <a:spLocks noGrp="1"/>
          </p:cNvSpPr>
          <p:nvPr>
            <p:ph idx="1"/>
          </p:nvPr>
        </p:nvSpPr>
        <p:spPr>
          <a:xfrm>
            <a:off x="457200" y="2156467"/>
            <a:ext cx="8229600" cy="4177680"/>
          </a:xfrm>
        </p:spPr>
        <p:txBody>
          <a:bodyPr>
            <a:normAutofit/>
          </a:bodyPr>
          <a:lstStyle/>
          <a:p>
            <a:endParaRPr lang="en-GB" sz="2800" dirty="0" smtClean="0"/>
          </a:p>
          <a:p>
            <a:endParaRPr lang="en-GB" sz="2800" dirty="0"/>
          </a:p>
          <a:p>
            <a:endParaRPr lang="en-GB" sz="2800" dirty="0" smtClean="0"/>
          </a:p>
          <a:p>
            <a:pPr marL="0" indent="0">
              <a:buNone/>
            </a:pPr>
            <a:r>
              <a:rPr lang="en-GB" sz="2800" dirty="0" smtClean="0"/>
              <a:t>In </a:t>
            </a:r>
            <a:r>
              <a:rPr lang="en-GB" sz="2800" dirty="0"/>
              <a:t>Enron's case, this collapse was one of the biggest corporate scandals of all time and much of it can be directly traced to the </a:t>
            </a:r>
            <a:r>
              <a:rPr lang="en-GB" sz="2800" b="1" dirty="0">
                <a:solidFill>
                  <a:srgbClr val="FF0000"/>
                </a:solidFill>
              </a:rPr>
              <a:t>culture of greed, aggression and plain illegal behaviour </a:t>
            </a:r>
            <a:r>
              <a:rPr lang="en-GB" sz="2800" dirty="0"/>
              <a:t>that was encouraged and tolerated by the senior management team.</a:t>
            </a:r>
          </a:p>
          <a:p>
            <a:endParaRPr lang="en-GB" sz="2800" dirty="0"/>
          </a:p>
          <a:p>
            <a:endParaRPr lang="en-GB" sz="2800" dirty="0">
              <a:hlinkClick r:id="rId7"/>
            </a:endParaRPr>
          </a:p>
        </p:txBody>
      </p:sp>
      <p:pic>
        <p:nvPicPr>
          <p:cNvPr id="2051" name="Picture 3" descr="C:\Users\sbs\AppData\Local\Microsoft\Windows\Temporary Internet Files\Content.IE5\J9MR8F6R\toxic-28714_640[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74" t="-2612" r="-774" b="19578"/>
          <a:stretch/>
        </p:blipFill>
        <p:spPr bwMode="auto">
          <a:xfrm>
            <a:off x="6295285" y="152635"/>
            <a:ext cx="1309561" cy="1229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390" y="1692276"/>
            <a:ext cx="2061643" cy="1910791"/>
          </a:xfrm>
          <a:prstGeom prst="rect">
            <a:avLst/>
          </a:prstGeom>
        </p:spPr>
      </p:pic>
      <p:sp>
        <p:nvSpPr>
          <p:cNvPr id="6" name="Rectangle 5"/>
          <p:cNvSpPr/>
          <p:nvPr/>
        </p:nvSpPr>
        <p:spPr>
          <a:xfrm>
            <a:off x="3130403" y="2031742"/>
            <a:ext cx="5556397" cy="1384995"/>
          </a:xfrm>
          <a:prstGeom prst="rect">
            <a:avLst/>
          </a:prstGeom>
        </p:spPr>
        <p:txBody>
          <a:bodyPr wrap="square">
            <a:spAutoFit/>
          </a:bodyPr>
          <a:lstStyle/>
          <a:p>
            <a:r>
              <a:rPr lang="en-GB" sz="2800" dirty="0"/>
              <a:t>Perhaps the best example of how a toxic culture can ultimately lead to the collapse of an organisation. </a:t>
            </a:r>
          </a:p>
        </p:txBody>
      </p:sp>
    </p:spTree>
    <p:custDataLst>
      <p:tags r:id="rId1"/>
    </p:custDataLst>
    <p:extLst>
      <p:ext uri="{BB962C8B-B14F-4D97-AF65-F5344CB8AC3E}">
        <p14:creationId xmlns:p14="http://schemas.microsoft.com/office/powerpoint/2010/main" val="241791711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dirty="0"/>
          </a:p>
        </p:txBody>
      </p:sp>
      <p:sp>
        <p:nvSpPr>
          <p:cNvPr id="8" name="Rectangle 7"/>
          <p:cNvSpPr/>
          <p:nvPr/>
        </p:nvSpPr>
        <p:spPr>
          <a:xfrm>
            <a:off x="7701"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14" name="Content Placeholder 5"/>
          <p:cNvSpPr txBox="1">
            <a:spLocks/>
          </p:cNvSpPr>
          <p:nvPr/>
        </p:nvSpPr>
        <p:spPr>
          <a:xfrm>
            <a:off x="143608" y="1643063"/>
            <a:ext cx="6948672" cy="4666257"/>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b="1" dirty="0" smtClean="0">
                <a:solidFill>
                  <a:schemeClr val="tx1"/>
                </a:solidFill>
              </a:rPr>
              <a:t>You have inherited a sum of money…</a:t>
            </a:r>
          </a:p>
          <a:p>
            <a:pPr marL="0" indent="0">
              <a:buFont typeface="Arial" pitchFamily="34" charset="0"/>
              <a:buNone/>
            </a:pPr>
            <a:endParaRPr lang="en-GB" dirty="0" smtClean="0">
              <a:solidFill>
                <a:srgbClr val="FF0000"/>
              </a:solidFill>
            </a:endParaRPr>
          </a:p>
          <a:p>
            <a:pPr marL="0" indent="0">
              <a:buFont typeface="Arial" pitchFamily="34" charset="0"/>
              <a:buNone/>
            </a:pPr>
            <a:r>
              <a:rPr lang="en-GB" dirty="0" smtClean="0"/>
              <a:t>You wish to make a financial provision for the future but are unsure about whether to just save the money in your savings account at the bank or to invest in an alternative financial product. You are keen to maximise your return. </a:t>
            </a:r>
          </a:p>
          <a:p>
            <a:pPr marL="0" indent="0">
              <a:buFont typeface="Arial" pitchFamily="34" charset="0"/>
              <a:buNone/>
            </a:pPr>
            <a:endParaRPr lang="en-GB" dirty="0" smtClean="0"/>
          </a:p>
          <a:p>
            <a:pPr marL="0" indent="0">
              <a:buFont typeface="Arial" pitchFamily="34" charset="0"/>
              <a:buNone/>
            </a:pPr>
            <a:r>
              <a:rPr lang="en-GB" dirty="0" smtClean="0"/>
              <a:t>You see two advertisements for financial products which seem attractive.</a:t>
            </a:r>
          </a:p>
          <a:p>
            <a:pPr marL="0" indent="0">
              <a:buFont typeface="Arial" pitchFamily="34" charset="0"/>
              <a:buNone/>
            </a:pPr>
            <a:endParaRPr lang="en-GB" dirty="0" smtClean="0"/>
          </a:p>
          <a:p>
            <a:pPr marL="0" indent="0">
              <a:buFont typeface="Arial" pitchFamily="34" charset="0"/>
              <a:buNone/>
            </a:pPr>
            <a:r>
              <a:rPr lang="en-GB" dirty="0" smtClean="0"/>
              <a:t>You contact the companies and arrange to meet with the designated sales person.</a:t>
            </a:r>
          </a:p>
          <a:p>
            <a:pPr marL="0" indent="0">
              <a:buFont typeface="Arial" pitchFamily="34" charset="0"/>
              <a:buNone/>
            </a:pPr>
            <a:endParaRPr lang="en-GB" dirty="0" smtClean="0"/>
          </a:p>
          <a:p>
            <a:pPr marL="0" indent="0">
              <a:buFont typeface="Arial" pitchFamily="34" charset="0"/>
              <a:buNone/>
            </a:pPr>
            <a:r>
              <a:rPr lang="en-GB" b="1" dirty="0" smtClean="0"/>
              <a:t>Your experiences are as follows:</a:t>
            </a:r>
            <a:endParaRPr lang="en-GB" b="1" dirty="0"/>
          </a:p>
        </p:txBody>
      </p:sp>
      <p:pic>
        <p:nvPicPr>
          <p:cNvPr id="15" name="Picture 2" descr="H:\IMAGES\Educational Development\Resources\Money\Notes 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2267228"/>
            <a:ext cx="1929117" cy="12809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GB" dirty="0" smtClean="0">
                <a:solidFill>
                  <a:schemeClr val="bg1"/>
                </a:solidFill>
              </a:rPr>
              <a:t>Scenario</a:t>
            </a:r>
            <a:endParaRPr lang="en-GB" dirty="0">
              <a:solidFill>
                <a:schemeClr val="bg1"/>
              </a:solidFill>
            </a:endParaRPr>
          </a:p>
        </p:txBody>
      </p:sp>
    </p:spTree>
    <p:custDataLst>
      <p:tags r:id="rId1"/>
    </p:custDataLst>
    <p:extLst>
      <p:ext uri="{BB962C8B-B14F-4D97-AF65-F5344CB8AC3E}">
        <p14:creationId xmlns:p14="http://schemas.microsoft.com/office/powerpoint/2010/main" val="306810031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9" name="Content Placeholder 4"/>
          <p:cNvSpPr txBox="1">
            <a:spLocks/>
          </p:cNvSpPr>
          <p:nvPr/>
        </p:nvSpPr>
        <p:spPr>
          <a:xfrm>
            <a:off x="293644" y="2524878"/>
            <a:ext cx="4038600" cy="4133056"/>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u="sng" dirty="0"/>
              <a:t>Company A: Sales Exec. Peter Smith</a:t>
            </a:r>
          </a:p>
          <a:p>
            <a:pPr marL="0" indent="0">
              <a:buNone/>
            </a:pPr>
            <a:r>
              <a:rPr lang="en-GB" sz="1400" dirty="0" smtClean="0"/>
              <a:t>Peter </a:t>
            </a:r>
            <a:r>
              <a:rPr lang="en-GB" sz="1400" dirty="0"/>
              <a:t>explains the product to you in general terms, focusing particularly on the return offered by the product. </a:t>
            </a:r>
          </a:p>
          <a:p>
            <a:pPr marL="0" indent="0">
              <a:buNone/>
            </a:pPr>
            <a:r>
              <a:rPr lang="en-GB" sz="1400" dirty="0" smtClean="0"/>
              <a:t>Peter </a:t>
            </a:r>
            <a:r>
              <a:rPr lang="en-GB" sz="1400" dirty="0"/>
              <a:t>tries to explain to you how the company can improve the return to you (which is over and above what your bank can offer on your savings account). You are not financially aware and do not really understand what the salesperson is saying. </a:t>
            </a:r>
          </a:p>
          <a:p>
            <a:pPr marL="0" indent="0">
              <a:buNone/>
            </a:pPr>
            <a:r>
              <a:rPr lang="en-GB" sz="1400" dirty="0" smtClean="0"/>
              <a:t>You </a:t>
            </a:r>
            <a:r>
              <a:rPr lang="en-GB" sz="1400" dirty="0"/>
              <a:t>ask some questions for further clarification. Peter uses phrases such as “no-one else asked me about that”, and “don’t worry, I wouldn’t sell a product that I didn’t have confidence in”. Peter also suggests that this is a limited opportunity and you need to decide right now if you wish to take advantage of it. </a:t>
            </a:r>
          </a:p>
          <a:p>
            <a:pPr marL="0" indent="0">
              <a:buNone/>
            </a:pPr>
            <a:r>
              <a:rPr lang="en-GB" sz="1400" dirty="0" smtClean="0"/>
              <a:t>He </a:t>
            </a:r>
            <a:r>
              <a:rPr lang="en-GB" sz="1400" dirty="0"/>
              <a:t>does not indicate whether or not he would be financially rewarded on selling this product to you.</a:t>
            </a:r>
          </a:p>
        </p:txBody>
      </p:sp>
      <p:sp>
        <p:nvSpPr>
          <p:cNvPr id="10" name="Content Placeholder 5"/>
          <p:cNvSpPr txBox="1">
            <a:spLocks/>
          </p:cNvSpPr>
          <p:nvPr/>
        </p:nvSpPr>
        <p:spPr>
          <a:xfrm>
            <a:off x="4603380" y="2524878"/>
            <a:ext cx="4038600" cy="355699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u="sng" dirty="0"/>
              <a:t>Company B: Sales Exec. Chris McCarthy</a:t>
            </a:r>
          </a:p>
          <a:p>
            <a:pPr marL="0" indent="0">
              <a:buNone/>
            </a:pPr>
            <a:r>
              <a:rPr lang="en-GB" sz="1400" dirty="0" smtClean="0"/>
              <a:t>Chris </a:t>
            </a:r>
            <a:r>
              <a:rPr lang="en-GB" sz="1400" dirty="0"/>
              <a:t>takes you through the structure of the product offered in such a manner that you are reasonably sure that you understand what it is and from whom you are buying. </a:t>
            </a:r>
          </a:p>
          <a:p>
            <a:pPr marL="0" indent="0">
              <a:buNone/>
            </a:pPr>
            <a:r>
              <a:rPr lang="en-GB" sz="1400" dirty="0" smtClean="0"/>
              <a:t>Chris </a:t>
            </a:r>
            <a:r>
              <a:rPr lang="en-GB" sz="1400" dirty="0"/>
              <a:t>answers any questions that you have, giving full clarification.</a:t>
            </a:r>
          </a:p>
          <a:p>
            <a:pPr marL="0" indent="0">
              <a:buNone/>
            </a:pPr>
            <a:r>
              <a:rPr lang="en-GB" sz="1400" dirty="0" smtClean="0"/>
              <a:t>Chris </a:t>
            </a:r>
            <a:r>
              <a:rPr lang="en-GB" sz="1400" dirty="0"/>
              <a:t>explains the factors which determine the rate of return that is offered, and tells you whether that is an actual rate or an anticipated rate which is dependent upon certain other things happening, over which the product originator may have no control. </a:t>
            </a:r>
          </a:p>
          <a:p>
            <a:pPr marL="0" indent="0">
              <a:buNone/>
            </a:pPr>
            <a:r>
              <a:rPr lang="en-GB" sz="1400" dirty="0" smtClean="0"/>
              <a:t>Chris </a:t>
            </a:r>
            <a:r>
              <a:rPr lang="en-GB" sz="1400" dirty="0"/>
              <a:t>also tells you what he will be paid a commission if you buy the product. </a:t>
            </a:r>
          </a:p>
        </p:txBody>
      </p:sp>
      <p:sp>
        <p:nvSpPr>
          <p:cNvPr id="13" name="Rounded Rectangle 12"/>
          <p:cNvSpPr/>
          <p:nvPr/>
        </p:nvSpPr>
        <p:spPr>
          <a:xfrm>
            <a:off x="4544325" y="212699"/>
            <a:ext cx="4248472" cy="11661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400" b="1" dirty="0"/>
              <a:t>What is positive/negative about each experience?</a:t>
            </a:r>
            <a:endParaRPr lang="en-GB" sz="1400" dirty="0"/>
          </a:p>
          <a:p>
            <a:r>
              <a:rPr lang="en-GB" sz="1400" b="1" dirty="0"/>
              <a:t>Which sales person is displaying ethical/unethical behaviour? </a:t>
            </a:r>
            <a:endParaRPr lang="en-GB" sz="1400" dirty="0"/>
          </a:p>
          <a:p>
            <a:r>
              <a:rPr lang="en-GB" sz="1400" b="1" dirty="0"/>
              <a:t>What do you think has led them to behave in this way?</a:t>
            </a:r>
            <a:endParaRPr lang="en-GB" sz="1400" dirty="0"/>
          </a:p>
        </p:txBody>
      </p:sp>
      <p:sp>
        <p:nvSpPr>
          <p:cNvPr id="2" name="Title 1"/>
          <p:cNvSpPr>
            <a:spLocks noGrp="1"/>
          </p:cNvSpPr>
          <p:nvPr>
            <p:ph type="title"/>
          </p:nvPr>
        </p:nvSpPr>
        <p:spPr>
          <a:xfrm>
            <a:off x="457200" y="274638"/>
            <a:ext cx="4191000" cy="1143000"/>
          </a:xfrm>
        </p:spPr>
        <p:txBody>
          <a:bodyPr>
            <a:noAutofit/>
          </a:bodyPr>
          <a:lstStyle/>
          <a:p>
            <a:pPr algn="l"/>
            <a:r>
              <a:rPr lang="en-GB" sz="2800" dirty="0" smtClean="0">
                <a:solidFill>
                  <a:schemeClr val="bg1"/>
                </a:solidFill>
              </a:rPr>
              <a:t>Read the experiences and discuss the questions which follow:</a:t>
            </a:r>
            <a:endParaRPr lang="en-GB" sz="2800" dirty="0">
              <a:solidFill>
                <a:schemeClr val="bg1"/>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81864">
            <a:off x="3252826" y="1517017"/>
            <a:ext cx="940296" cy="94029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72209">
            <a:off x="7697226" y="1546723"/>
            <a:ext cx="940296" cy="940296"/>
          </a:xfrm>
          <a:prstGeom prst="rect">
            <a:avLst/>
          </a:prstGeom>
        </p:spPr>
      </p:pic>
    </p:spTree>
    <p:custDataLst>
      <p:tags r:id="rId1"/>
    </p:custDataLst>
    <p:extLst>
      <p:ext uri="{BB962C8B-B14F-4D97-AF65-F5344CB8AC3E}">
        <p14:creationId xmlns:p14="http://schemas.microsoft.com/office/powerpoint/2010/main" val="1162250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arn(inVertical)">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animEffect transition="in" filter="barn(inVertical)">
                                      <p:cBhvr>
                                        <p:cTn id="37" dur="500"/>
                                        <p:tgtEl>
                                          <p:spTgt spid="10">
                                            <p:bg/>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arn(inVertical)">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barn(inVertical)">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barn(inVertical)">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barn(inVertical)">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barn(inVertical)">
                                      <p:cBhvr>
                                        <p:cTn id="62" dur="500"/>
                                        <p:tgtEl>
                                          <p:spTgt spid="10">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build="p"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2" name="Title 1"/>
          <p:cNvSpPr>
            <a:spLocks noGrp="1"/>
          </p:cNvSpPr>
          <p:nvPr>
            <p:ph type="title"/>
          </p:nvPr>
        </p:nvSpPr>
        <p:spPr/>
        <p:txBody>
          <a:bodyPr>
            <a:noAutofit/>
          </a:bodyPr>
          <a:lstStyle/>
          <a:p>
            <a:r>
              <a:rPr lang="en-GB" sz="3200" dirty="0" smtClean="0">
                <a:solidFill>
                  <a:schemeClr val="bg1"/>
                </a:solidFill>
              </a:rPr>
              <a:t>Are they adhering to the key principles of ethical behaviour?</a:t>
            </a:r>
            <a:endParaRPr lang="en-GB" sz="3200" dirty="0">
              <a:solidFill>
                <a:schemeClr val="bg1"/>
              </a:solidFill>
            </a:endParaRPr>
          </a:p>
        </p:txBody>
      </p:sp>
      <p:sp>
        <p:nvSpPr>
          <p:cNvPr id="13" name="Content Placeholder 6"/>
          <p:cNvSpPr>
            <a:spLocks noGrp="1"/>
          </p:cNvSpPr>
          <p:nvPr>
            <p:ph idx="1"/>
          </p:nvPr>
        </p:nvSpPr>
        <p:spPr/>
        <p:txBody>
          <a:bodyPr/>
          <a:lstStyle/>
          <a:p>
            <a:pPr algn="ctr"/>
            <a:endParaRPr lang="en-GB" dirty="0"/>
          </a:p>
          <a:p>
            <a:pPr marL="0" indent="0" algn="ctr">
              <a:buNone/>
            </a:pPr>
            <a:r>
              <a:rPr lang="en-GB" dirty="0" smtClean="0"/>
              <a:t>Honesty</a:t>
            </a:r>
          </a:p>
          <a:p>
            <a:pPr marL="0" indent="0" algn="ctr">
              <a:buNone/>
            </a:pPr>
            <a:r>
              <a:rPr lang="en-GB" dirty="0" smtClean="0"/>
              <a:t>Openness</a:t>
            </a:r>
          </a:p>
          <a:p>
            <a:pPr marL="0" indent="0" algn="ctr">
              <a:buNone/>
            </a:pPr>
            <a:r>
              <a:rPr lang="en-GB" dirty="0" smtClean="0"/>
              <a:t>Transparency</a:t>
            </a:r>
          </a:p>
          <a:p>
            <a:pPr marL="0" indent="0" algn="ctr">
              <a:buNone/>
            </a:pPr>
            <a:r>
              <a:rPr lang="en-GB" dirty="0" smtClean="0"/>
              <a:t>Fairness</a:t>
            </a:r>
            <a:endParaRPr lang="en-GB" dirty="0"/>
          </a:p>
        </p:txBody>
      </p:sp>
      <p:pic>
        <p:nvPicPr>
          <p:cNvPr id="14" name="Picture 9" descr="C:\Users\sbs\AppData\Local\Microsoft\Windows\Temporary Internet Files\Content.IE5\GK011ODF\EthicsScale[1].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85" b="100000" l="0" r="100000"/>
                    </a14:imgEffect>
                  </a14:imgLayer>
                </a14:imgProps>
              </a:ext>
              <a:ext uri="{28A0092B-C50C-407E-A947-70E740481C1C}">
                <a14:useLocalDpi xmlns:a14="http://schemas.microsoft.com/office/drawing/2010/main" val="0"/>
              </a:ext>
            </a:extLst>
          </a:blip>
          <a:srcRect/>
          <a:stretch>
            <a:fillRect/>
          </a:stretch>
        </p:blipFill>
        <p:spPr bwMode="auto">
          <a:xfrm>
            <a:off x="457200" y="3495697"/>
            <a:ext cx="2924175" cy="2838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9177401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2" name="Title 1"/>
          <p:cNvSpPr>
            <a:spLocks noGrp="1"/>
          </p:cNvSpPr>
          <p:nvPr>
            <p:ph type="title"/>
          </p:nvPr>
        </p:nvSpPr>
        <p:spPr/>
        <p:txBody>
          <a:bodyPr>
            <a:noAutofit/>
          </a:bodyPr>
          <a:lstStyle/>
          <a:p>
            <a:r>
              <a:rPr lang="en-GB" sz="4000" b="1" dirty="0">
                <a:solidFill>
                  <a:schemeClr val="bg1"/>
                </a:solidFill>
              </a:rPr>
              <a:t>Stretch &amp; Challenge Questions</a:t>
            </a:r>
            <a:r>
              <a:rPr lang="en-GB" sz="4000" b="1" dirty="0" smtClean="0">
                <a:solidFill>
                  <a:schemeClr val="bg1"/>
                </a:solidFill>
              </a:rPr>
              <a:t>:</a:t>
            </a:r>
            <a:endParaRPr lang="en-GB" sz="4000" dirty="0">
              <a:solidFill>
                <a:schemeClr val="bg1"/>
              </a:solidFill>
            </a:endParaRPr>
          </a:p>
        </p:txBody>
      </p:sp>
      <p:sp>
        <p:nvSpPr>
          <p:cNvPr id="13" name="Content Placeholder 6"/>
          <p:cNvSpPr>
            <a:spLocks noGrp="1"/>
          </p:cNvSpPr>
          <p:nvPr>
            <p:ph idx="1"/>
          </p:nvPr>
        </p:nvSpPr>
        <p:spPr/>
        <p:txBody>
          <a:bodyPr>
            <a:normAutofit/>
          </a:bodyPr>
          <a:lstStyle/>
          <a:p>
            <a:pPr marL="0" indent="0">
              <a:buNone/>
            </a:pPr>
            <a:r>
              <a:rPr lang="en-GB" b="1" dirty="0" smtClean="0"/>
              <a:t>You will be given one of the following questions to discuss and generate ideas for:</a:t>
            </a:r>
          </a:p>
          <a:p>
            <a:pPr marL="914400" lvl="1" indent="-457200">
              <a:buFont typeface="+mj-lt"/>
              <a:buAutoNum type="arabicPeriod"/>
            </a:pPr>
            <a:r>
              <a:rPr lang="en-GB" sz="2000" b="1" dirty="0">
                <a:solidFill>
                  <a:schemeClr val="accent6">
                    <a:lumMod val="75000"/>
                  </a:schemeClr>
                </a:solidFill>
              </a:rPr>
              <a:t>Evaluate the key consequences of the recent financial scandals. </a:t>
            </a:r>
            <a:endParaRPr lang="en-GB" sz="2000" b="1" dirty="0" smtClean="0">
              <a:solidFill>
                <a:schemeClr val="accent6">
                  <a:lumMod val="75000"/>
                </a:schemeClr>
              </a:solidFill>
            </a:endParaRPr>
          </a:p>
          <a:p>
            <a:pPr marL="914400" lvl="1" indent="-457200">
              <a:buFont typeface="+mj-lt"/>
              <a:buAutoNum type="arabicPeriod"/>
            </a:pPr>
            <a:endParaRPr lang="en-GB" sz="2000" b="1" dirty="0">
              <a:solidFill>
                <a:schemeClr val="accent6">
                  <a:lumMod val="75000"/>
                </a:schemeClr>
              </a:solidFill>
            </a:endParaRPr>
          </a:p>
          <a:p>
            <a:pPr marL="914400" lvl="1" indent="-457200">
              <a:buFont typeface="+mj-lt"/>
              <a:buAutoNum type="arabicPeriod"/>
            </a:pPr>
            <a:r>
              <a:rPr lang="en-GB" sz="2000" b="1" dirty="0">
                <a:solidFill>
                  <a:schemeClr val="accent6">
                    <a:lumMod val="75000"/>
                  </a:schemeClr>
                </a:solidFill>
              </a:rPr>
              <a:t>Evaluate the importance of ETHICS in the financial services sector.</a:t>
            </a:r>
          </a:p>
          <a:p>
            <a:endParaRPr lang="en-GB" sz="2400" dirty="0" smtClean="0"/>
          </a:p>
        </p:txBody>
      </p:sp>
      <p:sp>
        <p:nvSpPr>
          <p:cNvPr id="3" name="Rectangle 2"/>
          <p:cNvSpPr/>
          <p:nvPr/>
        </p:nvSpPr>
        <p:spPr>
          <a:xfrm>
            <a:off x="323528" y="4045900"/>
            <a:ext cx="1296143"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400" i="1" dirty="0"/>
              <a:t>Consider the implications discussed already. </a:t>
            </a:r>
          </a:p>
        </p:txBody>
      </p:sp>
      <p:sp>
        <p:nvSpPr>
          <p:cNvPr id="4" name="Rectangle 3"/>
          <p:cNvSpPr/>
          <p:nvPr/>
        </p:nvSpPr>
        <p:spPr>
          <a:xfrm>
            <a:off x="1763688" y="4869160"/>
            <a:ext cx="1728192"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400" i="1" dirty="0"/>
              <a:t>What was the most SIGNIFICANT implication? </a:t>
            </a:r>
          </a:p>
        </p:txBody>
      </p:sp>
      <p:sp>
        <p:nvSpPr>
          <p:cNvPr id="5" name="Rectangle 4"/>
          <p:cNvSpPr/>
          <p:nvPr/>
        </p:nvSpPr>
        <p:spPr>
          <a:xfrm>
            <a:off x="3059832" y="3986480"/>
            <a:ext cx="2736304"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400" i="1" dirty="0"/>
              <a:t>How has this affected the importance of ETHICS in the financial services sector? </a:t>
            </a:r>
          </a:p>
        </p:txBody>
      </p:sp>
      <p:sp>
        <p:nvSpPr>
          <p:cNvPr id="6" name="Rectangle 5"/>
          <p:cNvSpPr/>
          <p:nvPr/>
        </p:nvSpPr>
        <p:spPr>
          <a:xfrm>
            <a:off x="4217079" y="5000007"/>
            <a:ext cx="2286000"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400" i="1" dirty="0"/>
              <a:t>Do you think the proposed changes/actions would lead to greater integrity of people and practices in financial services?</a:t>
            </a:r>
          </a:p>
        </p:txBody>
      </p:sp>
      <p:sp>
        <p:nvSpPr>
          <p:cNvPr id="9" name="Rectangle 8"/>
          <p:cNvSpPr/>
          <p:nvPr/>
        </p:nvSpPr>
        <p:spPr>
          <a:xfrm>
            <a:off x="6821648" y="4097618"/>
            <a:ext cx="1865152"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400" i="1" dirty="0"/>
              <a:t>Refer to some of the examples you are now aware of as evidence to support your case.</a:t>
            </a:r>
          </a:p>
        </p:txBody>
      </p:sp>
      <p:sp>
        <p:nvSpPr>
          <p:cNvPr id="10" name="Rectangle 9"/>
          <p:cNvSpPr/>
          <p:nvPr/>
        </p:nvSpPr>
        <p:spPr>
          <a:xfrm>
            <a:off x="142143" y="5790462"/>
            <a:ext cx="378203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400" dirty="0"/>
              <a:t>Is “behaving ethically” given more importance and are companies making active changes to ensure people and practices are more ethically sound?</a:t>
            </a:r>
          </a:p>
        </p:txBody>
      </p:sp>
    </p:spTree>
    <p:custDataLst>
      <p:tags r:id="rId1"/>
    </p:custDataLst>
    <p:extLst>
      <p:ext uri="{BB962C8B-B14F-4D97-AF65-F5344CB8AC3E}">
        <p14:creationId xmlns:p14="http://schemas.microsoft.com/office/powerpoint/2010/main" val="3697139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barn(inVertical)">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9"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Check your learning:  EXIT PASS</a:t>
            </a:r>
            <a:endParaRPr lang="en-GB" dirty="0"/>
          </a:p>
        </p:txBody>
      </p:sp>
      <p:sp>
        <p:nvSpPr>
          <p:cNvPr id="10"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t>Do you:</a:t>
            </a:r>
          </a:p>
          <a:p>
            <a:r>
              <a:rPr lang="en-GB" b="1" dirty="0" smtClean="0">
                <a:solidFill>
                  <a:srgbClr val="FF0000"/>
                </a:solidFill>
              </a:rPr>
              <a:t>Know the key principles of ethical behaviour in financial services</a:t>
            </a:r>
          </a:p>
          <a:p>
            <a:pPr marL="0" indent="0">
              <a:buFont typeface="Arial" pitchFamily="34" charset="0"/>
              <a:buNone/>
            </a:pPr>
            <a:endParaRPr lang="en-GB" b="1" dirty="0" smtClean="0">
              <a:solidFill>
                <a:srgbClr val="FF0000"/>
              </a:solidFill>
            </a:endParaRPr>
          </a:p>
          <a:p>
            <a:pPr lvl="1">
              <a:buFont typeface="Arial" panose="020B0604020202020204" pitchFamily="34" charset="0"/>
              <a:buChar char="•"/>
            </a:pPr>
            <a:r>
              <a:rPr lang="en-GB" dirty="0" smtClean="0"/>
              <a:t>Jot them down on your cue card and explain what each one means</a:t>
            </a:r>
          </a:p>
          <a:p>
            <a:pPr lvl="1">
              <a:buFont typeface="Arial" panose="020B0604020202020204" pitchFamily="34" charset="0"/>
              <a:buChar char="•"/>
            </a:pPr>
            <a:r>
              <a:rPr lang="en-GB" dirty="0" smtClean="0"/>
              <a:t>Put your name on your cue card </a:t>
            </a:r>
          </a:p>
          <a:p>
            <a:pPr lvl="1">
              <a:buFont typeface="Arial" panose="020B0604020202020204" pitchFamily="34" charset="0"/>
              <a:buChar char="•"/>
            </a:pPr>
            <a:r>
              <a:rPr lang="en-GB" dirty="0" smtClean="0"/>
              <a:t>Hand it in…on your way out…!</a:t>
            </a:r>
            <a:endParaRPr lang="en-GB" dirty="0"/>
          </a:p>
        </p:txBody>
      </p:sp>
      <p:pic>
        <p:nvPicPr>
          <p:cNvPr id="14" name="Picture 2" descr="C:\Users\sbs\AppData\Local\Microsoft\Windows\Temporary Internet Files\Content.IE5\DE6K8BKE\sign-393243_64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046358">
            <a:off x="5744571" y="308917"/>
            <a:ext cx="1190307" cy="7066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326659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2" name="Title 1"/>
          <p:cNvSpPr>
            <a:spLocks noGrp="1"/>
          </p:cNvSpPr>
          <p:nvPr>
            <p:ph type="title"/>
          </p:nvPr>
        </p:nvSpPr>
        <p:spPr/>
        <p:txBody>
          <a:bodyPr>
            <a:noAutofit/>
          </a:bodyPr>
          <a:lstStyle/>
          <a:p>
            <a:r>
              <a:rPr lang="en-GB" sz="4000" dirty="0" smtClean="0">
                <a:solidFill>
                  <a:schemeClr val="bg1"/>
                </a:solidFill>
              </a:rPr>
              <a:t>Useful Links/Articles</a:t>
            </a:r>
            <a:endParaRPr lang="en-GB" sz="4000" dirty="0">
              <a:solidFill>
                <a:schemeClr val="bg1"/>
              </a:solidFill>
            </a:endParaRPr>
          </a:p>
        </p:txBody>
      </p:sp>
      <p:sp>
        <p:nvSpPr>
          <p:cNvPr id="3" name="Content Placeholder 2"/>
          <p:cNvSpPr>
            <a:spLocks noGrp="1"/>
          </p:cNvSpPr>
          <p:nvPr>
            <p:ph idx="1"/>
          </p:nvPr>
        </p:nvSpPr>
        <p:spPr/>
        <p:txBody>
          <a:bodyPr/>
          <a:lstStyle/>
          <a:p>
            <a:r>
              <a:rPr lang="en-GB" dirty="0" smtClean="0"/>
              <a:t>Article: ‘I </a:t>
            </a:r>
            <a:r>
              <a:rPr lang="en-GB" dirty="0"/>
              <a:t>Swear I Will Be Ethical’: Why an Oath is Just a </a:t>
            </a:r>
            <a:r>
              <a:rPr lang="en-GB" dirty="0" smtClean="0"/>
              <a:t>Start (09/2015)</a:t>
            </a:r>
          </a:p>
          <a:p>
            <a:pPr lvl="1"/>
            <a:r>
              <a:rPr lang="en-GB" sz="1800" dirty="0">
                <a:hlinkClick r:id="rId7"/>
              </a:rPr>
              <a:t>http://business-ethics.com/2015/09/11/1255-i-swear-i-will-be-ethical-why-an-oath-is-just-a-start</a:t>
            </a:r>
            <a:r>
              <a:rPr lang="en-GB" sz="1800" dirty="0" smtClean="0">
                <a:hlinkClick r:id="rId7"/>
              </a:rPr>
              <a:t>/</a:t>
            </a:r>
            <a:r>
              <a:rPr lang="en-GB" sz="1800" dirty="0" smtClean="0"/>
              <a:t> </a:t>
            </a:r>
          </a:p>
          <a:p>
            <a:r>
              <a:rPr lang="en-GB" dirty="0"/>
              <a:t>Report: ‘Unethical </a:t>
            </a:r>
            <a:r>
              <a:rPr lang="en-GB" dirty="0" err="1"/>
              <a:t>Behavior</a:t>
            </a:r>
            <a:r>
              <a:rPr lang="en-GB" dirty="0"/>
              <a:t>’ Continues to Plague Financial Services </a:t>
            </a:r>
            <a:r>
              <a:rPr lang="en-GB" dirty="0" smtClean="0"/>
              <a:t>Industry (05/2015)</a:t>
            </a:r>
          </a:p>
          <a:p>
            <a:pPr lvl="1"/>
            <a:r>
              <a:rPr lang="en-GB" sz="1800" dirty="0">
                <a:hlinkClick r:id="rId8"/>
              </a:rPr>
              <a:t>http://business-ethics.com/2015/05/28/0920-survey-unethical-behavior-continues-to-plague-financial-services-industry</a:t>
            </a:r>
            <a:r>
              <a:rPr lang="en-GB" sz="1800" dirty="0" smtClean="0">
                <a:hlinkClick r:id="rId8"/>
              </a:rPr>
              <a:t>/</a:t>
            </a:r>
            <a:r>
              <a:rPr lang="en-GB" sz="1800" dirty="0" smtClean="0"/>
              <a:t> </a:t>
            </a:r>
            <a:endParaRPr lang="en-GB" sz="1800" dirty="0"/>
          </a:p>
        </p:txBody>
      </p:sp>
    </p:spTree>
    <p:custDataLst>
      <p:tags r:id="rId1"/>
    </p:custDataLst>
    <p:extLst>
      <p:ext uri="{BB962C8B-B14F-4D97-AF65-F5344CB8AC3E}">
        <p14:creationId xmlns:p14="http://schemas.microsoft.com/office/powerpoint/2010/main" val="165485813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sz="3600" dirty="0" smtClean="0">
                <a:solidFill>
                  <a:schemeClr val="bg1"/>
                </a:solidFill>
              </a:rPr>
              <a:t>Ethics &amp; Integrity in Financial Services</a:t>
            </a:r>
            <a:endParaRPr lang="en-GB" sz="3600" dirty="0">
              <a:solidFill>
                <a:schemeClr val="bg1"/>
              </a:solidFill>
            </a:endParaRPr>
          </a:p>
        </p:txBody>
      </p:sp>
      <p:sp>
        <p:nvSpPr>
          <p:cNvPr id="15" name="Content Placeholder 2"/>
          <p:cNvSpPr>
            <a:spLocks noGrp="1"/>
          </p:cNvSpPr>
          <p:nvPr>
            <p:ph idx="1"/>
          </p:nvPr>
        </p:nvSpPr>
        <p:spPr/>
        <p:txBody>
          <a:bodyPr>
            <a:normAutofit fontScale="77500" lnSpcReduction="20000"/>
          </a:bodyPr>
          <a:lstStyle/>
          <a:p>
            <a:r>
              <a:rPr lang="en-GB" dirty="0" smtClean="0">
                <a:solidFill>
                  <a:srgbClr val="FF0000"/>
                </a:solidFill>
              </a:rPr>
              <a:t>Everyone MUST </a:t>
            </a:r>
          </a:p>
          <a:p>
            <a:pPr lvl="1"/>
            <a:r>
              <a:rPr lang="en-GB" dirty="0" smtClean="0">
                <a:solidFill>
                  <a:srgbClr val="FF0000"/>
                </a:solidFill>
              </a:rPr>
              <a:t>Be able to </a:t>
            </a:r>
            <a:r>
              <a:rPr lang="en-GB" b="1" dirty="0" smtClean="0">
                <a:solidFill>
                  <a:srgbClr val="FF0000"/>
                </a:solidFill>
              </a:rPr>
              <a:t>list and explain the key principles </a:t>
            </a:r>
            <a:r>
              <a:rPr lang="en-GB" dirty="0" smtClean="0">
                <a:solidFill>
                  <a:srgbClr val="FF0000"/>
                </a:solidFill>
              </a:rPr>
              <a:t>of ethical behaviour in financial services</a:t>
            </a:r>
          </a:p>
          <a:p>
            <a:pPr lvl="1"/>
            <a:endParaRPr lang="en-GB" dirty="0"/>
          </a:p>
          <a:p>
            <a:r>
              <a:rPr lang="en-GB" dirty="0" smtClean="0">
                <a:solidFill>
                  <a:srgbClr val="00B050"/>
                </a:solidFill>
              </a:rPr>
              <a:t>Most SHOULD</a:t>
            </a:r>
          </a:p>
          <a:p>
            <a:pPr lvl="1"/>
            <a:r>
              <a:rPr lang="en-GB" dirty="0" smtClean="0">
                <a:solidFill>
                  <a:srgbClr val="00B050"/>
                </a:solidFill>
              </a:rPr>
              <a:t>Be able to explain the key principles with the </a:t>
            </a:r>
            <a:r>
              <a:rPr lang="en-GB" b="1" dirty="0" smtClean="0">
                <a:solidFill>
                  <a:srgbClr val="00B050"/>
                </a:solidFill>
              </a:rPr>
              <a:t>use of an example</a:t>
            </a:r>
          </a:p>
          <a:p>
            <a:pPr lvl="1"/>
            <a:endParaRPr lang="en-GB" b="1" dirty="0"/>
          </a:p>
          <a:p>
            <a:r>
              <a:rPr lang="en-GB" b="1" dirty="0" smtClean="0">
                <a:solidFill>
                  <a:schemeClr val="accent6">
                    <a:lumMod val="75000"/>
                  </a:schemeClr>
                </a:solidFill>
              </a:rPr>
              <a:t>Stretch &amp; Challenge</a:t>
            </a:r>
          </a:p>
          <a:p>
            <a:pPr lvl="1"/>
            <a:r>
              <a:rPr lang="en-GB" dirty="0" smtClean="0">
                <a:solidFill>
                  <a:schemeClr val="accent6">
                    <a:lumMod val="75000"/>
                  </a:schemeClr>
                </a:solidFill>
                <a:latin typeface="Lucida Calligraphy" pitchFamily="66" charset="0"/>
              </a:rPr>
              <a:t>Question: What has been the key consequence of the Libor scandal upon the way ethics is viewed in the financial services sector?</a:t>
            </a:r>
            <a:endParaRPr lang="en-GB" dirty="0">
              <a:solidFill>
                <a:schemeClr val="accent6">
                  <a:lumMod val="75000"/>
                </a:schemeClr>
              </a:solidFill>
              <a:latin typeface="Lucida Calligraphy" pitchFamily="66" charset="0"/>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43608" y="1643063"/>
            <a:ext cx="8748872" cy="46662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rgbClr val="FF0000"/>
                </a:solidFill>
              </a:rPr>
              <a:t>The Development of Ethical Thinking</a:t>
            </a:r>
          </a:p>
          <a:p>
            <a:r>
              <a:rPr lang="en-GB" dirty="0" smtClean="0">
                <a:solidFill>
                  <a:srgbClr val="FF0000"/>
                </a:solidFill>
              </a:rPr>
              <a:t>Ethics in Practice</a:t>
            </a:r>
          </a:p>
          <a:p>
            <a:r>
              <a:rPr lang="en-GB" b="1" dirty="0" smtClean="0">
                <a:solidFill>
                  <a:srgbClr val="FF0000"/>
                </a:solidFill>
              </a:rPr>
              <a:t>Ethics in Financial Services</a:t>
            </a:r>
          </a:p>
        </p:txBody>
      </p:sp>
    </p:spTree>
    <p:custDataLst>
      <p:tags r:id="rId1"/>
    </p:custDataLst>
    <p:extLst>
      <p:ext uri="{BB962C8B-B14F-4D97-AF65-F5344CB8AC3E}">
        <p14:creationId xmlns:p14="http://schemas.microsoft.com/office/powerpoint/2010/main" val="44962287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sz="3600" dirty="0" smtClean="0">
                <a:solidFill>
                  <a:schemeClr val="bg1"/>
                </a:solidFill>
              </a:rPr>
              <a:t>Learning Objectives</a:t>
            </a:r>
            <a:endParaRPr lang="en-GB" sz="3600" dirty="0">
              <a:solidFill>
                <a:schemeClr val="bg1"/>
              </a:solidFill>
            </a:endParaRPr>
          </a:p>
        </p:txBody>
      </p:sp>
      <p:sp>
        <p:nvSpPr>
          <p:cNvPr id="15" name="Content Placeholder 2"/>
          <p:cNvSpPr>
            <a:spLocks noGrp="1"/>
          </p:cNvSpPr>
          <p:nvPr>
            <p:ph idx="1"/>
          </p:nvPr>
        </p:nvSpPr>
        <p:spPr/>
        <p:txBody>
          <a:bodyPr>
            <a:normAutofit fontScale="77500" lnSpcReduction="20000"/>
          </a:bodyPr>
          <a:lstStyle/>
          <a:p>
            <a:r>
              <a:rPr lang="en-GB" dirty="0" smtClean="0">
                <a:solidFill>
                  <a:srgbClr val="FF0000"/>
                </a:solidFill>
              </a:rPr>
              <a:t>Everyone MUST </a:t>
            </a:r>
          </a:p>
          <a:p>
            <a:pPr lvl="1"/>
            <a:r>
              <a:rPr lang="en-GB" dirty="0" smtClean="0">
                <a:solidFill>
                  <a:srgbClr val="FF0000"/>
                </a:solidFill>
              </a:rPr>
              <a:t>Be able to </a:t>
            </a:r>
            <a:r>
              <a:rPr lang="en-GB" b="1" dirty="0" smtClean="0">
                <a:solidFill>
                  <a:srgbClr val="FF0000"/>
                </a:solidFill>
              </a:rPr>
              <a:t>list and explain the key principles </a:t>
            </a:r>
            <a:r>
              <a:rPr lang="en-GB" dirty="0" smtClean="0">
                <a:solidFill>
                  <a:srgbClr val="FF0000"/>
                </a:solidFill>
              </a:rPr>
              <a:t>of ethical behaviour in financial services</a:t>
            </a:r>
          </a:p>
          <a:p>
            <a:pPr lvl="1"/>
            <a:endParaRPr lang="en-GB" dirty="0"/>
          </a:p>
          <a:p>
            <a:r>
              <a:rPr lang="en-GB" dirty="0" smtClean="0">
                <a:solidFill>
                  <a:srgbClr val="00B050"/>
                </a:solidFill>
              </a:rPr>
              <a:t>Most SHOULD</a:t>
            </a:r>
          </a:p>
          <a:p>
            <a:pPr lvl="1"/>
            <a:r>
              <a:rPr lang="en-GB" dirty="0" smtClean="0">
                <a:solidFill>
                  <a:srgbClr val="00B050"/>
                </a:solidFill>
              </a:rPr>
              <a:t>Be able to explain the key principles with the </a:t>
            </a:r>
            <a:r>
              <a:rPr lang="en-GB" b="1" dirty="0" smtClean="0">
                <a:solidFill>
                  <a:srgbClr val="00B050"/>
                </a:solidFill>
              </a:rPr>
              <a:t>use of an example</a:t>
            </a:r>
          </a:p>
          <a:p>
            <a:pPr lvl="1"/>
            <a:endParaRPr lang="en-GB" b="1" dirty="0"/>
          </a:p>
          <a:p>
            <a:r>
              <a:rPr lang="en-GB" b="1" dirty="0" smtClean="0">
                <a:solidFill>
                  <a:schemeClr val="accent6">
                    <a:lumMod val="75000"/>
                  </a:schemeClr>
                </a:solidFill>
              </a:rPr>
              <a:t>Stretch &amp; Challenge</a:t>
            </a:r>
          </a:p>
          <a:p>
            <a:pPr lvl="1"/>
            <a:r>
              <a:rPr lang="en-GB" dirty="0" smtClean="0">
                <a:solidFill>
                  <a:schemeClr val="accent6">
                    <a:lumMod val="75000"/>
                  </a:schemeClr>
                </a:solidFill>
                <a:latin typeface="Lucida Calligraphy" pitchFamily="66" charset="0"/>
              </a:rPr>
              <a:t>Question: What has been the key consequence of the Libor scandal upon the way ethics is viewed in the financial services sector?</a:t>
            </a:r>
            <a:endParaRPr lang="en-GB" dirty="0">
              <a:solidFill>
                <a:schemeClr val="accent6">
                  <a:lumMod val="75000"/>
                </a:schemeClr>
              </a:solidFill>
              <a:latin typeface="Lucida Calligraphy" pitchFamily="66" charset="0"/>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43608" y="1643063"/>
            <a:ext cx="8748872" cy="466625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rgbClr val="FF0000"/>
                </a:solidFill>
              </a:rPr>
              <a:t>Everyone MUST </a:t>
            </a:r>
          </a:p>
          <a:p>
            <a:pPr lvl="1"/>
            <a:r>
              <a:rPr lang="en-GB" dirty="0" smtClean="0">
                <a:solidFill>
                  <a:srgbClr val="FF0000"/>
                </a:solidFill>
              </a:rPr>
              <a:t>Be able to share their research about a financial scandal from the financial services industry.</a:t>
            </a:r>
          </a:p>
          <a:p>
            <a:pPr lvl="1"/>
            <a:endParaRPr lang="en-GB" dirty="0" smtClean="0"/>
          </a:p>
          <a:p>
            <a:r>
              <a:rPr lang="en-GB" dirty="0" smtClean="0">
                <a:solidFill>
                  <a:srgbClr val="00B050"/>
                </a:solidFill>
              </a:rPr>
              <a:t>Most SHOULD</a:t>
            </a:r>
          </a:p>
          <a:p>
            <a:pPr lvl="1"/>
            <a:r>
              <a:rPr lang="en-GB" dirty="0" smtClean="0">
                <a:solidFill>
                  <a:srgbClr val="00B050"/>
                </a:solidFill>
              </a:rPr>
              <a:t>Be able to explain the impact of the financial scandals.</a:t>
            </a:r>
            <a:endParaRPr lang="en-GB" b="1" dirty="0" smtClean="0">
              <a:solidFill>
                <a:srgbClr val="00B050"/>
              </a:solidFill>
            </a:endParaRPr>
          </a:p>
          <a:p>
            <a:pPr lvl="1"/>
            <a:endParaRPr lang="en-GB" b="1" dirty="0" smtClean="0"/>
          </a:p>
          <a:p>
            <a:r>
              <a:rPr lang="en-GB" b="1" dirty="0" smtClean="0">
                <a:solidFill>
                  <a:schemeClr val="accent6">
                    <a:lumMod val="75000"/>
                  </a:schemeClr>
                </a:solidFill>
              </a:rPr>
              <a:t>Stretch &amp; Challenge</a:t>
            </a:r>
          </a:p>
          <a:p>
            <a:pPr lvl="1"/>
            <a:r>
              <a:rPr lang="en-GB" sz="2200" dirty="0" smtClean="0">
                <a:solidFill>
                  <a:schemeClr val="accent6">
                    <a:lumMod val="75000"/>
                  </a:schemeClr>
                </a:solidFill>
              </a:rPr>
              <a:t>Choice of two questions:</a:t>
            </a:r>
          </a:p>
          <a:p>
            <a:pPr lvl="2"/>
            <a:r>
              <a:rPr lang="en-GB" sz="2200" dirty="0" smtClean="0">
                <a:solidFill>
                  <a:schemeClr val="accent6">
                    <a:lumMod val="75000"/>
                  </a:schemeClr>
                </a:solidFill>
              </a:rPr>
              <a:t>Evaluate the key consequences of the recent financial scandals. </a:t>
            </a:r>
          </a:p>
          <a:p>
            <a:pPr lvl="2"/>
            <a:r>
              <a:rPr lang="en-GB" sz="2200" dirty="0" smtClean="0">
                <a:solidFill>
                  <a:schemeClr val="accent6">
                    <a:lumMod val="75000"/>
                  </a:schemeClr>
                </a:solidFill>
              </a:rPr>
              <a:t>Evaluate the importance of ETHICS in the financial services sector.</a:t>
            </a:r>
            <a:endParaRPr lang="en-GB" sz="2200" dirty="0">
              <a:solidFill>
                <a:schemeClr val="accent6">
                  <a:lumMod val="75000"/>
                </a:schemeClr>
              </a:solidFill>
            </a:endParaRPr>
          </a:p>
        </p:txBody>
      </p:sp>
    </p:spTree>
    <p:custDataLst>
      <p:tags r:id="rId1"/>
    </p:custDataLst>
    <p:extLst>
      <p:ext uri="{BB962C8B-B14F-4D97-AF65-F5344CB8AC3E}">
        <p14:creationId xmlns:p14="http://schemas.microsoft.com/office/powerpoint/2010/main" val="85289766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2" name="Title 1"/>
          <p:cNvSpPr>
            <a:spLocks noGrp="1"/>
          </p:cNvSpPr>
          <p:nvPr>
            <p:ph type="title"/>
          </p:nvPr>
        </p:nvSpPr>
        <p:spPr/>
        <p:txBody>
          <a:bodyPr>
            <a:noAutofit/>
          </a:bodyPr>
          <a:lstStyle/>
          <a:p>
            <a:r>
              <a:rPr lang="en-GB" sz="4000" dirty="0" smtClean="0">
                <a:solidFill>
                  <a:schemeClr val="bg1"/>
                </a:solidFill>
              </a:rPr>
              <a:t>Corruption Perceptions Index 2015</a:t>
            </a:r>
            <a:endParaRPr lang="en-GB" sz="4000" dirty="0">
              <a:solidFill>
                <a:schemeClr val="bg1"/>
              </a:solidFill>
            </a:endParaRPr>
          </a:p>
        </p:txBody>
      </p:sp>
      <p:sp>
        <p:nvSpPr>
          <p:cNvPr id="13" name="Content Placeholder 6"/>
          <p:cNvSpPr>
            <a:spLocks noGrp="1"/>
          </p:cNvSpPr>
          <p:nvPr>
            <p:ph idx="1"/>
          </p:nvPr>
        </p:nvSpPr>
        <p:spPr>
          <a:xfrm>
            <a:off x="457200" y="2276872"/>
            <a:ext cx="8229600" cy="3849291"/>
          </a:xfrm>
        </p:spPr>
        <p:txBody>
          <a:bodyPr>
            <a:normAutofit fontScale="55000" lnSpcReduction="20000"/>
          </a:bodyPr>
          <a:lstStyle/>
          <a:p>
            <a:pPr marL="0" indent="0">
              <a:buNone/>
            </a:pPr>
            <a:endParaRPr lang="en-GB" dirty="0" smtClean="0"/>
          </a:p>
          <a:p>
            <a:r>
              <a:rPr lang="en-GB" b="1" dirty="0" smtClean="0"/>
              <a:t>Consequences of public sector corruption include:</a:t>
            </a:r>
          </a:p>
          <a:p>
            <a:pPr lvl="1"/>
            <a:r>
              <a:rPr lang="en-GB" dirty="0" smtClean="0"/>
              <a:t>Poorly equipped schools</a:t>
            </a:r>
          </a:p>
          <a:p>
            <a:pPr lvl="1"/>
            <a:r>
              <a:rPr lang="en-GB" dirty="0" smtClean="0"/>
              <a:t>Counterfeit medicine</a:t>
            </a:r>
          </a:p>
          <a:p>
            <a:pPr lvl="1"/>
            <a:r>
              <a:rPr lang="en-GB" dirty="0" smtClean="0"/>
              <a:t>Elections decided by money</a:t>
            </a:r>
          </a:p>
          <a:p>
            <a:pPr marL="0" indent="0">
              <a:buNone/>
            </a:pPr>
            <a:endParaRPr lang="en-GB" dirty="0" smtClean="0"/>
          </a:p>
          <a:p>
            <a:r>
              <a:rPr lang="en-GB" dirty="0" smtClean="0"/>
              <a:t>On a scale from </a:t>
            </a:r>
            <a:r>
              <a:rPr lang="en-GB" dirty="0" smtClean="0">
                <a:solidFill>
                  <a:srgbClr val="FF0000"/>
                </a:solidFill>
              </a:rPr>
              <a:t>0 (highly corrupt) </a:t>
            </a:r>
            <a:r>
              <a:rPr lang="en-GB" dirty="0" smtClean="0"/>
              <a:t>to </a:t>
            </a:r>
            <a:r>
              <a:rPr lang="en-GB" dirty="0" smtClean="0">
                <a:solidFill>
                  <a:schemeClr val="accent6">
                    <a:lumMod val="75000"/>
                  </a:schemeClr>
                </a:solidFill>
              </a:rPr>
              <a:t>100 (very clean), </a:t>
            </a:r>
            <a:r>
              <a:rPr lang="en-GB" dirty="0" smtClean="0"/>
              <a:t>not one single country has a perfect score and </a:t>
            </a:r>
            <a:r>
              <a:rPr lang="en-GB" dirty="0" smtClean="0">
                <a:solidFill>
                  <a:srgbClr val="0070C0"/>
                </a:solidFill>
              </a:rPr>
              <a:t>more than two-thirds score below 50</a:t>
            </a:r>
            <a:r>
              <a:rPr lang="en-GB" dirty="0" smtClean="0"/>
              <a:t>.</a:t>
            </a:r>
          </a:p>
          <a:p>
            <a:endParaRPr lang="en-GB" dirty="0" smtClean="0"/>
          </a:p>
          <a:p>
            <a:r>
              <a:rPr lang="en-GB" dirty="0" smtClean="0"/>
              <a:t>A low score is a sign of widespread bribery, lack of punishment for corruption and public institutions that don’t respond to citizens’ needs. </a:t>
            </a:r>
          </a:p>
          <a:p>
            <a:endParaRPr lang="en-GB" dirty="0" smtClean="0"/>
          </a:p>
          <a:p>
            <a:r>
              <a:rPr lang="en-GB" b="1" dirty="0" smtClean="0"/>
              <a:t>ACTION: The G20 needs to prove its global leadership role and prevent money laundering and stop secret companies from masking corruption.</a:t>
            </a:r>
          </a:p>
          <a:p>
            <a:endParaRPr lang="en-GB" dirty="0" smtClean="0"/>
          </a:p>
        </p:txBody>
      </p:sp>
      <p:sp>
        <p:nvSpPr>
          <p:cNvPr id="3" name="Rectangle 2"/>
          <p:cNvSpPr/>
          <p:nvPr/>
        </p:nvSpPr>
        <p:spPr>
          <a:xfrm>
            <a:off x="457200" y="1614810"/>
            <a:ext cx="843528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600" b="1" dirty="0"/>
              <a:t>Background: </a:t>
            </a:r>
            <a:r>
              <a:rPr lang="en-GB" sz="1600" dirty="0"/>
              <a:t>Transparency International ( (TI), a body committed to raising anti-corruption standards globally) have conducted this survey measuring public sector corruption across 175 countries.</a:t>
            </a:r>
          </a:p>
        </p:txBody>
      </p:sp>
    </p:spTree>
    <p:custDataLst>
      <p:tags r:id="rId1"/>
    </p:custDataLst>
    <p:extLst>
      <p:ext uri="{BB962C8B-B14F-4D97-AF65-F5344CB8AC3E}">
        <p14:creationId xmlns:p14="http://schemas.microsoft.com/office/powerpoint/2010/main" val="292390776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7701"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2" name="Title 1"/>
          <p:cNvSpPr>
            <a:spLocks noGrp="1"/>
          </p:cNvSpPr>
          <p:nvPr>
            <p:ph type="title"/>
          </p:nvPr>
        </p:nvSpPr>
        <p:spPr/>
        <p:txBody>
          <a:bodyPr>
            <a:noAutofit/>
          </a:bodyPr>
          <a:lstStyle/>
          <a:p>
            <a:r>
              <a:rPr lang="en-GB" sz="4000" dirty="0" smtClean="0">
                <a:solidFill>
                  <a:schemeClr val="bg1"/>
                </a:solidFill>
              </a:rPr>
              <a:t>Corruption Perceptions Index 2015</a:t>
            </a:r>
            <a:br>
              <a:rPr lang="en-GB" sz="4000" dirty="0" smtClean="0">
                <a:solidFill>
                  <a:schemeClr val="bg1"/>
                </a:solidFill>
              </a:rPr>
            </a:br>
            <a:endParaRPr lang="en-GB" sz="4000" dirty="0">
              <a:solidFill>
                <a:schemeClr val="bg1"/>
              </a:solidFill>
            </a:endParaRPr>
          </a:p>
        </p:txBody>
      </p:sp>
      <p:pic>
        <p:nvPicPr>
          <p:cNvPr id="3" name="Picture 2"/>
          <p:cNvPicPr>
            <a:picLocks noChangeAspect="1"/>
          </p:cNvPicPr>
          <p:nvPr/>
        </p:nvPicPr>
        <p:blipFill>
          <a:blip r:embed="rId7"/>
          <a:stretch>
            <a:fillRect/>
          </a:stretch>
        </p:blipFill>
        <p:spPr>
          <a:xfrm>
            <a:off x="7702" y="908720"/>
            <a:ext cx="9188212" cy="5982648"/>
          </a:xfrm>
          <a:prstGeom prst="rect">
            <a:avLst/>
          </a:prstGeom>
        </p:spPr>
      </p:pic>
    </p:spTree>
    <p:custDataLst>
      <p:tags r:id="rId1"/>
    </p:custDataLst>
    <p:extLst>
      <p:ext uri="{BB962C8B-B14F-4D97-AF65-F5344CB8AC3E}">
        <p14:creationId xmlns:p14="http://schemas.microsoft.com/office/powerpoint/2010/main" val="38147530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7701" y="1484784"/>
            <a:ext cx="9180512"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2" name="Title 1"/>
          <p:cNvSpPr>
            <a:spLocks noGrp="1"/>
          </p:cNvSpPr>
          <p:nvPr>
            <p:ph type="title"/>
          </p:nvPr>
        </p:nvSpPr>
        <p:spPr>
          <a:xfrm>
            <a:off x="457200" y="128472"/>
            <a:ext cx="8229600" cy="1143000"/>
          </a:xfrm>
        </p:spPr>
        <p:txBody>
          <a:bodyPr>
            <a:noAutofit/>
          </a:bodyPr>
          <a:lstStyle/>
          <a:p>
            <a:r>
              <a:rPr lang="en-GB" sz="2800" dirty="0" smtClean="0">
                <a:solidFill>
                  <a:schemeClr val="bg1"/>
                </a:solidFill>
              </a:rPr>
              <a:t>Comparison to: Corruption Perceptions Index 2014</a:t>
            </a:r>
            <a:br>
              <a:rPr lang="en-GB" sz="2800" dirty="0" smtClean="0">
                <a:solidFill>
                  <a:schemeClr val="bg1"/>
                </a:solidFill>
              </a:rPr>
            </a:br>
            <a:endParaRPr lang="en-GB" sz="2800" dirty="0">
              <a:solidFill>
                <a:schemeClr val="bg1"/>
              </a:solidFill>
            </a:endParaRPr>
          </a:p>
        </p:txBody>
      </p:sp>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250" t="7135" r="2530" b="9877"/>
          <a:stretch/>
        </p:blipFill>
        <p:spPr bwMode="auto">
          <a:xfrm>
            <a:off x="0" y="831288"/>
            <a:ext cx="9188213" cy="610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6369395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13" name="Title 1"/>
          <p:cNvSpPr>
            <a:spLocks noGrp="1"/>
          </p:cNvSpPr>
          <p:nvPr>
            <p:ph type="title"/>
          </p:nvPr>
        </p:nvSpPr>
        <p:spPr/>
        <p:txBody>
          <a:bodyPr/>
          <a:lstStyle/>
          <a:p>
            <a:r>
              <a:rPr lang="en-GB" dirty="0" smtClean="0">
                <a:solidFill>
                  <a:schemeClr val="bg1"/>
                </a:solidFill>
              </a:rPr>
              <a:t>Ethics in Financial Services</a:t>
            </a:r>
            <a:endParaRPr lang="en-GB" dirty="0">
              <a:solidFill>
                <a:schemeClr val="bg1"/>
              </a:solidFill>
            </a:endParaRPr>
          </a:p>
        </p:txBody>
      </p:sp>
      <p:sp>
        <p:nvSpPr>
          <p:cNvPr id="3" name="Content Placeholder 2"/>
          <p:cNvSpPr>
            <a:spLocks noGrp="1"/>
          </p:cNvSpPr>
          <p:nvPr>
            <p:ph idx="1"/>
          </p:nvPr>
        </p:nvSpPr>
        <p:spPr/>
        <p:txBody>
          <a:bodyPr/>
          <a:lstStyle/>
          <a:p>
            <a:pPr marL="0" indent="0" algn="ctr">
              <a:buNone/>
            </a:pPr>
            <a:r>
              <a:rPr lang="en-GB" dirty="0" smtClean="0"/>
              <a:t>The same “rules” regarding ethics apply to the financial services industry.</a:t>
            </a:r>
          </a:p>
          <a:p>
            <a:pPr marL="0" indent="0" algn="ctr">
              <a:buNone/>
            </a:pPr>
            <a:endParaRPr lang="en-GB" dirty="0" smtClean="0"/>
          </a:p>
          <a:p>
            <a:pPr marL="0" indent="0" algn="ctr">
              <a:buNone/>
            </a:pPr>
            <a:r>
              <a:rPr lang="en-GB" dirty="0" smtClean="0"/>
              <a:t>However, the integrity of people and practices in financial services has been </a:t>
            </a:r>
            <a:r>
              <a:rPr lang="en-GB" b="1" u="sng" dirty="0" smtClean="0"/>
              <a:t>undermined</a:t>
            </a:r>
            <a:r>
              <a:rPr lang="en-GB" dirty="0" smtClean="0"/>
              <a:t> by a number of recent scandals.</a:t>
            </a:r>
          </a:p>
          <a:p>
            <a:endParaRPr lang="en-GB" dirty="0"/>
          </a:p>
        </p:txBody>
      </p:sp>
      <p:pic>
        <p:nvPicPr>
          <p:cNvPr id="2050" name="Picture 2" descr="Enron Revisited: Highlights from Bear Stearns Research">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87882">
            <a:off x="3881321" y="5068775"/>
            <a:ext cx="1482422" cy="14824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9243" y="5179750"/>
            <a:ext cx="985228" cy="1061829"/>
          </a:xfrm>
          <a:prstGeom prst="rect">
            <a:avLst/>
          </a:prstGeom>
          <a:noFill/>
        </p:spPr>
        <p:txBody>
          <a:bodyPr wrap="square" rtlCol="0">
            <a:spAutoFit/>
          </a:bodyPr>
          <a:lstStyle/>
          <a:p>
            <a:r>
              <a:rPr lang="en-GB" sz="1050" dirty="0" smtClean="0"/>
              <a:t>Click picture to view trailer for “Enron: The Smartest Guys in the Room”</a:t>
            </a:r>
            <a:endParaRPr lang="en-GB" sz="1050" dirty="0"/>
          </a:p>
        </p:txBody>
      </p:sp>
    </p:spTree>
    <p:custDataLst>
      <p:tags r:id="rId1"/>
    </p:custDataLst>
    <p:extLst>
      <p:ext uri="{BB962C8B-B14F-4D97-AF65-F5344CB8AC3E}">
        <p14:creationId xmlns:p14="http://schemas.microsoft.com/office/powerpoint/2010/main" val="2781701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13" name="Title 1"/>
          <p:cNvSpPr>
            <a:spLocks noGrp="1"/>
          </p:cNvSpPr>
          <p:nvPr>
            <p:ph type="title"/>
          </p:nvPr>
        </p:nvSpPr>
        <p:spPr/>
        <p:txBody>
          <a:bodyPr/>
          <a:lstStyle/>
          <a:p>
            <a:r>
              <a:rPr lang="en-GB" dirty="0" smtClean="0">
                <a:solidFill>
                  <a:schemeClr val="bg1"/>
                </a:solidFill>
              </a:rPr>
              <a:t>Ethics in Financial Services</a:t>
            </a:r>
            <a:endParaRPr lang="en-GB" dirty="0">
              <a:solidFill>
                <a:schemeClr val="bg1"/>
              </a:solidFill>
            </a:endParaRPr>
          </a:p>
        </p:txBody>
      </p:sp>
      <p:pic>
        <p:nvPicPr>
          <p:cNvPr id="1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3720" t="13814" r="38066" b="6746"/>
          <a:stretch/>
        </p:blipFill>
        <p:spPr bwMode="auto">
          <a:xfrm>
            <a:off x="395536" y="1628800"/>
            <a:ext cx="417646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4"/>
          <p:cNvSpPr>
            <a:spLocks noGrp="1"/>
          </p:cNvSpPr>
          <p:nvPr>
            <p:ph sz="half" idx="4294967295"/>
          </p:nvPr>
        </p:nvSpPr>
        <p:spPr>
          <a:xfrm>
            <a:off x="4648200" y="1600200"/>
            <a:ext cx="4038600" cy="4525963"/>
          </a:xfrm>
          <a:prstGeom prst="rect">
            <a:avLst/>
          </a:prstGeom>
        </p:spPr>
        <p:txBody>
          <a:bodyPr>
            <a:normAutofit/>
          </a:bodyPr>
          <a:lstStyle/>
          <a:p>
            <a:pPr marL="0" indent="0" algn="ctr">
              <a:buNone/>
            </a:pPr>
            <a:r>
              <a:rPr lang="en-GB" sz="2400" dirty="0" smtClean="0"/>
              <a:t>Summarise the articles.</a:t>
            </a:r>
          </a:p>
          <a:p>
            <a:pPr marL="0" indent="0" algn="ctr">
              <a:buNone/>
            </a:pPr>
            <a:endParaRPr lang="en-GB" sz="2400" dirty="0" smtClean="0"/>
          </a:p>
          <a:p>
            <a:pPr marL="0" indent="0" algn="ctr">
              <a:buNone/>
            </a:pPr>
            <a:r>
              <a:rPr lang="en-GB" sz="2400" dirty="0" smtClean="0"/>
              <a:t>What do they tell us about the culture of British banks?</a:t>
            </a:r>
          </a:p>
        </p:txBody>
      </p:sp>
    </p:spTree>
    <p:custDataLst>
      <p:tags r:id="rId1"/>
    </p:custDataLst>
    <p:extLst>
      <p:ext uri="{BB962C8B-B14F-4D97-AF65-F5344CB8AC3E}">
        <p14:creationId xmlns:p14="http://schemas.microsoft.com/office/powerpoint/2010/main" val="349864169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13" name="Title 1"/>
          <p:cNvSpPr>
            <a:spLocks noGrp="1"/>
          </p:cNvSpPr>
          <p:nvPr>
            <p:ph type="title"/>
          </p:nvPr>
        </p:nvSpPr>
        <p:spPr/>
        <p:txBody>
          <a:bodyPr/>
          <a:lstStyle/>
          <a:p>
            <a:r>
              <a:rPr lang="en-GB" dirty="0" smtClean="0">
                <a:solidFill>
                  <a:schemeClr val="bg1"/>
                </a:solidFill>
              </a:rPr>
              <a:t>Toxic Culture</a:t>
            </a:r>
            <a:endParaRPr lang="en-GB" dirty="0">
              <a:solidFill>
                <a:schemeClr val="bg1"/>
              </a:solidFill>
            </a:endParaRPr>
          </a:p>
        </p:txBody>
      </p:sp>
      <p:sp>
        <p:nvSpPr>
          <p:cNvPr id="2" name="Content Placeholder 1"/>
          <p:cNvSpPr>
            <a:spLocks noGrp="1"/>
          </p:cNvSpPr>
          <p:nvPr>
            <p:ph idx="1"/>
          </p:nvPr>
        </p:nvSpPr>
        <p:spPr>
          <a:xfrm>
            <a:off x="483157" y="1656816"/>
            <a:ext cx="8229600" cy="4563900"/>
          </a:xfrm>
        </p:spPr>
        <p:txBody>
          <a:bodyPr>
            <a:normAutofit fontScale="40000" lnSpcReduction="20000"/>
          </a:bodyPr>
          <a:lstStyle/>
          <a:p>
            <a:pPr marL="0" indent="0" algn="ctr">
              <a:buNone/>
            </a:pPr>
            <a:r>
              <a:rPr lang="en-GB" sz="6000" b="1" dirty="0" smtClean="0">
                <a:solidFill>
                  <a:srgbClr val="FF0000"/>
                </a:solidFill>
              </a:rPr>
              <a:t>When the culture of a business acts as </a:t>
            </a:r>
            <a:r>
              <a:rPr lang="en-GB" sz="6000" b="1" dirty="0">
                <a:solidFill>
                  <a:srgbClr val="FF0000"/>
                </a:solidFill>
              </a:rPr>
              <a:t>a liability for them</a:t>
            </a:r>
          </a:p>
          <a:p>
            <a:endParaRPr lang="en-GB" sz="4500" dirty="0"/>
          </a:p>
          <a:p>
            <a:pPr marL="0" indent="0">
              <a:buNone/>
            </a:pPr>
            <a:r>
              <a:rPr lang="en-GB" sz="4500" b="1" u="sng" dirty="0"/>
              <a:t>Barclays</a:t>
            </a:r>
          </a:p>
          <a:p>
            <a:r>
              <a:rPr lang="en-GB" sz="4500" dirty="0"/>
              <a:t>Barclays was one of several leading banks that were implicated in a scandal involving the </a:t>
            </a:r>
            <a:r>
              <a:rPr lang="en-GB" sz="4500" b="1" dirty="0"/>
              <a:t>fixing of the Libor interest rate</a:t>
            </a:r>
            <a:r>
              <a:rPr lang="en-GB" sz="4500" dirty="0"/>
              <a:t>. </a:t>
            </a:r>
            <a:endParaRPr lang="en-GB" sz="4500" dirty="0" smtClean="0"/>
          </a:p>
          <a:p>
            <a:r>
              <a:rPr lang="en-GB" sz="4500" dirty="0" smtClean="0"/>
              <a:t>Whistle-blowers </a:t>
            </a:r>
            <a:r>
              <a:rPr lang="en-GB" sz="4500" dirty="0"/>
              <a:t>pointed to a </a:t>
            </a:r>
            <a:r>
              <a:rPr lang="en-GB" sz="4500" b="1" dirty="0">
                <a:solidFill>
                  <a:srgbClr val="FF0000"/>
                </a:solidFill>
              </a:rPr>
              <a:t>culture of fear </a:t>
            </a:r>
            <a:r>
              <a:rPr lang="en-GB" sz="4500" dirty="0"/>
              <a:t>that allowed the practice to go on. </a:t>
            </a:r>
            <a:endParaRPr lang="en-GB" sz="4500" dirty="0" smtClean="0"/>
          </a:p>
          <a:p>
            <a:r>
              <a:rPr lang="en-GB" sz="4500" dirty="0" smtClean="0"/>
              <a:t>The </a:t>
            </a:r>
            <a:r>
              <a:rPr lang="en-GB" sz="4500" dirty="0"/>
              <a:t>Serious Fraud Office launched a criminal inquiry into interest rate fixing amid increasing clamour for rogue bankers to be prosecuted.</a:t>
            </a:r>
          </a:p>
          <a:p>
            <a:r>
              <a:rPr lang="en-GB" sz="4500" dirty="0" smtClean="0"/>
              <a:t>The </a:t>
            </a:r>
            <a:r>
              <a:rPr lang="en-GB" sz="4500" dirty="0"/>
              <a:t>Libor scandal was a key factor in the appointment of </a:t>
            </a:r>
            <a:r>
              <a:rPr lang="en-GB" sz="4500" b="1" dirty="0"/>
              <a:t>Antony Jenkins </a:t>
            </a:r>
            <a:r>
              <a:rPr lang="en-GB" sz="4500" dirty="0"/>
              <a:t>as the new CEO of Barclays. </a:t>
            </a:r>
            <a:endParaRPr lang="en-GB" sz="4500" dirty="0" smtClean="0"/>
          </a:p>
          <a:p>
            <a:r>
              <a:rPr lang="en-GB" sz="4500" dirty="0" smtClean="0"/>
              <a:t>One </a:t>
            </a:r>
            <a:r>
              <a:rPr lang="en-GB" sz="4500" dirty="0"/>
              <a:t>of his first actions was to commission an independent review into the culture at Barclays – which he clearly feared was </a:t>
            </a:r>
            <a:r>
              <a:rPr lang="en-GB" sz="4500" b="1" dirty="0">
                <a:solidFill>
                  <a:srgbClr val="FF0000"/>
                </a:solidFill>
              </a:rPr>
              <a:t>turning toxic</a:t>
            </a:r>
            <a:r>
              <a:rPr lang="en-GB" sz="4500" dirty="0"/>
              <a:t>.</a:t>
            </a:r>
          </a:p>
          <a:p>
            <a:r>
              <a:rPr lang="en-GB" sz="4500" dirty="0"/>
              <a:t>The subsequent </a:t>
            </a:r>
            <a:r>
              <a:rPr lang="en-GB" sz="4500" b="1" dirty="0" err="1"/>
              <a:t>Salz</a:t>
            </a:r>
            <a:r>
              <a:rPr lang="en-GB" sz="4500" b="1" dirty="0"/>
              <a:t> Review</a:t>
            </a:r>
            <a:r>
              <a:rPr lang="en-GB" sz="4500" dirty="0"/>
              <a:t> blamed </a:t>
            </a:r>
            <a:r>
              <a:rPr lang="en-GB" sz="4500" b="1" dirty="0">
                <a:solidFill>
                  <a:srgbClr val="FF0000"/>
                </a:solidFill>
              </a:rPr>
              <a:t>"cultural shortcomings" </a:t>
            </a:r>
            <a:r>
              <a:rPr lang="en-GB" sz="4500" dirty="0"/>
              <a:t>at the bank for problems that led to the Libor-rigging scandal. The </a:t>
            </a:r>
            <a:r>
              <a:rPr lang="en-GB" sz="4500" dirty="0" err="1"/>
              <a:t>Salz</a:t>
            </a:r>
            <a:r>
              <a:rPr lang="en-GB" sz="4500" dirty="0"/>
              <a:t> Review said the bank needed a "transformational change" to restore its reputation among the public. The review said the bank had become too focused on profit and bonuses rather than the interests of customers.</a:t>
            </a:r>
          </a:p>
          <a:p>
            <a:endParaRPr lang="en-GB" dirty="0"/>
          </a:p>
        </p:txBody>
      </p:sp>
      <p:pic>
        <p:nvPicPr>
          <p:cNvPr id="14" name="Picture 3" descr="C:\Users\sbs\AppData\Local\Microsoft\Windows\Temporary Internet Files\Content.IE5\J9MR8F6R\toxic-28714_640[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4" t="-2612" r="-774" b="19578"/>
          <a:stretch/>
        </p:blipFill>
        <p:spPr bwMode="auto">
          <a:xfrm>
            <a:off x="6295285" y="152635"/>
            <a:ext cx="1309561" cy="12295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sbs\AppData\Local\Microsoft\Windows\Temporary Internet Files\Content.IE5\1FQJ1EEF\Barclays-Progressive[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475015"/>
            <a:ext cx="1744278" cy="7422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0562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1331</Words>
  <Application>Microsoft Office PowerPoint</Application>
  <PresentationFormat>On-screen Show (4:3)</PresentationFormat>
  <Paragraphs>155</Paragraphs>
  <Slides>16</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Lucida Calligraphy</vt:lpstr>
      <vt:lpstr>Office Theme</vt:lpstr>
      <vt:lpstr>Acrobat Document</vt:lpstr>
      <vt:lpstr>Fundamentals of Financial Services </vt:lpstr>
      <vt:lpstr>Ethics &amp; Integrity in Financial Services</vt:lpstr>
      <vt:lpstr>Learning Objectives</vt:lpstr>
      <vt:lpstr>Corruption Perceptions Index 2015</vt:lpstr>
      <vt:lpstr>Corruption Perceptions Index 2015 </vt:lpstr>
      <vt:lpstr>Comparison to: Corruption Perceptions Index 2014 </vt:lpstr>
      <vt:lpstr>Ethics in Financial Services</vt:lpstr>
      <vt:lpstr>Ethics in Financial Services</vt:lpstr>
      <vt:lpstr>Toxic Culture</vt:lpstr>
      <vt:lpstr>Toxic Culture</vt:lpstr>
      <vt:lpstr>Scenario</vt:lpstr>
      <vt:lpstr>Read the experiences and discuss the questions which follow:</vt:lpstr>
      <vt:lpstr>Are they adhering to the key principles of ethical behaviour?</vt:lpstr>
      <vt:lpstr>Stretch &amp; Challenge Questions:</vt:lpstr>
      <vt:lpstr>PowerPoint Presentation</vt:lpstr>
      <vt:lpstr>Useful Links/Articles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Shamaila Shah</dc:creator>
  <cp:lastModifiedBy>Shamaila Shah</cp:lastModifiedBy>
  <cp:revision>262</cp:revision>
  <cp:lastPrinted>2016-08-30T13:18:02Z</cp:lastPrinted>
  <dcterms:created xsi:type="dcterms:W3CDTF">2015-09-03T08:40:08Z</dcterms:created>
  <dcterms:modified xsi:type="dcterms:W3CDTF">2016-08-30T13:51:39Z</dcterms:modified>
</cp:coreProperties>
</file>