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91" r:id="rId2"/>
    <p:sldId id="259" r:id="rId3"/>
    <p:sldId id="260" r:id="rId4"/>
    <p:sldId id="261" r:id="rId5"/>
    <p:sldId id="262" r:id="rId6"/>
    <p:sldId id="263" r:id="rId7"/>
    <p:sldId id="264" r:id="rId8"/>
    <p:sldId id="265" r:id="rId9"/>
    <p:sldId id="266" r:id="rId10"/>
    <p:sldId id="267" r:id="rId11"/>
    <p:sldId id="293" r:id="rId12"/>
    <p:sldId id="294" r:id="rId13"/>
    <p:sldId id="296" r:id="rId14"/>
    <p:sldId id="295" r:id="rId15"/>
    <p:sldId id="269" r:id="rId16"/>
    <p:sldId id="270" r:id="rId17"/>
    <p:sldId id="271" r:id="rId18"/>
    <p:sldId id="289" r:id="rId19"/>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54" autoAdjust="0"/>
  </p:normalViewPr>
  <p:slideViewPr>
    <p:cSldViewPr>
      <p:cViewPr varScale="1">
        <p:scale>
          <a:sx n="55" d="100"/>
          <a:sy n="55" d="100"/>
        </p:scale>
        <p:origin x="175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8696CFDC-950D-4C34-ACF3-D4B01E638F91}" type="datetimeFigureOut">
              <a:rPr lang="en-GB" smtClean="0"/>
              <a:t>23/08/2016</a:t>
            </a:fld>
            <a:endParaRPr lang="en-GB"/>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77EC183A-9AE0-45CC-A190-989E27B13CAE}" type="slidenum">
              <a:rPr lang="en-GB" smtClean="0"/>
              <a:t>‹#›</a:t>
            </a:fld>
            <a:endParaRPr lang="en-GB"/>
          </a:p>
        </p:txBody>
      </p:sp>
    </p:spTree>
    <p:extLst>
      <p:ext uri="{BB962C8B-B14F-4D97-AF65-F5344CB8AC3E}">
        <p14:creationId xmlns:p14="http://schemas.microsoft.com/office/powerpoint/2010/main" val="435886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1 out of</a:t>
            </a:r>
            <a:r>
              <a:rPr lang="en-GB" sz="1200" baseline="0" dirty="0" smtClean="0"/>
              <a:t> the 30 examination questions will be on this part of the syllabus</a:t>
            </a:r>
            <a:endParaRPr lang="en-GB" sz="1200" dirty="0" smtClean="0"/>
          </a:p>
        </p:txBody>
      </p:sp>
      <p:sp>
        <p:nvSpPr>
          <p:cNvPr id="4" name="Slide Number Placeholder 3"/>
          <p:cNvSpPr>
            <a:spLocks noGrp="1"/>
          </p:cNvSpPr>
          <p:nvPr>
            <p:ph type="sldNum" sz="quarter" idx="10"/>
          </p:nvPr>
        </p:nvSpPr>
        <p:spPr/>
        <p:txBody>
          <a:bodyPr/>
          <a:lstStyle/>
          <a:p>
            <a:fld id="{7B34C5B1-99CF-4CAA-88DD-14094FC2E244}" type="slidenum">
              <a:rPr lang="en-GB" smtClean="0"/>
              <a:t>2</a:t>
            </a:fld>
            <a:endParaRPr lang="en-GB"/>
          </a:p>
        </p:txBody>
      </p:sp>
    </p:spTree>
    <p:extLst>
      <p:ext uri="{BB962C8B-B14F-4D97-AF65-F5344CB8AC3E}">
        <p14:creationId xmlns:p14="http://schemas.microsoft.com/office/powerpoint/2010/main" val="1692236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917575" y="746125"/>
            <a:ext cx="4972050" cy="3729038"/>
          </a:xfrm>
          <a:ln/>
        </p:spPr>
      </p:sp>
      <p:sp>
        <p:nvSpPr>
          <p:cNvPr id="51203" name="Notes Placeholder 2"/>
          <p:cNvSpPr>
            <a:spLocks noGrp="1"/>
          </p:cNvSpPr>
          <p:nvPr>
            <p:ph type="body" idx="1"/>
          </p:nvPr>
        </p:nvSpPr>
        <p:spPr>
          <a:noFill/>
        </p:spPr>
        <p:txBody>
          <a:bodyPr/>
          <a:lstStyle/>
          <a:p>
            <a:pPr marL="0" indent="0">
              <a:buFont typeface="Arial" panose="020B0604020202020204" pitchFamily="34" charset="0"/>
              <a:buNone/>
            </a:pPr>
            <a:r>
              <a:rPr lang="en-GB" baseline="0" dirty="0" smtClean="0"/>
              <a:t>Students to be provided with trust data. They can discuss the data in pairs, groups or as a class.</a:t>
            </a:r>
          </a:p>
          <a:p>
            <a:pPr marL="0" indent="0">
              <a:buFont typeface="Arial" panose="020B0604020202020204" pitchFamily="34" charset="0"/>
              <a:buNone/>
            </a:pPr>
            <a:r>
              <a:rPr lang="en-GB" baseline="0" dirty="0" smtClean="0"/>
              <a:t>https://www.ipsos-mori.com/researchpublications/researcharchive/3685/Politicians-are-still-trusted-less-than-estate-agents-journalists-and-bankers.aspx#gallery[m]/1/</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https://www.ipsos-mori.com/researchpublications/researcharchive/15/Trust-in-Professions.aspx?view=wide</a:t>
            </a:r>
          </a:p>
          <a:p>
            <a:pPr marL="0" indent="0">
              <a:buFont typeface="Arial" panose="020B0604020202020204" pitchFamily="34" charset="0"/>
              <a:buNone/>
            </a:pPr>
            <a:endParaRPr lang="en-GB" baseline="0" dirty="0" smtClean="0"/>
          </a:p>
        </p:txBody>
      </p:sp>
      <p:sp>
        <p:nvSpPr>
          <p:cNvPr id="51204"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57829" indent="-291473" eaLnBrk="0" hangingPunct="0">
              <a:defRPr>
                <a:solidFill>
                  <a:schemeClr val="tx1"/>
                </a:solidFill>
                <a:latin typeface="Arial" charset="0"/>
                <a:cs typeface="Arial" charset="0"/>
              </a:defRPr>
            </a:lvl2pPr>
            <a:lvl3pPr marL="1165892" indent="-233178" eaLnBrk="0" hangingPunct="0">
              <a:defRPr>
                <a:solidFill>
                  <a:schemeClr val="tx1"/>
                </a:solidFill>
                <a:latin typeface="Arial" charset="0"/>
                <a:cs typeface="Arial" charset="0"/>
              </a:defRPr>
            </a:lvl3pPr>
            <a:lvl4pPr marL="1632248" indent="-233178" eaLnBrk="0" hangingPunct="0">
              <a:defRPr>
                <a:solidFill>
                  <a:schemeClr val="tx1"/>
                </a:solidFill>
                <a:latin typeface="Arial" charset="0"/>
                <a:cs typeface="Arial" charset="0"/>
              </a:defRPr>
            </a:lvl4pPr>
            <a:lvl5pPr marL="2098605" indent="-233178" eaLnBrk="0" hangingPunct="0">
              <a:defRPr>
                <a:solidFill>
                  <a:schemeClr val="tx1"/>
                </a:solidFill>
                <a:latin typeface="Arial" charset="0"/>
                <a:cs typeface="Arial" charset="0"/>
              </a:defRPr>
            </a:lvl5pPr>
            <a:lvl6pPr marL="2564962" indent="-233178" eaLnBrk="0" fontAlgn="base" hangingPunct="0">
              <a:spcBef>
                <a:spcPct val="0"/>
              </a:spcBef>
              <a:spcAft>
                <a:spcPct val="0"/>
              </a:spcAft>
              <a:defRPr>
                <a:solidFill>
                  <a:schemeClr val="tx1"/>
                </a:solidFill>
                <a:latin typeface="Arial" charset="0"/>
                <a:cs typeface="Arial" charset="0"/>
              </a:defRPr>
            </a:lvl6pPr>
            <a:lvl7pPr marL="3031319" indent="-233178" eaLnBrk="0" fontAlgn="base" hangingPunct="0">
              <a:spcBef>
                <a:spcPct val="0"/>
              </a:spcBef>
              <a:spcAft>
                <a:spcPct val="0"/>
              </a:spcAft>
              <a:defRPr>
                <a:solidFill>
                  <a:schemeClr val="tx1"/>
                </a:solidFill>
                <a:latin typeface="Arial" charset="0"/>
                <a:cs typeface="Arial" charset="0"/>
              </a:defRPr>
            </a:lvl7pPr>
            <a:lvl8pPr marL="3497676" indent="-233178" eaLnBrk="0" fontAlgn="base" hangingPunct="0">
              <a:spcBef>
                <a:spcPct val="0"/>
              </a:spcBef>
              <a:spcAft>
                <a:spcPct val="0"/>
              </a:spcAft>
              <a:defRPr>
                <a:solidFill>
                  <a:schemeClr val="tx1"/>
                </a:solidFill>
                <a:latin typeface="Arial" charset="0"/>
                <a:cs typeface="Arial" charset="0"/>
              </a:defRPr>
            </a:lvl8pPr>
            <a:lvl9pPr marL="3964032" indent="-233178" eaLnBrk="0" fontAlgn="base" hangingPunct="0">
              <a:spcBef>
                <a:spcPct val="0"/>
              </a:spcBef>
              <a:spcAft>
                <a:spcPct val="0"/>
              </a:spcAft>
              <a:defRPr>
                <a:solidFill>
                  <a:schemeClr val="tx1"/>
                </a:solidFill>
                <a:latin typeface="Arial" charset="0"/>
                <a:cs typeface="Arial" charset="0"/>
              </a:defRPr>
            </a:lvl9pPr>
          </a:lstStyle>
          <a:p>
            <a:pPr eaLnBrk="1" hangingPunct="1"/>
            <a:fld id="{6D763AEB-F26D-49DC-8579-B62135582B84}" type="slidenum">
              <a:rPr lang="en-US">
                <a:solidFill>
                  <a:prstClr val="black"/>
                </a:solidFill>
              </a:rPr>
              <a:pPr eaLnBrk="1" hangingPunct="1"/>
              <a:t>11</a:t>
            </a:fld>
            <a:endParaRPr lang="en-US">
              <a:solidFill>
                <a:prstClr val="black"/>
              </a:solidFill>
            </a:endParaRPr>
          </a:p>
        </p:txBody>
      </p:sp>
    </p:spTree>
    <p:extLst>
      <p:ext uri="{BB962C8B-B14F-4D97-AF65-F5344CB8AC3E}">
        <p14:creationId xmlns:p14="http://schemas.microsoft.com/office/powerpoint/2010/main" val="2557085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917575" y="746125"/>
            <a:ext cx="4972050" cy="3729038"/>
          </a:xfrm>
          <a:ln/>
        </p:spPr>
      </p:sp>
      <p:sp>
        <p:nvSpPr>
          <p:cNvPr id="51203" name="Notes Placeholder 2"/>
          <p:cNvSpPr>
            <a:spLocks noGrp="1"/>
          </p:cNvSpPr>
          <p:nvPr>
            <p:ph type="body" idx="1"/>
          </p:nvPr>
        </p:nvSpPr>
        <p:spPr>
          <a:noFill/>
        </p:spPr>
        <p:txBody>
          <a:bodyPr/>
          <a:lstStyle/>
          <a:p>
            <a:pPr marL="0" indent="0">
              <a:buFont typeface="Arial" panose="020B0604020202020204" pitchFamily="34" charset="0"/>
              <a:buNone/>
            </a:pPr>
            <a:r>
              <a:rPr lang="en-GB" baseline="0" dirty="0" smtClean="0"/>
              <a:t>Students to be provided with trust data. They can discuss the data in pairs, groups or as a class.</a:t>
            </a:r>
          </a:p>
          <a:p>
            <a:pPr marL="0" indent="0">
              <a:buFont typeface="Arial" panose="020B0604020202020204" pitchFamily="34" charset="0"/>
              <a:buNone/>
            </a:pPr>
            <a:r>
              <a:rPr lang="en-GB" baseline="0" dirty="0" smtClean="0"/>
              <a:t>https://www.ipsos-mori.com/researchpublications/researcharchive/3685/Politicians-are-still-trusted-less-than-estate-agents-journalists-and-bankers.aspx#gallery[m]/1/</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https://www.ipsos-mori.com/researchpublications/researcharchive/15/Trust-in-Professions.aspx?view=wide</a:t>
            </a:r>
          </a:p>
          <a:p>
            <a:pPr marL="0" indent="0">
              <a:buFont typeface="Arial" panose="020B0604020202020204" pitchFamily="34" charset="0"/>
              <a:buNone/>
            </a:pPr>
            <a:endParaRPr lang="en-GB" baseline="0" dirty="0" smtClean="0"/>
          </a:p>
        </p:txBody>
      </p:sp>
      <p:sp>
        <p:nvSpPr>
          <p:cNvPr id="51204"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57829" indent="-291473" eaLnBrk="0" hangingPunct="0">
              <a:defRPr>
                <a:solidFill>
                  <a:schemeClr val="tx1"/>
                </a:solidFill>
                <a:latin typeface="Arial" charset="0"/>
                <a:cs typeface="Arial" charset="0"/>
              </a:defRPr>
            </a:lvl2pPr>
            <a:lvl3pPr marL="1165892" indent="-233178" eaLnBrk="0" hangingPunct="0">
              <a:defRPr>
                <a:solidFill>
                  <a:schemeClr val="tx1"/>
                </a:solidFill>
                <a:latin typeface="Arial" charset="0"/>
                <a:cs typeface="Arial" charset="0"/>
              </a:defRPr>
            </a:lvl3pPr>
            <a:lvl4pPr marL="1632248" indent="-233178" eaLnBrk="0" hangingPunct="0">
              <a:defRPr>
                <a:solidFill>
                  <a:schemeClr val="tx1"/>
                </a:solidFill>
                <a:latin typeface="Arial" charset="0"/>
                <a:cs typeface="Arial" charset="0"/>
              </a:defRPr>
            </a:lvl4pPr>
            <a:lvl5pPr marL="2098605" indent="-233178" eaLnBrk="0" hangingPunct="0">
              <a:defRPr>
                <a:solidFill>
                  <a:schemeClr val="tx1"/>
                </a:solidFill>
                <a:latin typeface="Arial" charset="0"/>
                <a:cs typeface="Arial" charset="0"/>
              </a:defRPr>
            </a:lvl5pPr>
            <a:lvl6pPr marL="2564962" indent="-233178" eaLnBrk="0" fontAlgn="base" hangingPunct="0">
              <a:spcBef>
                <a:spcPct val="0"/>
              </a:spcBef>
              <a:spcAft>
                <a:spcPct val="0"/>
              </a:spcAft>
              <a:defRPr>
                <a:solidFill>
                  <a:schemeClr val="tx1"/>
                </a:solidFill>
                <a:latin typeface="Arial" charset="0"/>
                <a:cs typeface="Arial" charset="0"/>
              </a:defRPr>
            </a:lvl6pPr>
            <a:lvl7pPr marL="3031319" indent="-233178" eaLnBrk="0" fontAlgn="base" hangingPunct="0">
              <a:spcBef>
                <a:spcPct val="0"/>
              </a:spcBef>
              <a:spcAft>
                <a:spcPct val="0"/>
              </a:spcAft>
              <a:defRPr>
                <a:solidFill>
                  <a:schemeClr val="tx1"/>
                </a:solidFill>
                <a:latin typeface="Arial" charset="0"/>
                <a:cs typeface="Arial" charset="0"/>
              </a:defRPr>
            </a:lvl7pPr>
            <a:lvl8pPr marL="3497676" indent="-233178" eaLnBrk="0" fontAlgn="base" hangingPunct="0">
              <a:spcBef>
                <a:spcPct val="0"/>
              </a:spcBef>
              <a:spcAft>
                <a:spcPct val="0"/>
              </a:spcAft>
              <a:defRPr>
                <a:solidFill>
                  <a:schemeClr val="tx1"/>
                </a:solidFill>
                <a:latin typeface="Arial" charset="0"/>
                <a:cs typeface="Arial" charset="0"/>
              </a:defRPr>
            </a:lvl8pPr>
            <a:lvl9pPr marL="3964032" indent="-233178" eaLnBrk="0" fontAlgn="base" hangingPunct="0">
              <a:spcBef>
                <a:spcPct val="0"/>
              </a:spcBef>
              <a:spcAft>
                <a:spcPct val="0"/>
              </a:spcAft>
              <a:defRPr>
                <a:solidFill>
                  <a:schemeClr val="tx1"/>
                </a:solidFill>
                <a:latin typeface="Arial" charset="0"/>
                <a:cs typeface="Arial" charset="0"/>
              </a:defRPr>
            </a:lvl9pPr>
          </a:lstStyle>
          <a:p>
            <a:pPr eaLnBrk="1" hangingPunct="1"/>
            <a:fld id="{6D763AEB-F26D-49DC-8579-B62135582B84}" type="slidenum">
              <a:rPr lang="en-US">
                <a:solidFill>
                  <a:prstClr val="black"/>
                </a:solidFill>
              </a:rPr>
              <a:pPr eaLnBrk="1" hangingPunct="1"/>
              <a:t>12</a:t>
            </a:fld>
            <a:endParaRPr lang="en-US">
              <a:solidFill>
                <a:prstClr val="black"/>
              </a:solidFill>
            </a:endParaRPr>
          </a:p>
        </p:txBody>
      </p:sp>
    </p:spTree>
    <p:extLst>
      <p:ext uri="{BB962C8B-B14F-4D97-AF65-F5344CB8AC3E}">
        <p14:creationId xmlns:p14="http://schemas.microsoft.com/office/powerpoint/2010/main" val="2523903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917575" y="746125"/>
            <a:ext cx="4972050" cy="3729038"/>
          </a:xfrm>
          <a:ln/>
        </p:spPr>
      </p:sp>
      <p:sp>
        <p:nvSpPr>
          <p:cNvPr id="51203" name="Notes Placeholder 2"/>
          <p:cNvSpPr>
            <a:spLocks noGrp="1"/>
          </p:cNvSpPr>
          <p:nvPr>
            <p:ph type="body" idx="1"/>
          </p:nvPr>
        </p:nvSpPr>
        <p:spPr>
          <a:noFill/>
        </p:spPr>
        <p:txBody>
          <a:bodyPr/>
          <a:lstStyle/>
          <a:p>
            <a:pPr marL="0" indent="0">
              <a:buFont typeface="Arial" panose="020B0604020202020204" pitchFamily="34" charset="0"/>
              <a:buNone/>
            </a:pPr>
            <a:r>
              <a:rPr lang="en-GB" baseline="0" dirty="0" smtClean="0"/>
              <a:t>Richard Edelman is the president and CEO of Edelman, a leading communications marketing firm.</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http://www.edelman.co.uk/magazine/posts/trust-barometer-2016/</a:t>
            </a:r>
          </a:p>
          <a:p>
            <a:pPr marL="0" indent="0">
              <a:buFont typeface="Arial" panose="020B0604020202020204" pitchFamily="34" charset="0"/>
              <a:buNone/>
            </a:pPr>
            <a:endParaRPr lang="en-GB" baseline="0" dirty="0" smtClean="0"/>
          </a:p>
        </p:txBody>
      </p:sp>
      <p:sp>
        <p:nvSpPr>
          <p:cNvPr id="51204"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57829" indent="-291473" eaLnBrk="0" hangingPunct="0">
              <a:defRPr>
                <a:solidFill>
                  <a:schemeClr val="tx1"/>
                </a:solidFill>
                <a:latin typeface="Arial" charset="0"/>
                <a:cs typeface="Arial" charset="0"/>
              </a:defRPr>
            </a:lvl2pPr>
            <a:lvl3pPr marL="1165892" indent="-233178" eaLnBrk="0" hangingPunct="0">
              <a:defRPr>
                <a:solidFill>
                  <a:schemeClr val="tx1"/>
                </a:solidFill>
                <a:latin typeface="Arial" charset="0"/>
                <a:cs typeface="Arial" charset="0"/>
              </a:defRPr>
            </a:lvl3pPr>
            <a:lvl4pPr marL="1632248" indent="-233178" eaLnBrk="0" hangingPunct="0">
              <a:defRPr>
                <a:solidFill>
                  <a:schemeClr val="tx1"/>
                </a:solidFill>
                <a:latin typeface="Arial" charset="0"/>
                <a:cs typeface="Arial" charset="0"/>
              </a:defRPr>
            </a:lvl4pPr>
            <a:lvl5pPr marL="2098605" indent="-233178" eaLnBrk="0" hangingPunct="0">
              <a:defRPr>
                <a:solidFill>
                  <a:schemeClr val="tx1"/>
                </a:solidFill>
                <a:latin typeface="Arial" charset="0"/>
                <a:cs typeface="Arial" charset="0"/>
              </a:defRPr>
            </a:lvl5pPr>
            <a:lvl6pPr marL="2564962" indent="-233178" eaLnBrk="0" fontAlgn="base" hangingPunct="0">
              <a:spcBef>
                <a:spcPct val="0"/>
              </a:spcBef>
              <a:spcAft>
                <a:spcPct val="0"/>
              </a:spcAft>
              <a:defRPr>
                <a:solidFill>
                  <a:schemeClr val="tx1"/>
                </a:solidFill>
                <a:latin typeface="Arial" charset="0"/>
                <a:cs typeface="Arial" charset="0"/>
              </a:defRPr>
            </a:lvl6pPr>
            <a:lvl7pPr marL="3031319" indent="-233178" eaLnBrk="0" fontAlgn="base" hangingPunct="0">
              <a:spcBef>
                <a:spcPct val="0"/>
              </a:spcBef>
              <a:spcAft>
                <a:spcPct val="0"/>
              </a:spcAft>
              <a:defRPr>
                <a:solidFill>
                  <a:schemeClr val="tx1"/>
                </a:solidFill>
                <a:latin typeface="Arial" charset="0"/>
                <a:cs typeface="Arial" charset="0"/>
              </a:defRPr>
            </a:lvl7pPr>
            <a:lvl8pPr marL="3497676" indent="-233178" eaLnBrk="0" fontAlgn="base" hangingPunct="0">
              <a:spcBef>
                <a:spcPct val="0"/>
              </a:spcBef>
              <a:spcAft>
                <a:spcPct val="0"/>
              </a:spcAft>
              <a:defRPr>
                <a:solidFill>
                  <a:schemeClr val="tx1"/>
                </a:solidFill>
                <a:latin typeface="Arial" charset="0"/>
                <a:cs typeface="Arial" charset="0"/>
              </a:defRPr>
            </a:lvl8pPr>
            <a:lvl9pPr marL="3964032" indent="-233178" eaLnBrk="0" fontAlgn="base" hangingPunct="0">
              <a:spcBef>
                <a:spcPct val="0"/>
              </a:spcBef>
              <a:spcAft>
                <a:spcPct val="0"/>
              </a:spcAft>
              <a:defRPr>
                <a:solidFill>
                  <a:schemeClr val="tx1"/>
                </a:solidFill>
                <a:latin typeface="Arial" charset="0"/>
                <a:cs typeface="Arial" charset="0"/>
              </a:defRPr>
            </a:lvl9pPr>
          </a:lstStyle>
          <a:p>
            <a:pPr eaLnBrk="1" hangingPunct="1"/>
            <a:fld id="{6D763AEB-F26D-49DC-8579-B62135582B84}" type="slidenum">
              <a:rPr lang="en-US">
                <a:solidFill>
                  <a:prstClr val="black"/>
                </a:solidFill>
              </a:rPr>
              <a:pPr eaLnBrk="1" hangingPunct="1"/>
              <a:t>13</a:t>
            </a:fld>
            <a:endParaRPr lang="en-US">
              <a:solidFill>
                <a:prstClr val="black"/>
              </a:solidFill>
            </a:endParaRPr>
          </a:p>
        </p:txBody>
      </p:sp>
    </p:spTree>
    <p:extLst>
      <p:ext uri="{BB962C8B-B14F-4D97-AF65-F5344CB8AC3E}">
        <p14:creationId xmlns:p14="http://schemas.microsoft.com/office/powerpoint/2010/main" val="4054615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917575" y="746125"/>
            <a:ext cx="4972050" cy="3729038"/>
          </a:xfrm>
          <a:ln/>
        </p:spPr>
      </p:sp>
      <p:sp>
        <p:nvSpPr>
          <p:cNvPr id="51203"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smtClean="0"/>
              <a:t>Click on image to watch the 2016 highlights.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smtClean="0"/>
              <a:t>Read the Edelman Trust Press Release for Business 2016 – outlining the key implications for businesses – as a case study with the class.</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http://www.edelman.co.uk/magazine/posts/trust-barometer-2016/</a:t>
            </a:r>
          </a:p>
          <a:p>
            <a:pPr marL="0" indent="0">
              <a:buFont typeface="Arial" panose="020B0604020202020204" pitchFamily="34" charset="0"/>
              <a:buNone/>
            </a:pPr>
            <a:endParaRPr lang="en-GB" baseline="0" dirty="0" smtClean="0"/>
          </a:p>
        </p:txBody>
      </p:sp>
      <p:sp>
        <p:nvSpPr>
          <p:cNvPr id="51204"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57829" indent="-291473" eaLnBrk="0" hangingPunct="0">
              <a:defRPr>
                <a:solidFill>
                  <a:schemeClr val="tx1"/>
                </a:solidFill>
                <a:latin typeface="Arial" charset="0"/>
                <a:cs typeface="Arial" charset="0"/>
              </a:defRPr>
            </a:lvl2pPr>
            <a:lvl3pPr marL="1165892" indent="-233178" eaLnBrk="0" hangingPunct="0">
              <a:defRPr>
                <a:solidFill>
                  <a:schemeClr val="tx1"/>
                </a:solidFill>
                <a:latin typeface="Arial" charset="0"/>
                <a:cs typeface="Arial" charset="0"/>
              </a:defRPr>
            </a:lvl3pPr>
            <a:lvl4pPr marL="1632248" indent="-233178" eaLnBrk="0" hangingPunct="0">
              <a:defRPr>
                <a:solidFill>
                  <a:schemeClr val="tx1"/>
                </a:solidFill>
                <a:latin typeface="Arial" charset="0"/>
                <a:cs typeface="Arial" charset="0"/>
              </a:defRPr>
            </a:lvl4pPr>
            <a:lvl5pPr marL="2098605" indent="-233178" eaLnBrk="0" hangingPunct="0">
              <a:defRPr>
                <a:solidFill>
                  <a:schemeClr val="tx1"/>
                </a:solidFill>
                <a:latin typeface="Arial" charset="0"/>
                <a:cs typeface="Arial" charset="0"/>
              </a:defRPr>
            </a:lvl5pPr>
            <a:lvl6pPr marL="2564962" indent="-233178" eaLnBrk="0" fontAlgn="base" hangingPunct="0">
              <a:spcBef>
                <a:spcPct val="0"/>
              </a:spcBef>
              <a:spcAft>
                <a:spcPct val="0"/>
              </a:spcAft>
              <a:defRPr>
                <a:solidFill>
                  <a:schemeClr val="tx1"/>
                </a:solidFill>
                <a:latin typeface="Arial" charset="0"/>
                <a:cs typeface="Arial" charset="0"/>
              </a:defRPr>
            </a:lvl6pPr>
            <a:lvl7pPr marL="3031319" indent="-233178" eaLnBrk="0" fontAlgn="base" hangingPunct="0">
              <a:spcBef>
                <a:spcPct val="0"/>
              </a:spcBef>
              <a:spcAft>
                <a:spcPct val="0"/>
              </a:spcAft>
              <a:defRPr>
                <a:solidFill>
                  <a:schemeClr val="tx1"/>
                </a:solidFill>
                <a:latin typeface="Arial" charset="0"/>
                <a:cs typeface="Arial" charset="0"/>
              </a:defRPr>
            </a:lvl7pPr>
            <a:lvl8pPr marL="3497676" indent="-233178" eaLnBrk="0" fontAlgn="base" hangingPunct="0">
              <a:spcBef>
                <a:spcPct val="0"/>
              </a:spcBef>
              <a:spcAft>
                <a:spcPct val="0"/>
              </a:spcAft>
              <a:defRPr>
                <a:solidFill>
                  <a:schemeClr val="tx1"/>
                </a:solidFill>
                <a:latin typeface="Arial" charset="0"/>
                <a:cs typeface="Arial" charset="0"/>
              </a:defRPr>
            </a:lvl8pPr>
            <a:lvl9pPr marL="3964032" indent="-233178" eaLnBrk="0" fontAlgn="base" hangingPunct="0">
              <a:spcBef>
                <a:spcPct val="0"/>
              </a:spcBef>
              <a:spcAft>
                <a:spcPct val="0"/>
              </a:spcAft>
              <a:defRPr>
                <a:solidFill>
                  <a:schemeClr val="tx1"/>
                </a:solidFill>
                <a:latin typeface="Arial" charset="0"/>
                <a:cs typeface="Arial" charset="0"/>
              </a:defRPr>
            </a:lvl9pPr>
          </a:lstStyle>
          <a:p>
            <a:pPr eaLnBrk="1" hangingPunct="1"/>
            <a:fld id="{6D763AEB-F26D-49DC-8579-B62135582B84}" type="slidenum">
              <a:rPr lang="en-US">
                <a:solidFill>
                  <a:prstClr val="black"/>
                </a:solidFill>
              </a:rPr>
              <a:pPr eaLnBrk="1" hangingPunct="1"/>
              <a:t>14</a:t>
            </a:fld>
            <a:endParaRPr lang="en-US">
              <a:solidFill>
                <a:prstClr val="black"/>
              </a:solidFill>
            </a:endParaRPr>
          </a:p>
        </p:txBody>
      </p:sp>
    </p:spTree>
    <p:extLst>
      <p:ext uri="{BB962C8B-B14F-4D97-AF65-F5344CB8AC3E}">
        <p14:creationId xmlns:p14="http://schemas.microsoft.com/office/powerpoint/2010/main" val="2535354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917575" y="746125"/>
            <a:ext cx="4972050" cy="3729038"/>
          </a:xfrm>
          <a:ln/>
        </p:spPr>
      </p:sp>
      <p:sp>
        <p:nvSpPr>
          <p:cNvPr id="51203"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smtClean="0"/>
              <a:t>Read: https://blogs.cfainstitute.org/marketintegrity/2016/02/05/edelman-trust-barometer-2016-a-mixed-bag-for-financial-services-sector/ </a:t>
            </a:r>
          </a:p>
          <a:p>
            <a:pPr marL="0" indent="0">
              <a:buFont typeface="Arial" panose="020B0604020202020204" pitchFamily="34" charset="0"/>
              <a:buNone/>
            </a:pPr>
            <a:endParaRPr lang="en-GB" baseline="0" dirty="0" smtClean="0"/>
          </a:p>
        </p:txBody>
      </p:sp>
      <p:sp>
        <p:nvSpPr>
          <p:cNvPr id="51204"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57829" indent="-291473" eaLnBrk="0" hangingPunct="0">
              <a:defRPr>
                <a:solidFill>
                  <a:schemeClr val="tx1"/>
                </a:solidFill>
                <a:latin typeface="Arial" charset="0"/>
                <a:cs typeface="Arial" charset="0"/>
              </a:defRPr>
            </a:lvl2pPr>
            <a:lvl3pPr marL="1165892" indent="-233178" eaLnBrk="0" hangingPunct="0">
              <a:defRPr>
                <a:solidFill>
                  <a:schemeClr val="tx1"/>
                </a:solidFill>
                <a:latin typeface="Arial" charset="0"/>
                <a:cs typeface="Arial" charset="0"/>
              </a:defRPr>
            </a:lvl3pPr>
            <a:lvl4pPr marL="1632248" indent="-233178" eaLnBrk="0" hangingPunct="0">
              <a:defRPr>
                <a:solidFill>
                  <a:schemeClr val="tx1"/>
                </a:solidFill>
                <a:latin typeface="Arial" charset="0"/>
                <a:cs typeface="Arial" charset="0"/>
              </a:defRPr>
            </a:lvl4pPr>
            <a:lvl5pPr marL="2098605" indent="-233178" eaLnBrk="0" hangingPunct="0">
              <a:defRPr>
                <a:solidFill>
                  <a:schemeClr val="tx1"/>
                </a:solidFill>
                <a:latin typeface="Arial" charset="0"/>
                <a:cs typeface="Arial" charset="0"/>
              </a:defRPr>
            </a:lvl5pPr>
            <a:lvl6pPr marL="2564962" indent="-233178" eaLnBrk="0" fontAlgn="base" hangingPunct="0">
              <a:spcBef>
                <a:spcPct val="0"/>
              </a:spcBef>
              <a:spcAft>
                <a:spcPct val="0"/>
              </a:spcAft>
              <a:defRPr>
                <a:solidFill>
                  <a:schemeClr val="tx1"/>
                </a:solidFill>
                <a:latin typeface="Arial" charset="0"/>
                <a:cs typeface="Arial" charset="0"/>
              </a:defRPr>
            </a:lvl6pPr>
            <a:lvl7pPr marL="3031319" indent="-233178" eaLnBrk="0" fontAlgn="base" hangingPunct="0">
              <a:spcBef>
                <a:spcPct val="0"/>
              </a:spcBef>
              <a:spcAft>
                <a:spcPct val="0"/>
              </a:spcAft>
              <a:defRPr>
                <a:solidFill>
                  <a:schemeClr val="tx1"/>
                </a:solidFill>
                <a:latin typeface="Arial" charset="0"/>
                <a:cs typeface="Arial" charset="0"/>
              </a:defRPr>
            </a:lvl7pPr>
            <a:lvl8pPr marL="3497676" indent="-233178" eaLnBrk="0" fontAlgn="base" hangingPunct="0">
              <a:spcBef>
                <a:spcPct val="0"/>
              </a:spcBef>
              <a:spcAft>
                <a:spcPct val="0"/>
              </a:spcAft>
              <a:defRPr>
                <a:solidFill>
                  <a:schemeClr val="tx1"/>
                </a:solidFill>
                <a:latin typeface="Arial" charset="0"/>
                <a:cs typeface="Arial" charset="0"/>
              </a:defRPr>
            </a:lvl8pPr>
            <a:lvl9pPr marL="3964032" indent="-233178" eaLnBrk="0" fontAlgn="base" hangingPunct="0">
              <a:spcBef>
                <a:spcPct val="0"/>
              </a:spcBef>
              <a:spcAft>
                <a:spcPct val="0"/>
              </a:spcAft>
              <a:defRPr>
                <a:solidFill>
                  <a:schemeClr val="tx1"/>
                </a:solidFill>
                <a:latin typeface="Arial" charset="0"/>
                <a:cs typeface="Arial" charset="0"/>
              </a:defRPr>
            </a:lvl9pPr>
          </a:lstStyle>
          <a:p>
            <a:pPr eaLnBrk="1" hangingPunct="1"/>
            <a:fld id="{6D763AEB-F26D-49DC-8579-B62135582B84}" type="slidenum">
              <a:rPr lang="en-US">
                <a:solidFill>
                  <a:prstClr val="black"/>
                </a:solidFill>
              </a:rPr>
              <a:pPr eaLnBrk="1" hangingPunct="1"/>
              <a:t>15</a:t>
            </a:fld>
            <a:endParaRPr lang="en-US">
              <a:solidFill>
                <a:prstClr val="black"/>
              </a:solidFill>
            </a:endParaRPr>
          </a:p>
        </p:txBody>
      </p:sp>
    </p:spTree>
    <p:extLst>
      <p:ext uri="{BB962C8B-B14F-4D97-AF65-F5344CB8AC3E}">
        <p14:creationId xmlns:p14="http://schemas.microsoft.com/office/powerpoint/2010/main" val="2276104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917575" y="746125"/>
            <a:ext cx="4972050" cy="3729038"/>
          </a:xfrm>
          <a:ln/>
        </p:spPr>
      </p:sp>
      <p:sp>
        <p:nvSpPr>
          <p:cNvPr id="51203" name="Notes Placeholder 2"/>
          <p:cNvSpPr>
            <a:spLocks noGrp="1"/>
          </p:cNvSpPr>
          <p:nvPr>
            <p:ph type="body" idx="1"/>
          </p:nvPr>
        </p:nvSpPr>
        <p:spPr>
          <a:noFill/>
        </p:spPr>
        <p:txBody>
          <a:bodyPr/>
          <a:lstStyle/>
          <a:p>
            <a:pPr marL="0" indent="0">
              <a:buFont typeface="Arial" panose="020B0604020202020204" pitchFamily="34" charset="0"/>
              <a:buNone/>
            </a:pPr>
            <a:r>
              <a:rPr lang="en-GB" baseline="0" dirty="0" smtClean="0"/>
              <a:t>http://www.edelman.com/insights/intellectual-property/2016-edelman-trust-barometer/state-of-trust/trust-in-financial-services-trust-rebound/</a:t>
            </a:r>
          </a:p>
          <a:p>
            <a:pPr marL="0" indent="0">
              <a:buFont typeface="Arial" panose="020B0604020202020204" pitchFamily="34" charset="0"/>
              <a:buNone/>
            </a:pPr>
            <a:endParaRPr lang="en-GB" baseline="0" dirty="0" smtClean="0"/>
          </a:p>
        </p:txBody>
      </p:sp>
      <p:sp>
        <p:nvSpPr>
          <p:cNvPr id="51204"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57829" indent="-291473" eaLnBrk="0" hangingPunct="0">
              <a:defRPr>
                <a:solidFill>
                  <a:schemeClr val="tx1"/>
                </a:solidFill>
                <a:latin typeface="Arial" charset="0"/>
                <a:cs typeface="Arial" charset="0"/>
              </a:defRPr>
            </a:lvl2pPr>
            <a:lvl3pPr marL="1165892" indent="-233178" eaLnBrk="0" hangingPunct="0">
              <a:defRPr>
                <a:solidFill>
                  <a:schemeClr val="tx1"/>
                </a:solidFill>
                <a:latin typeface="Arial" charset="0"/>
                <a:cs typeface="Arial" charset="0"/>
              </a:defRPr>
            </a:lvl3pPr>
            <a:lvl4pPr marL="1632248" indent="-233178" eaLnBrk="0" hangingPunct="0">
              <a:defRPr>
                <a:solidFill>
                  <a:schemeClr val="tx1"/>
                </a:solidFill>
                <a:latin typeface="Arial" charset="0"/>
                <a:cs typeface="Arial" charset="0"/>
              </a:defRPr>
            </a:lvl4pPr>
            <a:lvl5pPr marL="2098605" indent="-233178" eaLnBrk="0" hangingPunct="0">
              <a:defRPr>
                <a:solidFill>
                  <a:schemeClr val="tx1"/>
                </a:solidFill>
                <a:latin typeface="Arial" charset="0"/>
                <a:cs typeface="Arial" charset="0"/>
              </a:defRPr>
            </a:lvl5pPr>
            <a:lvl6pPr marL="2564962" indent="-233178" eaLnBrk="0" fontAlgn="base" hangingPunct="0">
              <a:spcBef>
                <a:spcPct val="0"/>
              </a:spcBef>
              <a:spcAft>
                <a:spcPct val="0"/>
              </a:spcAft>
              <a:defRPr>
                <a:solidFill>
                  <a:schemeClr val="tx1"/>
                </a:solidFill>
                <a:latin typeface="Arial" charset="0"/>
                <a:cs typeface="Arial" charset="0"/>
              </a:defRPr>
            </a:lvl6pPr>
            <a:lvl7pPr marL="3031319" indent="-233178" eaLnBrk="0" fontAlgn="base" hangingPunct="0">
              <a:spcBef>
                <a:spcPct val="0"/>
              </a:spcBef>
              <a:spcAft>
                <a:spcPct val="0"/>
              </a:spcAft>
              <a:defRPr>
                <a:solidFill>
                  <a:schemeClr val="tx1"/>
                </a:solidFill>
                <a:latin typeface="Arial" charset="0"/>
                <a:cs typeface="Arial" charset="0"/>
              </a:defRPr>
            </a:lvl7pPr>
            <a:lvl8pPr marL="3497676" indent="-233178" eaLnBrk="0" fontAlgn="base" hangingPunct="0">
              <a:spcBef>
                <a:spcPct val="0"/>
              </a:spcBef>
              <a:spcAft>
                <a:spcPct val="0"/>
              </a:spcAft>
              <a:defRPr>
                <a:solidFill>
                  <a:schemeClr val="tx1"/>
                </a:solidFill>
                <a:latin typeface="Arial" charset="0"/>
                <a:cs typeface="Arial" charset="0"/>
              </a:defRPr>
            </a:lvl8pPr>
            <a:lvl9pPr marL="3964032" indent="-233178" eaLnBrk="0" fontAlgn="base" hangingPunct="0">
              <a:spcBef>
                <a:spcPct val="0"/>
              </a:spcBef>
              <a:spcAft>
                <a:spcPct val="0"/>
              </a:spcAft>
              <a:defRPr>
                <a:solidFill>
                  <a:schemeClr val="tx1"/>
                </a:solidFill>
                <a:latin typeface="Arial" charset="0"/>
                <a:cs typeface="Arial" charset="0"/>
              </a:defRPr>
            </a:lvl9pPr>
          </a:lstStyle>
          <a:p>
            <a:pPr eaLnBrk="1" hangingPunct="1"/>
            <a:fld id="{6D763AEB-F26D-49DC-8579-B62135582B84}" type="slidenum">
              <a:rPr lang="en-US">
                <a:solidFill>
                  <a:prstClr val="black"/>
                </a:solidFill>
              </a:rPr>
              <a:pPr eaLnBrk="1" hangingPunct="1"/>
              <a:t>16</a:t>
            </a:fld>
            <a:endParaRPr lang="en-US">
              <a:solidFill>
                <a:prstClr val="black"/>
              </a:solidFill>
            </a:endParaRPr>
          </a:p>
        </p:txBody>
      </p:sp>
    </p:spTree>
    <p:extLst>
      <p:ext uri="{BB962C8B-B14F-4D97-AF65-F5344CB8AC3E}">
        <p14:creationId xmlns:p14="http://schemas.microsoft.com/office/powerpoint/2010/main" val="138970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p>
        </p:txBody>
      </p:sp>
      <p:sp>
        <p:nvSpPr>
          <p:cNvPr id="4" name="Slide Number Placeholder 3"/>
          <p:cNvSpPr>
            <a:spLocks noGrp="1"/>
          </p:cNvSpPr>
          <p:nvPr>
            <p:ph type="sldNum" sz="quarter" idx="10"/>
          </p:nvPr>
        </p:nvSpPr>
        <p:spPr/>
        <p:txBody>
          <a:bodyPr/>
          <a:lstStyle/>
          <a:p>
            <a:fld id="{7B34C5B1-99CF-4CAA-88DD-14094FC2E244}" type="slidenum">
              <a:rPr lang="en-GB" smtClean="0"/>
              <a:t>17</a:t>
            </a:fld>
            <a:endParaRPr lang="en-GB"/>
          </a:p>
        </p:txBody>
      </p:sp>
    </p:spTree>
    <p:extLst>
      <p:ext uri="{BB962C8B-B14F-4D97-AF65-F5344CB8AC3E}">
        <p14:creationId xmlns:p14="http://schemas.microsoft.com/office/powerpoint/2010/main" val="1692236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p>
        </p:txBody>
      </p:sp>
      <p:sp>
        <p:nvSpPr>
          <p:cNvPr id="4" name="Slide Number Placeholder 3"/>
          <p:cNvSpPr>
            <a:spLocks noGrp="1"/>
          </p:cNvSpPr>
          <p:nvPr>
            <p:ph type="sldNum" sz="quarter" idx="10"/>
          </p:nvPr>
        </p:nvSpPr>
        <p:spPr/>
        <p:txBody>
          <a:bodyPr/>
          <a:lstStyle/>
          <a:p>
            <a:fld id="{7B34C5B1-99CF-4CAA-88DD-14094FC2E244}" type="slidenum">
              <a:rPr lang="en-GB" smtClean="0"/>
              <a:t>18</a:t>
            </a:fld>
            <a:endParaRPr lang="en-GB"/>
          </a:p>
        </p:txBody>
      </p:sp>
    </p:spTree>
    <p:extLst>
      <p:ext uri="{BB962C8B-B14F-4D97-AF65-F5344CB8AC3E}">
        <p14:creationId xmlns:p14="http://schemas.microsoft.com/office/powerpoint/2010/main" val="4042995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p>
        </p:txBody>
      </p:sp>
      <p:sp>
        <p:nvSpPr>
          <p:cNvPr id="4" name="Slide Number Placeholder 3"/>
          <p:cNvSpPr>
            <a:spLocks noGrp="1"/>
          </p:cNvSpPr>
          <p:nvPr>
            <p:ph type="sldNum" sz="quarter" idx="10"/>
          </p:nvPr>
        </p:nvSpPr>
        <p:spPr/>
        <p:txBody>
          <a:bodyPr/>
          <a:lstStyle/>
          <a:p>
            <a:fld id="{7B34C5B1-99CF-4CAA-88DD-14094FC2E244}" type="slidenum">
              <a:rPr lang="en-GB" smtClean="0"/>
              <a:t>3</a:t>
            </a:fld>
            <a:endParaRPr lang="en-GB"/>
          </a:p>
        </p:txBody>
      </p:sp>
    </p:spTree>
    <p:extLst>
      <p:ext uri="{BB962C8B-B14F-4D97-AF65-F5344CB8AC3E}">
        <p14:creationId xmlns:p14="http://schemas.microsoft.com/office/powerpoint/2010/main" val="1692236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p>
        </p:txBody>
      </p:sp>
      <p:sp>
        <p:nvSpPr>
          <p:cNvPr id="4" name="Slide Number Placeholder 3"/>
          <p:cNvSpPr>
            <a:spLocks noGrp="1"/>
          </p:cNvSpPr>
          <p:nvPr>
            <p:ph type="sldNum" sz="quarter" idx="10"/>
          </p:nvPr>
        </p:nvSpPr>
        <p:spPr/>
        <p:txBody>
          <a:bodyPr/>
          <a:lstStyle/>
          <a:p>
            <a:fld id="{7B34C5B1-99CF-4CAA-88DD-14094FC2E244}" type="slidenum">
              <a:rPr lang="en-GB" smtClean="0"/>
              <a:t>4</a:t>
            </a:fld>
            <a:endParaRPr lang="en-GB"/>
          </a:p>
        </p:txBody>
      </p:sp>
    </p:spTree>
    <p:extLst>
      <p:ext uri="{BB962C8B-B14F-4D97-AF65-F5344CB8AC3E}">
        <p14:creationId xmlns:p14="http://schemas.microsoft.com/office/powerpoint/2010/main" val="1692236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Will someone be punished for behaving unethical?</a:t>
            </a:r>
          </a:p>
          <a:p>
            <a:r>
              <a:rPr lang="en-GB" baseline="0" dirty="0" smtClean="0"/>
              <a:t>Is it illegal to act unethically?</a:t>
            </a:r>
            <a:endParaRPr lang="en-GB" dirty="0" smtClean="0"/>
          </a:p>
          <a:p>
            <a:endParaRPr lang="en-GB" sz="1200" dirty="0" smtClean="0"/>
          </a:p>
        </p:txBody>
      </p:sp>
      <p:sp>
        <p:nvSpPr>
          <p:cNvPr id="4" name="Slide Number Placeholder 3"/>
          <p:cNvSpPr>
            <a:spLocks noGrp="1"/>
          </p:cNvSpPr>
          <p:nvPr>
            <p:ph type="sldNum" sz="quarter" idx="10"/>
          </p:nvPr>
        </p:nvSpPr>
        <p:spPr/>
        <p:txBody>
          <a:bodyPr/>
          <a:lstStyle/>
          <a:p>
            <a:fld id="{7B34C5B1-99CF-4CAA-88DD-14094FC2E244}" type="slidenum">
              <a:rPr lang="en-GB" smtClean="0"/>
              <a:t>5</a:t>
            </a:fld>
            <a:endParaRPr lang="en-GB"/>
          </a:p>
        </p:txBody>
      </p:sp>
    </p:spTree>
    <p:extLst>
      <p:ext uri="{BB962C8B-B14F-4D97-AF65-F5344CB8AC3E}">
        <p14:creationId xmlns:p14="http://schemas.microsoft.com/office/powerpoint/2010/main" val="1692236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p>
        </p:txBody>
      </p:sp>
      <p:sp>
        <p:nvSpPr>
          <p:cNvPr id="4" name="Slide Number Placeholder 3"/>
          <p:cNvSpPr>
            <a:spLocks noGrp="1"/>
          </p:cNvSpPr>
          <p:nvPr>
            <p:ph type="sldNum" sz="quarter" idx="10"/>
          </p:nvPr>
        </p:nvSpPr>
        <p:spPr/>
        <p:txBody>
          <a:bodyPr/>
          <a:lstStyle/>
          <a:p>
            <a:fld id="{7B34C5B1-99CF-4CAA-88DD-14094FC2E244}" type="slidenum">
              <a:rPr lang="en-GB" smtClean="0"/>
              <a:t>6</a:t>
            </a:fld>
            <a:endParaRPr lang="en-GB"/>
          </a:p>
        </p:txBody>
      </p:sp>
    </p:spTree>
    <p:extLst>
      <p:ext uri="{BB962C8B-B14F-4D97-AF65-F5344CB8AC3E}">
        <p14:creationId xmlns:p14="http://schemas.microsoft.com/office/powerpoint/2010/main" val="1692236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p>
        </p:txBody>
      </p:sp>
      <p:sp>
        <p:nvSpPr>
          <p:cNvPr id="4" name="Slide Number Placeholder 3"/>
          <p:cNvSpPr>
            <a:spLocks noGrp="1"/>
          </p:cNvSpPr>
          <p:nvPr>
            <p:ph type="sldNum" sz="quarter" idx="10"/>
          </p:nvPr>
        </p:nvSpPr>
        <p:spPr/>
        <p:txBody>
          <a:bodyPr/>
          <a:lstStyle/>
          <a:p>
            <a:fld id="{7B34C5B1-99CF-4CAA-88DD-14094FC2E244}" type="slidenum">
              <a:rPr lang="en-GB" smtClean="0"/>
              <a:t>7</a:t>
            </a:fld>
            <a:endParaRPr lang="en-GB"/>
          </a:p>
        </p:txBody>
      </p:sp>
    </p:spTree>
    <p:extLst>
      <p:ext uri="{BB962C8B-B14F-4D97-AF65-F5344CB8AC3E}">
        <p14:creationId xmlns:p14="http://schemas.microsoft.com/office/powerpoint/2010/main" val="1692236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 students a</a:t>
            </a:r>
            <a:r>
              <a:rPr lang="en-GB" baseline="0" dirty="0" smtClean="0"/>
              <a:t> list of the top 10 unethical companies in the world by www.actionforourplant.com </a:t>
            </a:r>
          </a:p>
          <a:p>
            <a:r>
              <a:rPr lang="en-GB" baseline="0" dirty="0" smtClean="0"/>
              <a:t>Give students the background to some businesses that have had boycotts applied to them http://www.ethical.org.au/get-informed/boycotts-criticisms/boycotts/ </a:t>
            </a:r>
          </a:p>
          <a:p>
            <a:endParaRPr lang="en-GB" sz="1200" dirty="0" smtClean="0"/>
          </a:p>
        </p:txBody>
      </p:sp>
      <p:sp>
        <p:nvSpPr>
          <p:cNvPr id="4" name="Slide Number Placeholder 3"/>
          <p:cNvSpPr>
            <a:spLocks noGrp="1"/>
          </p:cNvSpPr>
          <p:nvPr>
            <p:ph type="sldNum" sz="quarter" idx="10"/>
          </p:nvPr>
        </p:nvSpPr>
        <p:spPr/>
        <p:txBody>
          <a:bodyPr/>
          <a:lstStyle/>
          <a:p>
            <a:fld id="{7B34C5B1-99CF-4CAA-88DD-14094FC2E244}" type="slidenum">
              <a:rPr lang="en-GB" smtClean="0"/>
              <a:t>8</a:t>
            </a:fld>
            <a:endParaRPr lang="en-GB"/>
          </a:p>
        </p:txBody>
      </p:sp>
    </p:spTree>
    <p:extLst>
      <p:ext uri="{BB962C8B-B14F-4D97-AF65-F5344CB8AC3E}">
        <p14:creationId xmlns:p14="http://schemas.microsoft.com/office/powerpoint/2010/main" val="1692236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917575" y="746125"/>
            <a:ext cx="4972050" cy="3729038"/>
          </a:xfrm>
          <a:ln/>
        </p:spPr>
      </p:sp>
      <p:sp>
        <p:nvSpPr>
          <p:cNvPr id="51203" name="Notes Placeholder 2"/>
          <p:cNvSpPr>
            <a:spLocks noGrp="1"/>
          </p:cNvSpPr>
          <p:nvPr>
            <p:ph type="body" idx="1"/>
          </p:nvPr>
        </p:nvSpPr>
        <p:spPr>
          <a:noFill/>
        </p:spPr>
        <p:txBody>
          <a:bodyPr/>
          <a:lstStyle/>
          <a:p>
            <a:endParaRPr lang="en-GB" dirty="0" smtClean="0">
              <a:latin typeface="Arial" charset="0"/>
              <a:cs typeface="Arial" charset="0"/>
            </a:endParaRPr>
          </a:p>
        </p:txBody>
      </p:sp>
      <p:sp>
        <p:nvSpPr>
          <p:cNvPr id="51204"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57829" indent="-291473" eaLnBrk="0" hangingPunct="0">
              <a:defRPr>
                <a:solidFill>
                  <a:schemeClr val="tx1"/>
                </a:solidFill>
                <a:latin typeface="Arial" charset="0"/>
                <a:cs typeface="Arial" charset="0"/>
              </a:defRPr>
            </a:lvl2pPr>
            <a:lvl3pPr marL="1165892" indent="-233178" eaLnBrk="0" hangingPunct="0">
              <a:defRPr>
                <a:solidFill>
                  <a:schemeClr val="tx1"/>
                </a:solidFill>
                <a:latin typeface="Arial" charset="0"/>
                <a:cs typeface="Arial" charset="0"/>
              </a:defRPr>
            </a:lvl3pPr>
            <a:lvl4pPr marL="1632248" indent="-233178" eaLnBrk="0" hangingPunct="0">
              <a:defRPr>
                <a:solidFill>
                  <a:schemeClr val="tx1"/>
                </a:solidFill>
                <a:latin typeface="Arial" charset="0"/>
                <a:cs typeface="Arial" charset="0"/>
              </a:defRPr>
            </a:lvl4pPr>
            <a:lvl5pPr marL="2098605" indent="-233178" eaLnBrk="0" hangingPunct="0">
              <a:defRPr>
                <a:solidFill>
                  <a:schemeClr val="tx1"/>
                </a:solidFill>
                <a:latin typeface="Arial" charset="0"/>
                <a:cs typeface="Arial" charset="0"/>
              </a:defRPr>
            </a:lvl5pPr>
            <a:lvl6pPr marL="2564962" indent="-233178" eaLnBrk="0" fontAlgn="base" hangingPunct="0">
              <a:spcBef>
                <a:spcPct val="0"/>
              </a:spcBef>
              <a:spcAft>
                <a:spcPct val="0"/>
              </a:spcAft>
              <a:defRPr>
                <a:solidFill>
                  <a:schemeClr val="tx1"/>
                </a:solidFill>
                <a:latin typeface="Arial" charset="0"/>
                <a:cs typeface="Arial" charset="0"/>
              </a:defRPr>
            </a:lvl6pPr>
            <a:lvl7pPr marL="3031319" indent="-233178" eaLnBrk="0" fontAlgn="base" hangingPunct="0">
              <a:spcBef>
                <a:spcPct val="0"/>
              </a:spcBef>
              <a:spcAft>
                <a:spcPct val="0"/>
              </a:spcAft>
              <a:defRPr>
                <a:solidFill>
                  <a:schemeClr val="tx1"/>
                </a:solidFill>
                <a:latin typeface="Arial" charset="0"/>
                <a:cs typeface="Arial" charset="0"/>
              </a:defRPr>
            </a:lvl7pPr>
            <a:lvl8pPr marL="3497676" indent="-233178" eaLnBrk="0" fontAlgn="base" hangingPunct="0">
              <a:spcBef>
                <a:spcPct val="0"/>
              </a:spcBef>
              <a:spcAft>
                <a:spcPct val="0"/>
              </a:spcAft>
              <a:defRPr>
                <a:solidFill>
                  <a:schemeClr val="tx1"/>
                </a:solidFill>
                <a:latin typeface="Arial" charset="0"/>
                <a:cs typeface="Arial" charset="0"/>
              </a:defRPr>
            </a:lvl8pPr>
            <a:lvl9pPr marL="3964032" indent="-233178" eaLnBrk="0" fontAlgn="base" hangingPunct="0">
              <a:spcBef>
                <a:spcPct val="0"/>
              </a:spcBef>
              <a:spcAft>
                <a:spcPct val="0"/>
              </a:spcAft>
              <a:defRPr>
                <a:solidFill>
                  <a:schemeClr val="tx1"/>
                </a:solidFill>
                <a:latin typeface="Arial" charset="0"/>
                <a:cs typeface="Arial" charset="0"/>
              </a:defRPr>
            </a:lvl9pPr>
          </a:lstStyle>
          <a:p>
            <a:pPr eaLnBrk="1" hangingPunct="1"/>
            <a:fld id="{6D763AEB-F26D-49DC-8579-B62135582B84}" type="slidenum">
              <a:rPr lang="en-US">
                <a:solidFill>
                  <a:prstClr val="black"/>
                </a:solidFill>
              </a:rPr>
              <a:pPr eaLnBrk="1" hangingPunct="1"/>
              <a:t>9</a:t>
            </a:fld>
            <a:endParaRPr lang="en-US">
              <a:solidFill>
                <a:prstClr val="black"/>
              </a:solidFill>
            </a:endParaRPr>
          </a:p>
        </p:txBody>
      </p:sp>
    </p:spTree>
    <p:extLst>
      <p:ext uri="{BB962C8B-B14F-4D97-AF65-F5344CB8AC3E}">
        <p14:creationId xmlns:p14="http://schemas.microsoft.com/office/powerpoint/2010/main" val="1416819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917575" y="746125"/>
            <a:ext cx="4972050" cy="3729038"/>
          </a:xfrm>
          <a:ln/>
        </p:spPr>
      </p:sp>
      <p:sp>
        <p:nvSpPr>
          <p:cNvPr id="51203" name="Notes Placeholder 2"/>
          <p:cNvSpPr>
            <a:spLocks noGrp="1"/>
          </p:cNvSpPr>
          <p:nvPr>
            <p:ph type="body" idx="1"/>
          </p:nvPr>
        </p:nvSpPr>
        <p:spPr>
          <a:noFill/>
        </p:spPr>
        <p:txBody>
          <a:bodyPr/>
          <a:lstStyle/>
          <a:p>
            <a:pPr marL="171450" indent="-171450">
              <a:buFont typeface="Arial" panose="020B0604020202020204" pitchFamily="34" charset="0"/>
              <a:buChar char="•"/>
            </a:pPr>
            <a:r>
              <a:rPr lang="en-GB" dirty="0" smtClean="0"/>
              <a:t>Speak</a:t>
            </a:r>
            <a:r>
              <a:rPr lang="en-GB" baseline="0" dirty="0" smtClean="0"/>
              <a:t> with the person next to you</a:t>
            </a:r>
          </a:p>
          <a:p>
            <a:pPr marL="171450" indent="-171450">
              <a:buFont typeface="Arial" panose="020B0604020202020204" pitchFamily="34" charset="0"/>
              <a:buChar char="•"/>
            </a:pPr>
            <a:r>
              <a:rPr lang="en-GB" baseline="0" dirty="0" smtClean="0"/>
              <a:t>Who do you trust? </a:t>
            </a:r>
          </a:p>
          <a:p>
            <a:pPr marL="628650" lvl="1" indent="-171450">
              <a:buFont typeface="Arial" panose="020B0604020202020204" pitchFamily="34" charset="0"/>
              <a:buChar char="•"/>
            </a:pPr>
            <a:r>
              <a:rPr lang="en-GB" baseline="0" dirty="0" smtClean="0"/>
              <a:t>Celebrities?</a:t>
            </a:r>
          </a:p>
          <a:p>
            <a:pPr marL="628650" lvl="1" indent="-171450">
              <a:buFont typeface="Arial" panose="020B0604020202020204" pitchFamily="34" charset="0"/>
              <a:buChar char="•"/>
            </a:pPr>
            <a:r>
              <a:rPr lang="en-GB" baseline="0" dirty="0" smtClean="0"/>
              <a:t>News readers?</a:t>
            </a:r>
          </a:p>
          <a:p>
            <a:pPr marL="628650" lvl="1" indent="-171450">
              <a:buFont typeface="Arial" panose="020B0604020202020204" pitchFamily="34" charset="0"/>
              <a:buChar char="•"/>
            </a:pPr>
            <a:r>
              <a:rPr lang="en-GB" baseline="0" dirty="0" smtClean="0"/>
              <a:t>Lawyers?</a:t>
            </a:r>
          </a:p>
          <a:p>
            <a:pPr marL="628650" lvl="1" indent="-171450">
              <a:buFont typeface="Arial" panose="020B0604020202020204" pitchFamily="34" charset="0"/>
              <a:buChar char="•"/>
            </a:pPr>
            <a:r>
              <a:rPr lang="en-GB" baseline="0" dirty="0" smtClean="0"/>
              <a:t>Politicians?</a:t>
            </a:r>
          </a:p>
          <a:p>
            <a:pPr marL="628650" lvl="1" indent="-171450">
              <a:buFont typeface="Arial" panose="020B0604020202020204" pitchFamily="34" charset="0"/>
              <a:buChar char="•"/>
            </a:pPr>
            <a:r>
              <a:rPr lang="en-GB" baseline="0" dirty="0" smtClean="0"/>
              <a:t>Sportsmen/women?</a:t>
            </a:r>
          </a:p>
          <a:p>
            <a:pPr marL="628650" lvl="1" indent="-171450">
              <a:buFont typeface="Arial" panose="020B0604020202020204" pitchFamily="34" charset="0"/>
              <a:buChar char="•"/>
            </a:pPr>
            <a:r>
              <a:rPr lang="en-GB" baseline="0" dirty="0" smtClean="0"/>
              <a:t>Your teacher?</a:t>
            </a:r>
          </a:p>
          <a:p>
            <a:pPr marL="628650" lvl="1" indent="-171450">
              <a:buFont typeface="Arial" panose="020B0604020202020204" pitchFamily="34" charset="0"/>
              <a:buChar char="•"/>
            </a:pPr>
            <a:r>
              <a:rPr lang="en-GB" baseline="0" dirty="0" smtClean="0"/>
              <a:t>Your doctor?</a:t>
            </a:r>
          </a:p>
          <a:p>
            <a:pPr marL="628650" lvl="1" indent="-171450">
              <a:buFont typeface="Arial" panose="020B0604020202020204" pitchFamily="34" charset="0"/>
              <a:buChar char="•"/>
            </a:pPr>
            <a:r>
              <a:rPr lang="en-GB" baseline="0" dirty="0" smtClean="0"/>
              <a:t>Friends?</a:t>
            </a:r>
          </a:p>
          <a:p>
            <a:pPr marL="628650" lvl="1" indent="-171450">
              <a:buFont typeface="Arial" panose="020B0604020202020204" pitchFamily="34" charset="0"/>
              <a:buChar char="•"/>
            </a:pPr>
            <a:r>
              <a:rPr lang="en-GB" baseline="0" dirty="0" smtClean="0"/>
              <a:t>Parents?</a:t>
            </a:r>
          </a:p>
          <a:p>
            <a:pPr marL="171450" lvl="0" indent="-171450">
              <a:buFont typeface="Arial" panose="020B0604020202020204" pitchFamily="34" charset="0"/>
              <a:buChar char="•"/>
            </a:pPr>
            <a:r>
              <a:rPr lang="en-GB" baseline="0" dirty="0" smtClean="0"/>
              <a:t>Why do you trust them? </a:t>
            </a:r>
          </a:p>
          <a:p>
            <a:pPr marL="171450" lvl="0" indent="-171450">
              <a:buFont typeface="Arial" panose="020B0604020202020204" pitchFamily="34" charset="0"/>
              <a:buChar char="•"/>
            </a:pPr>
            <a:r>
              <a:rPr lang="en-GB" baseline="0" dirty="0" smtClean="0"/>
              <a:t>What would they have to do to lose your trust?</a:t>
            </a:r>
          </a:p>
          <a:p>
            <a:endParaRPr lang="en-GB" dirty="0" smtClean="0">
              <a:latin typeface="Arial" charset="0"/>
              <a:cs typeface="Arial" charset="0"/>
            </a:endParaRPr>
          </a:p>
        </p:txBody>
      </p:sp>
      <p:sp>
        <p:nvSpPr>
          <p:cNvPr id="51204"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57829" indent="-291473" eaLnBrk="0" hangingPunct="0">
              <a:defRPr>
                <a:solidFill>
                  <a:schemeClr val="tx1"/>
                </a:solidFill>
                <a:latin typeface="Arial" charset="0"/>
                <a:cs typeface="Arial" charset="0"/>
              </a:defRPr>
            </a:lvl2pPr>
            <a:lvl3pPr marL="1165892" indent="-233178" eaLnBrk="0" hangingPunct="0">
              <a:defRPr>
                <a:solidFill>
                  <a:schemeClr val="tx1"/>
                </a:solidFill>
                <a:latin typeface="Arial" charset="0"/>
                <a:cs typeface="Arial" charset="0"/>
              </a:defRPr>
            </a:lvl3pPr>
            <a:lvl4pPr marL="1632248" indent="-233178" eaLnBrk="0" hangingPunct="0">
              <a:defRPr>
                <a:solidFill>
                  <a:schemeClr val="tx1"/>
                </a:solidFill>
                <a:latin typeface="Arial" charset="0"/>
                <a:cs typeface="Arial" charset="0"/>
              </a:defRPr>
            </a:lvl4pPr>
            <a:lvl5pPr marL="2098605" indent="-233178" eaLnBrk="0" hangingPunct="0">
              <a:defRPr>
                <a:solidFill>
                  <a:schemeClr val="tx1"/>
                </a:solidFill>
                <a:latin typeface="Arial" charset="0"/>
                <a:cs typeface="Arial" charset="0"/>
              </a:defRPr>
            </a:lvl5pPr>
            <a:lvl6pPr marL="2564962" indent="-233178" eaLnBrk="0" fontAlgn="base" hangingPunct="0">
              <a:spcBef>
                <a:spcPct val="0"/>
              </a:spcBef>
              <a:spcAft>
                <a:spcPct val="0"/>
              </a:spcAft>
              <a:defRPr>
                <a:solidFill>
                  <a:schemeClr val="tx1"/>
                </a:solidFill>
                <a:latin typeface="Arial" charset="0"/>
                <a:cs typeface="Arial" charset="0"/>
              </a:defRPr>
            </a:lvl6pPr>
            <a:lvl7pPr marL="3031319" indent="-233178" eaLnBrk="0" fontAlgn="base" hangingPunct="0">
              <a:spcBef>
                <a:spcPct val="0"/>
              </a:spcBef>
              <a:spcAft>
                <a:spcPct val="0"/>
              </a:spcAft>
              <a:defRPr>
                <a:solidFill>
                  <a:schemeClr val="tx1"/>
                </a:solidFill>
                <a:latin typeface="Arial" charset="0"/>
                <a:cs typeface="Arial" charset="0"/>
              </a:defRPr>
            </a:lvl7pPr>
            <a:lvl8pPr marL="3497676" indent="-233178" eaLnBrk="0" fontAlgn="base" hangingPunct="0">
              <a:spcBef>
                <a:spcPct val="0"/>
              </a:spcBef>
              <a:spcAft>
                <a:spcPct val="0"/>
              </a:spcAft>
              <a:defRPr>
                <a:solidFill>
                  <a:schemeClr val="tx1"/>
                </a:solidFill>
                <a:latin typeface="Arial" charset="0"/>
                <a:cs typeface="Arial" charset="0"/>
              </a:defRPr>
            </a:lvl8pPr>
            <a:lvl9pPr marL="3964032" indent="-233178" eaLnBrk="0" fontAlgn="base" hangingPunct="0">
              <a:spcBef>
                <a:spcPct val="0"/>
              </a:spcBef>
              <a:spcAft>
                <a:spcPct val="0"/>
              </a:spcAft>
              <a:defRPr>
                <a:solidFill>
                  <a:schemeClr val="tx1"/>
                </a:solidFill>
                <a:latin typeface="Arial" charset="0"/>
                <a:cs typeface="Arial" charset="0"/>
              </a:defRPr>
            </a:lvl9pPr>
          </a:lstStyle>
          <a:p>
            <a:pPr eaLnBrk="1" hangingPunct="1"/>
            <a:fld id="{6D763AEB-F26D-49DC-8579-B62135582B84}" type="slidenum">
              <a:rPr lang="en-US">
                <a:solidFill>
                  <a:prstClr val="black"/>
                </a:solidFill>
              </a:rPr>
              <a:pPr eaLnBrk="1" hangingPunct="1"/>
              <a:t>10</a:t>
            </a:fld>
            <a:endParaRPr lang="en-US">
              <a:solidFill>
                <a:prstClr val="black"/>
              </a:solidFill>
            </a:endParaRPr>
          </a:p>
        </p:txBody>
      </p:sp>
    </p:spTree>
    <p:extLst>
      <p:ext uri="{BB962C8B-B14F-4D97-AF65-F5344CB8AC3E}">
        <p14:creationId xmlns:p14="http://schemas.microsoft.com/office/powerpoint/2010/main" val="189745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97DAEF5-F402-47EC-9870-1865CE5484C1}" type="datetimeFigureOut">
              <a:rPr lang="en-GB" smtClean="0"/>
              <a:t>23/08/2016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C91074-EF8A-43FA-9899-76FEC424BEF4}" type="slidenum">
              <a:rPr lang="en-GB" smtClean="0"/>
              <a:t>‹#›</a:t>
            </a:fld>
            <a:endParaRPr lang="en-GB"/>
          </a:p>
        </p:txBody>
      </p:sp>
    </p:spTree>
    <p:extLst>
      <p:ext uri="{BB962C8B-B14F-4D97-AF65-F5344CB8AC3E}">
        <p14:creationId xmlns:p14="http://schemas.microsoft.com/office/powerpoint/2010/main" val="339493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7DAEF5-F402-47EC-9870-1865CE5484C1}" type="datetimeFigureOut">
              <a:rPr lang="en-GB" smtClean="0"/>
              <a:t>23/08/2016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C91074-EF8A-43FA-9899-76FEC424BEF4}" type="slidenum">
              <a:rPr lang="en-GB" smtClean="0"/>
              <a:t>‹#›</a:t>
            </a:fld>
            <a:endParaRPr lang="en-GB"/>
          </a:p>
        </p:txBody>
      </p:sp>
    </p:spTree>
    <p:extLst>
      <p:ext uri="{BB962C8B-B14F-4D97-AF65-F5344CB8AC3E}">
        <p14:creationId xmlns:p14="http://schemas.microsoft.com/office/powerpoint/2010/main" val="2711113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7DAEF5-F402-47EC-9870-1865CE5484C1}" type="datetimeFigureOut">
              <a:rPr lang="en-GB" smtClean="0"/>
              <a:t>23/08/2016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C91074-EF8A-43FA-9899-76FEC424BEF4}" type="slidenum">
              <a:rPr lang="en-GB" smtClean="0"/>
              <a:t>‹#›</a:t>
            </a:fld>
            <a:endParaRPr lang="en-GB"/>
          </a:p>
        </p:txBody>
      </p:sp>
    </p:spTree>
    <p:extLst>
      <p:ext uri="{BB962C8B-B14F-4D97-AF65-F5344CB8AC3E}">
        <p14:creationId xmlns:p14="http://schemas.microsoft.com/office/powerpoint/2010/main" val="911916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7DAEF5-F402-47EC-9870-1865CE5484C1}" type="datetimeFigureOut">
              <a:rPr lang="en-GB" smtClean="0"/>
              <a:t>23/08/2016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C91074-EF8A-43FA-9899-76FEC424BEF4}" type="slidenum">
              <a:rPr lang="en-GB" smtClean="0"/>
              <a:t>‹#›</a:t>
            </a:fld>
            <a:endParaRPr lang="en-GB"/>
          </a:p>
        </p:txBody>
      </p:sp>
    </p:spTree>
    <p:extLst>
      <p:ext uri="{BB962C8B-B14F-4D97-AF65-F5344CB8AC3E}">
        <p14:creationId xmlns:p14="http://schemas.microsoft.com/office/powerpoint/2010/main" val="176489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7DAEF5-F402-47EC-9870-1865CE5484C1}" type="datetimeFigureOut">
              <a:rPr lang="en-GB" smtClean="0"/>
              <a:t>23/08/2016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C91074-EF8A-43FA-9899-76FEC424BEF4}" type="slidenum">
              <a:rPr lang="en-GB" smtClean="0"/>
              <a:t>‹#›</a:t>
            </a:fld>
            <a:endParaRPr lang="en-GB"/>
          </a:p>
        </p:txBody>
      </p:sp>
    </p:spTree>
    <p:extLst>
      <p:ext uri="{BB962C8B-B14F-4D97-AF65-F5344CB8AC3E}">
        <p14:creationId xmlns:p14="http://schemas.microsoft.com/office/powerpoint/2010/main" val="1264063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97DAEF5-F402-47EC-9870-1865CE5484C1}" type="datetimeFigureOut">
              <a:rPr lang="en-GB" smtClean="0"/>
              <a:t>23/08/2016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C91074-EF8A-43FA-9899-76FEC424BEF4}" type="slidenum">
              <a:rPr lang="en-GB" smtClean="0"/>
              <a:t>‹#›</a:t>
            </a:fld>
            <a:endParaRPr lang="en-GB"/>
          </a:p>
        </p:txBody>
      </p:sp>
    </p:spTree>
    <p:extLst>
      <p:ext uri="{BB962C8B-B14F-4D97-AF65-F5344CB8AC3E}">
        <p14:creationId xmlns:p14="http://schemas.microsoft.com/office/powerpoint/2010/main" val="3344860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97DAEF5-F402-47EC-9870-1865CE5484C1}" type="datetimeFigureOut">
              <a:rPr lang="en-GB" smtClean="0"/>
              <a:t>23/08/2016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C91074-EF8A-43FA-9899-76FEC424BEF4}" type="slidenum">
              <a:rPr lang="en-GB" smtClean="0"/>
              <a:t>‹#›</a:t>
            </a:fld>
            <a:endParaRPr lang="en-GB"/>
          </a:p>
        </p:txBody>
      </p:sp>
    </p:spTree>
    <p:extLst>
      <p:ext uri="{BB962C8B-B14F-4D97-AF65-F5344CB8AC3E}">
        <p14:creationId xmlns:p14="http://schemas.microsoft.com/office/powerpoint/2010/main" val="3110572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97DAEF5-F402-47EC-9870-1865CE5484C1}" type="datetimeFigureOut">
              <a:rPr lang="en-GB" smtClean="0"/>
              <a:t>23/08/2016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C91074-EF8A-43FA-9899-76FEC424BEF4}" type="slidenum">
              <a:rPr lang="en-GB" smtClean="0"/>
              <a:t>‹#›</a:t>
            </a:fld>
            <a:endParaRPr lang="en-GB"/>
          </a:p>
        </p:txBody>
      </p:sp>
    </p:spTree>
    <p:extLst>
      <p:ext uri="{BB962C8B-B14F-4D97-AF65-F5344CB8AC3E}">
        <p14:creationId xmlns:p14="http://schemas.microsoft.com/office/powerpoint/2010/main" val="2052377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7DAEF5-F402-47EC-9870-1865CE5484C1}" type="datetimeFigureOut">
              <a:rPr lang="en-GB" smtClean="0"/>
              <a:t>23/08/2016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C91074-EF8A-43FA-9899-76FEC424BEF4}" type="slidenum">
              <a:rPr lang="en-GB" smtClean="0"/>
              <a:t>‹#›</a:t>
            </a:fld>
            <a:endParaRPr lang="en-GB"/>
          </a:p>
        </p:txBody>
      </p:sp>
    </p:spTree>
    <p:extLst>
      <p:ext uri="{BB962C8B-B14F-4D97-AF65-F5344CB8AC3E}">
        <p14:creationId xmlns:p14="http://schemas.microsoft.com/office/powerpoint/2010/main" val="1520191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7DAEF5-F402-47EC-9870-1865CE5484C1}" type="datetimeFigureOut">
              <a:rPr lang="en-GB" smtClean="0"/>
              <a:t>23/08/2016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C91074-EF8A-43FA-9899-76FEC424BEF4}" type="slidenum">
              <a:rPr lang="en-GB" smtClean="0"/>
              <a:t>‹#›</a:t>
            </a:fld>
            <a:endParaRPr lang="en-GB"/>
          </a:p>
        </p:txBody>
      </p:sp>
    </p:spTree>
    <p:extLst>
      <p:ext uri="{BB962C8B-B14F-4D97-AF65-F5344CB8AC3E}">
        <p14:creationId xmlns:p14="http://schemas.microsoft.com/office/powerpoint/2010/main" val="2030428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7DAEF5-F402-47EC-9870-1865CE5484C1}" type="datetimeFigureOut">
              <a:rPr lang="en-GB" smtClean="0"/>
              <a:t>23/08/2016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C91074-EF8A-43FA-9899-76FEC424BEF4}" type="slidenum">
              <a:rPr lang="en-GB" smtClean="0"/>
              <a:t>‹#›</a:t>
            </a:fld>
            <a:endParaRPr lang="en-GB"/>
          </a:p>
        </p:txBody>
      </p:sp>
    </p:spTree>
    <p:extLst>
      <p:ext uri="{BB962C8B-B14F-4D97-AF65-F5344CB8AC3E}">
        <p14:creationId xmlns:p14="http://schemas.microsoft.com/office/powerpoint/2010/main" val="860909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7DAEF5-F402-47EC-9870-1865CE5484C1}" type="datetimeFigureOut">
              <a:rPr lang="en-GB" smtClean="0"/>
              <a:t>23/08/2016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C91074-EF8A-43FA-9899-76FEC424BEF4}" type="slidenum">
              <a:rPr lang="en-GB" smtClean="0"/>
              <a:t>‹#›</a:t>
            </a:fld>
            <a:endParaRPr lang="en-GB"/>
          </a:p>
        </p:txBody>
      </p:sp>
    </p:spTree>
    <p:extLst>
      <p:ext uri="{BB962C8B-B14F-4D97-AF65-F5344CB8AC3E}">
        <p14:creationId xmlns:p14="http://schemas.microsoft.com/office/powerpoint/2010/main" val="3503378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notesSlide" Target="../notesSlides/notesSlide9.xml"/><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3.jpeg"/><Relationship Id="rId11" Type="http://schemas.openxmlformats.org/officeDocument/2006/relationships/image" Target="../media/image21.jpeg"/><Relationship Id="rId5" Type="http://schemas.openxmlformats.org/officeDocument/2006/relationships/image" Target="../media/image2.jpeg"/><Relationship Id="rId10" Type="http://schemas.openxmlformats.org/officeDocument/2006/relationships/image" Target="../media/image20.jpeg"/><Relationship Id="rId4" Type="http://schemas.openxmlformats.org/officeDocument/2006/relationships/image" Target="../media/image1.jpeg"/><Relationship Id="rId9" Type="http://schemas.openxmlformats.org/officeDocument/2006/relationships/image" Target="../media/image19.jpeg"/><Relationship Id="rId1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notesSlide" Target="../notesSlides/notesSlide12.xml"/><Relationship Id="rId7" Type="http://schemas.openxmlformats.org/officeDocument/2006/relationships/hyperlink" Target="http://www.edelman.co.uk/magazine/posts/trust-barometer-2016/" TargetMode="External"/><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3.xml"/><Relationship Id="rId7" Type="http://schemas.openxmlformats.org/officeDocument/2006/relationships/hyperlink" Target="https://youtu.be/2x6r0U-0cJk" TargetMode="External"/><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 Id="rId9" Type="http://schemas.openxmlformats.org/officeDocument/2006/relationships/hyperlink" Target="http://www.edelman.co.uk/magazine/posts/trust-barometer-2016/"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4.xml"/><Relationship Id="rId7" Type="http://schemas.openxmlformats.org/officeDocument/2006/relationships/hyperlink" Target="https://blogs.cfainstitute.org/marketintegrity/2016/02/05/edelman-trust-barometer-2016-a-mixed-bag-for-financial-services-sector/" TargetMode="External"/><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15.xml"/><Relationship Id="rId7"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2.jpeg"/><Relationship Id="rId5" Type="http://schemas.openxmlformats.org/officeDocument/2006/relationships/hyperlink" Target="http://www.edelman.com/insights/intellectual-property/2016-edelman-trust-barometer/state-of-trust/trust-in-financial-services-trust-rebound/" TargetMode="Externa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notesSlide" Target="../notesSlides/notesSlide16.xml"/><Relationship Id="rId7" Type="http://schemas.openxmlformats.org/officeDocument/2006/relationships/image" Target="../media/image31.png"/><Relationship Id="rId2" Type="http://schemas.openxmlformats.org/officeDocument/2006/relationships/slideLayout" Target="../slideLayouts/slideLayout6.xml"/><Relationship Id="rId1" Type="http://schemas.openxmlformats.org/officeDocument/2006/relationships/tags" Target="../tags/tag1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3.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4.xml"/><Relationship Id="rId7" Type="http://schemas.openxmlformats.org/officeDocument/2006/relationships/image" Target="../media/image5.png"/><Relationship Id="rId12" Type="http://schemas.microsoft.com/office/2007/relationships/hdphoto" Target="../media/hdphoto4.wdp"/><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3.jpeg"/><Relationship Id="rId11" Type="http://schemas.openxmlformats.org/officeDocument/2006/relationships/image" Target="../media/image7.png"/><Relationship Id="rId5" Type="http://schemas.openxmlformats.org/officeDocument/2006/relationships/image" Target="../media/image2.jpeg"/><Relationship Id="rId10" Type="http://schemas.microsoft.com/office/2007/relationships/hdphoto" Target="../media/hdphoto3.wdp"/><Relationship Id="rId4" Type="http://schemas.openxmlformats.org/officeDocument/2006/relationships/image" Target="../media/image1.jpe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5.xml"/><Relationship Id="rId7"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6.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2.gif"/><Relationship Id="rId13" Type="http://schemas.openxmlformats.org/officeDocument/2006/relationships/image" Target="../media/image15.png"/><Relationship Id="rId3" Type="http://schemas.openxmlformats.org/officeDocument/2006/relationships/notesSlide" Target="../notesSlides/notesSlide7.xml"/><Relationship Id="rId7" Type="http://schemas.openxmlformats.org/officeDocument/2006/relationships/image" Target="../media/image11.png"/><Relationship Id="rId12" Type="http://schemas.microsoft.com/office/2007/relationships/hdphoto" Target="../media/hdphoto6.wdp"/><Relationship Id="rId2" Type="http://schemas.openxmlformats.org/officeDocument/2006/relationships/slideLayout" Target="../slideLayouts/slideLayout7.xml"/><Relationship Id="rId16" Type="http://schemas.microsoft.com/office/2007/relationships/hdphoto" Target="../media/hdphoto8.wdp"/><Relationship Id="rId1" Type="http://schemas.openxmlformats.org/officeDocument/2006/relationships/tags" Target="../tags/tag8.xml"/><Relationship Id="rId6" Type="http://schemas.openxmlformats.org/officeDocument/2006/relationships/image" Target="../media/image3.jpeg"/><Relationship Id="rId11" Type="http://schemas.openxmlformats.org/officeDocument/2006/relationships/image" Target="../media/image14.png"/><Relationship Id="rId5" Type="http://schemas.openxmlformats.org/officeDocument/2006/relationships/image" Target="../media/image2.jpeg"/><Relationship Id="rId15" Type="http://schemas.openxmlformats.org/officeDocument/2006/relationships/image" Target="../media/image16.png"/><Relationship Id="rId10" Type="http://schemas.microsoft.com/office/2007/relationships/hdphoto" Target="../media/hdphoto5.wdp"/><Relationship Id="rId4" Type="http://schemas.openxmlformats.org/officeDocument/2006/relationships/image" Target="../media/image1.jpeg"/><Relationship Id="rId9" Type="http://schemas.openxmlformats.org/officeDocument/2006/relationships/image" Target="../media/image13.png"/><Relationship Id="rId14" Type="http://schemas.microsoft.com/office/2007/relationships/hdphoto" Target="../media/hdphoto7.wdp"/></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7701" y="0"/>
            <a:ext cx="9144000" cy="6902320"/>
          </a:xfrm>
          <a:prstGeom prst="rect">
            <a:avLst/>
          </a:prstGeom>
          <a:solidFill>
            <a:srgbClr val="FF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ctrTitle"/>
          </p:nvPr>
        </p:nvSpPr>
        <p:spPr/>
        <p:txBody>
          <a:bodyPr>
            <a:normAutofit fontScale="90000"/>
          </a:bodyPr>
          <a:lstStyle/>
          <a:p>
            <a:r>
              <a:rPr lang="en-GB" dirty="0" smtClean="0">
                <a:solidFill>
                  <a:schemeClr val="bg1"/>
                </a:solidFill>
              </a:rPr>
              <a:t>Fundamentals of Financial Services</a:t>
            </a:r>
            <a:br>
              <a:rPr lang="en-GB" dirty="0" smtClean="0">
                <a:solidFill>
                  <a:schemeClr val="bg1"/>
                </a:solidFill>
              </a:rPr>
            </a:br>
            <a:r>
              <a:rPr lang="en-GB" sz="3100" dirty="0" smtClean="0">
                <a:solidFill>
                  <a:schemeClr val="bg1"/>
                </a:solidFill>
              </a:rPr>
              <a:t>Development of Ethical Thinking &amp; Ethical Practice</a:t>
            </a:r>
            <a:endParaRPr lang="en-GB" sz="3100" dirty="0">
              <a:solidFill>
                <a:schemeClr val="bg1"/>
              </a:solidFill>
            </a:endParaRPr>
          </a:p>
        </p:txBody>
      </p:sp>
      <p:sp>
        <p:nvSpPr>
          <p:cNvPr id="3" name="Subtitle 2"/>
          <p:cNvSpPr>
            <a:spLocks noGrp="1"/>
          </p:cNvSpPr>
          <p:nvPr>
            <p:ph type="subTitle" idx="1"/>
          </p:nvPr>
        </p:nvSpPr>
        <p:spPr/>
        <p:txBody>
          <a:bodyPr/>
          <a:lstStyle/>
          <a:p>
            <a:r>
              <a:rPr lang="en-GB" dirty="0">
                <a:solidFill>
                  <a:schemeClr val="bg1"/>
                </a:solidFill>
              </a:rPr>
              <a:t>Ethics &amp; Integrity in Financial Services</a:t>
            </a:r>
          </a:p>
          <a:p>
            <a:endParaRPr lang="en-GB" dirty="0"/>
          </a:p>
        </p:txBody>
      </p:sp>
      <p:sp>
        <p:nvSpPr>
          <p:cNvPr id="8" name="Rectangle 7"/>
          <p:cNvSpPr/>
          <p:nvPr/>
        </p:nvSpPr>
        <p:spPr>
          <a:xfrm>
            <a:off x="-28811" y="6182240"/>
            <a:ext cx="918051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defRPr/>
            </a:pPr>
            <a:r>
              <a:rPr lang="en-GB" sz="2800" b="1" dirty="0" smtClean="0">
                <a:solidFill>
                  <a:srgbClr val="FF0000"/>
                </a:solidFill>
              </a:rPr>
              <a:t>    </a:t>
            </a:r>
            <a:endParaRPr lang="en-GB" sz="2800" dirty="0">
              <a:solidFill>
                <a:srgbClr val="FF0000"/>
              </a:solidFill>
            </a:endParaRPr>
          </a:p>
        </p:txBody>
      </p:sp>
      <p:pic>
        <p:nvPicPr>
          <p:cNvPr id="10" name="Picture 2" descr="M:\Marketing\Design work\Website\screen\getintofinance\gif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91" t="3317" r="48910" b="58930"/>
          <a:stretch/>
        </p:blipFill>
        <p:spPr bwMode="auto">
          <a:xfrm>
            <a:off x="7434657" y="6334147"/>
            <a:ext cx="809751"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509210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p:nvPr/>
        </p:nvSpPr>
        <p:spPr>
          <a:xfrm>
            <a:off x="-36512" y="0"/>
            <a:ext cx="9224725" cy="6858000"/>
          </a:xfrm>
          <a:prstGeom prst="rect">
            <a:avLst/>
          </a:prstGeom>
          <a:solidFill>
            <a:srgbClr val="FF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en-GB"/>
          </a:p>
        </p:txBody>
      </p:sp>
      <p:sp>
        <p:nvSpPr>
          <p:cNvPr id="30" name="TextBox 29"/>
          <p:cNvSpPr txBox="1"/>
          <p:nvPr/>
        </p:nvSpPr>
        <p:spPr>
          <a:xfrm>
            <a:off x="5189211" y="3855713"/>
            <a:ext cx="137158" cy="173379"/>
          </a:xfrm>
          <a:prstGeom prst="rect">
            <a:avLst/>
          </a:prstGeom>
          <a:noFill/>
        </p:spPr>
        <p:txBody>
          <a:bodyPr wrap="square" lIns="65023" tIns="32511" rIns="65023" bIns="32511" rtlCol="0">
            <a:spAutoFit/>
          </a:bodyPr>
          <a:lstStyle/>
          <a:p>
            <a:r>
              <a:rPr lang="en-GB" sz="700" dirty="0">
                <a:solidFill>
                  <a:schemeClr val="bg1"/>
                </a:solidFill>
              </a:rPr>
              <a:t>*</a:t>
            </a:r>
          </a:p>
        </p:txBody>
      </p:sp>
      <p:sp>
        <p:nvSpPr>
          <p:cNvPr id="8" name="Rectangle 7"/>
          <p:cNvSpPr/>
          <p:nvPr/>
        </p:nvSpPr>
        <p:spPr>
          <a:xfrm>
            <a:off x="-36512" y="6165305"/>
            <a:ext cx="9224725"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defRPr/>
            </a:pPr>
            <a:r>
              <a:rPr lang="en-GB" sz="2800" b="1" dirty="0" smtClean="0">
                <a:solidFill>
                  <a:srgbClr val="FF0000"/>
                </a:solidFill>
              </a:rPr>
              <a:t> Discuss with your partner…who do you trust?</a:t>
            </a:r>
            <a:endParaRPr lang="en-GB" sz="2800" dirty="0">
              <a:solidFill>
                <a:srgbClr val="FF0000"/>
              </a:solidFill>
            </a:endParaRPr>
          </a:p>
        </p:txBody>
      </p:sp>
      <p:pic>
        <p:nvPicPr>
          <p:cNvPr id="9"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91" t="3317" r="48910" b="58930"/>
          <a:stretch/>
        </p:blipFill>
        <p:spPr bwMode="auto">
          <a:xfrm>
            <a:off x="7434657" y="6334147"/>
            <a:ext cx="809751"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M:\Marketing\Design work\Website\screen\getintofinance\gif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5189211" y="3855713"/>
            <a:ext cx="137158" cy="173379"/>
          </a:xfrm>
          <a:prstGeom prst="rect">
            <a:avLst/>
          </a:prstGeom>
          <a:noFill/>
        </p:spPr>
        <p:txBody>
          <a:bodyPr wrap="square" lIns="65023" tIns="32511" rIns="65023" bIns="32511" rtlCol="0">
            <a:spAutoFit/>
          </a:bodyPr>
          <a:lstStyle/>
          <a:p>
            <a:r>
              <a:rPr lang="en-GB" sz="700" dirty="0">
                <a:solidFill>
                  <a:schemeClr val="bg1"/>
                </a:solidFill>
              </a:rPr>
              <a:t>*</a:t>
            </a:r>
          </a:p>
        </p:txBody>
      </p:sp>
      <p:sp>
        <p:nvSpPr>
          <p:cNvPr id="14" name="Title 1"/>
          <p:cNvSpPr txBox="1">
            <a:spLocks/>
          </p:cNvSpPr>
          <p:nvPr/>
        </p:nvSpPr>
        <p:spPr>
          <a:xfrm>
            <a:off x="279702" y="260648"/>
            <a:ext cx="7772400" cy="1470025"/>
          </a:xfrm>
          <a:prstGeom prst="rect">
            <a:avLst/>
          </a:prstGeom>
        </p:spPr>
        <p:txBody>
          <a:bodyPr lIns="65023" tIns="32511" rIns="65023" bIns="32511"/>
          <a:lstStyle>
            <a:lvl1pPr algn="l" defTabSz="1285829" rtl="0" eaLnBrk="1" latinLnBrk="0" hangingPunct="1">
              <a:spcBef>
                <a:spcPct val="0"/>
              </a:spcBef>
              <a:buNone/>
              <a:defRPr sz="6200" kern="1200">
                <a:solidFill>
                  <a:schemeClr val="accent5">
                    <a:lumMod val="50000"/>
                  </a:schemeClr>
                </a:solidFill>
                <a:latin typeface="Century Gothic" pitchFamily="34" charset="0"/>
                <a:ea typeface="+mj-ea"/>
                <a:cs typeface="+mj-cs"/>
              </a:defRPr>
            </a:lvl1pPr>
          </a:lstStyle>
          <a:p>
            <a:r>
              <a:rPr lang="en-GB" sz="3600" b="1" dirty="0" smtClean="0">
                <a:solidFill>
                  <a:schemeClr val="bg1"/>
                </a:solidFill>
                <a:latin typeface="+mj-lt"/>
              </a:rPr>
              <a:t>Who do you trust?</a:t>
            </a:r>
            <a:endParaRPr lang="en-GB" sz="3600" b="1" dirty="0">
              <a:solidFill>
                <a:schemeClr val="bg1"/>
              </a:solidFill>
              <a:latin typeface="+mj-lt"/>
            </a:endParaRPr>
          </a:p>
        </p:txBody>
      </p:sp>
      <p:pic>
        <p:nvPicPr>
          <p:cNvPr id="15" name="Picture 22" descr="http://assets-s3.usmagazine.com/uploads/assets/articles/71586-beyonces-makeup-artist-no-makeup-look/1395343649_beyonce-zoom.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50830" y="503442"/>
            <a:ext cx="3276557" cy="204266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descr="http://static.guim.co.uk/sys-images/Media/Pix/pictures/2011/6/29/1309364188619/BBC-NEWS-channel-00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97834" y="2755508"/>
            <a:ext cx="3065684" cy="183941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http://i.dailymail.co.uk/i/pix/2014/01/06/article-2534669-1A72CCC500000578-202_634x47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94153" y="985721"/>
            <a:ext cx="2638601" cy="198519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www.edudemic.com/wp-content/uploads/2013/09/Career-in-Teaching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05417" y="2273704"/>
            <a:ext cx="2792417" cy="187296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4" descr="http://static.guim.co.uk/sys-images/Football/Pix/pictures/2012/11/10/1352563762704/Steven-Gerrard-is-poised--00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93708" y="4289220"/>
            <a:ext cx="2448272" cy="146896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http://news.bbcimg.co.uk/media/images/51094000/jpg/_51094915_009161120-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9702" y="1123151"/>
            <a:ext cx="2132057" cy="284591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http://www.thedrum.com/uploads/news/178361/david_cameron_0.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99591" y="4171742"/>
            <a:ext cx="2365321" cy="15741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https://nationalcareersservice.direct.gov.uk/SiteCollectionImages/Job%20Profile%20Photos/Job%20Profile%20Photos/Hospital-Doctor.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105417" y="4289220"/>
            <a:ext cx="2521792" cy="16841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12715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p:nvPr/>
        </p:nvSpPr>
        <p:spPr>
          <a:xfrm>
            <a:off x="1627" y="16633"/>
            <a:ext cx="9142373" cy="6858000"/>
          </a:xfrm>
          <a:prstGeom prst="rect">
            <a:avLst/>
          </a:prstGeom>
          <a:solidFill>
            <a:srgbClr val="FF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en-GB" dirty="0"/>
          </a:p>
        </p:txBody>
      </p:sp>
      <p:sp>
        <p:nvSpPr>
          <p:cNvPr id="30" name="TextBox 29"/>
          <p:cNvSpPr txBox="1"/>
          <p:nvPr/>
        </p:nvSpPr>
        <p:spPr>
          <a:xfrm>
            <a:off x="5189211" y="3855713"/>
            <a:ext cx="137158" cy="173379"/>
          </a:xfrm>
          <a:prstGeom prst="rect">
            <a:avLst/>
          </a:prstGeom>
          <a:noFill/>
        </p:spPr>
        <p:txBody>
          <a:bodyPr wrap="square" lIns="65023" tIns="32511" rIns="65023" bIns="32511" rtlCol="0">
            <a:spAutoFit/>
          </a:bodyPr>
          <a:lstStyle/>
          <a:p>
            <a:r>
              <a:rPr lang="en-GB" sz="700" dirty="0">
                <a:solidFill>
                  <a:schemeClr val="bg1"/>
                </a:solidFill>
              </a:rPr>
              <a:t>*</a:t>
            </a:r>
          </a:p>
        </p:txBody>
      </p:sp>
      <p:sp>
        <p:nvSpPr>
          <p:cNvPr id="9" name="Title 1"/>
          <p:cNvSpPr txBox="1">
            <a:spLocks/>
          </p:cNvSpPr>
          <p:nvPr/>
        </p:nvSpPr>
        <p:spPr>
          <a:xfrm>
            <a:off x="257463" y="230353"/>
            <a:ext cx="8468762" cy="936104"/>
          </a:xfrm>
          <a:prstGeom prst="rect">
            <a:avLst/>
          </a:prstGeom>
        </p:spPr>
        <p:txBody>
          <a:bodyPr lIns="65023" tIns="32511" rIns="65023" bIns="32511"/>
          <a:lstStyle>
            <a:lvl1pPr algn="l" defTabSz="1285829" rtl="0" eaLnBrk="1" latinLnBrk="0" hangingPunct="1">
              <a:spcBef>
                <a:spcPct val="0"/>
              </a:spcBef>
              <a:buNone/>
              <a:defRPr sz="6200" kern="1200">
                <a:solidFill>
                  <a:schemeClr val="accent5">
                    <a:lumMod val="50000"/>
                  </a:schemeClr>
                </a:solidFill>
                <a:latin typeface="Century Gothic" pitchFamily="34" charset="0"/>
                <a:ea typeface="+mj-ea"/>
                <a:cs typeface="+mj-cs"/>
              </a:defRPr>
            </a:lvl1pPr>
          </a:lstStyle>
          <a:p>
            <a:r>
              <a:rPr lang="en-GB" sz="3200" b="1" dirty="0" smtClean="0">
                <a:solidFill>
                  <a:schemeClr val="bg1"/>
                </a:solidFill>
              </a:rPr>
              <a:t>Survey 2015: </a:t>
            </a:r>
            <a:r>
              <a:rPr lang="en-GB" sz="3200" b="1" dirty="0" smtClean="0">
                <a:solidFill>
                  <a:schemeClr val="bg1"/>
                </a:solidFill>
              </a:rPr>
              <a:t>The 5 most trusted professions</a:t>
            </a:r>
            <a:endParaRPr lang="en-GB" sz="3200" b="1" dirty="0">
              <a:solidFill>
                <a:schemeClr val="bg1"/>
              </a:solidFill>
            </a:endParaRPr>
          </a:p>
        </p:txBody>
      </p:sp>
      <p:sp>
        <p:nvSpPr>
          <p:cNvPr id="10" name="Rectangle 9"/>
          <p:cNvSpPr/>
          <p:nvPr/>
        </p:nvSpPr>
        <p:spPr>
          <a:xfrm>
            <a:off x="-36512" y="6165305"/>
            <a:ext cx="9224725"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defRPr/>
            </a:pPr>
            <a:r>
              <a:rPr lang="en-GB" sz="2800" b="1" dirty="0" smtClean="0">
                <a:solidFill>
                  <a:srgbClr val="FF0000"/>
                </a:solidFill>
              </a:rPr>
              <a:t>    </a:t>
            </a:r>
            <a:endParaRPr lang="en-GB" sz="2800" dirty="0">
              <a:solidFill>
                <a:srgbClr val="FF0000"/>
              </a:solidFill>
            </a:endParaRPr>
          </a:p>
        </p:txBody>
      </p:sp>
      <p:pic>
        <p:nvPicPr>
          <p:cNvPr id="11"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91" t="3317" r="48910" b="58930"/>
          <a:stretch/>
        </p:blipFill>
        <p:spPr bwMode="auto">
          <a:xfrm>
            <a:off x="7434657" y="6334147"/>
            <a:ext cx="809751"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M:\Marketing\Design work\Website\screen\getintofinance\gif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92663" y="6363577"/>
            <a:ext cx="4445867" cy="323535"/>
          </a:xfrm>
          <a:prstGeom prst="rect">
            <a:avLst/>
          </a:prstGeom>
          <a:noFill/>
        </p:spPr>
        <p:txBody>
          <a:bodyPr wrap="none" lIns="46086" tIns="23043" rIns="46086" bIns="23043">
            <a:spAutoFit/>
          </a:bodyPr>
          <a:lstStyle/>
          <a:p>
            <a:pPr>
              <a:defRPr/>
            </a:pPr>
            <a:r>
              <a:rPr lang="en-GB" b="1" dirty="0"/>
              <a:t>Source: </a:t>
            </a:r>
            <a:r>
              <a:rPr lang="en-GB" dirty="0"/>
              <a:t>Ipsos MORI Political </a:t>
            </a:r>
            <a:r>
              <a:rPr lang="en-GB" dirty="0" smtClean="0"/>
              <a:t>Monitor, Jan 2015</a:t>
            </a:r>
            <a:endParaRPr lang="en-GB" b="1" dirty="0"/>
          </a:p>
        </p:txBody>
      </p:sp>
      <p:pic>
        <p:nvPicPr>
          <p:cNvPr id="2" name="Picture 1"/>
          <p:cNvPicPr>
            <a:picLocks noChangeAspect="1"/>
          </p:cNvPicPr>
          <p:nvPr/>
        </p:nvPicPr>
        <p:blipFill rotWithShape="1">
          <a:blip r:embed="rId7"/>
          <a:srcRect l="16240" t="17516" r="17901" b="16532"/>
          <a:stretch/>
        </p:blipFill>
        <p:spPr>
          <a:xfrm>
            <a:off x="864271" y="1623465"/>
            <a:ext cx="7668169" cy="4317373"/>
          </a:xfrm>
          <a:prstGeom prst="rect">
            <a:avLst/>
          </a:prstGeom>
        </p:spPr>
      </p:pic>
    </p:spTree>
    <p:custDataLst>
      <p:tags r:id="rId1"/>
    </p:custDataLst>
    <p:extLst>
      <p:ext uri="{BB962C8B-B14F-4D97-AF65-F5344CB8AC3E}">
        <p14:creationId xmlns:p14="http://schemas.microsoft.com/office/powerpoint/2010/main" val="2599816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p:nvPr/>
        </p:nvSpPr>
        <p:spPr>
          <a:xfrm>
            <a:off x="1627" y="16633"/>
            <a:ext cx="9142373" cy="6858000"/>
          </a:xfrm>
          <a:prstGeom prst="rect">
            <a:avLst/>
          </a:prstGeom>
          <a:solidFill>
            <a:srgbClr val="FF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en-GB" dirty="0"/>
          </a:p>
        </p:txBody>
      </p:sp>
      <p:sp>
        <p:nvSpPr>
          <p:cNvPr id="30" name="TextBox 29"/>
          <p:cNvSpPr txBox="1"/>
          <p:nvPr/>
        </p:nvSpPr>
        <p:spPr>
          <a:xfrm>
            <a:off x="5189211" y="3855713"/>
            <a:ext cx="137158" cy="173379"/>
          </a:xfrm>
          <a:prstGeom prst="rect">
            <a:avLst/>
          </a:prstGeom>
          <a:noFill/>
        </p:spPr>
        <p:txBody>
          <a:bodyPr wrap="square" lIns="65023" tIns="32511" rIns="65023" bIns="32511" rtlCol="0">
            <a:spAutoFit/>
          </a:bodyPr>
          <a:lstStyle/>
          <a:p>
            <a:r>
              <a:rPr lang="en-GB" sz="700" dirty="0">
                <a:solidFill>
                  <a:schemeClr val="bg1"/>
                </a:solidFill>
              </a:rPr>
              <a:t>*</a:t>
            </a:r>
          </a:p>
        </p:txBody>
      </p:sp>
      <p:sp>
        <p:nvSpPr>
          <p:cNvPr id="9" name="Title 1"/>
          <p:cNvSpPr txBox="1">
            <a:spLocks/>
          </p:cNvSpPr>
          <p:nvPr/>
        </p:nvSpPr>
        <p:spPr>
          <a:xfrm>
            <a:off x="257463" y="230353"/>
            <a:ext cx="8468762" cy="936104"/>
          </a:xfrm>
          <a:prstGeom prst="rect">
            <a:avLst/>
          </a:prstGeom>
        </p:spPr>
        <p:txBody>
          <a:bodyPr lIns="65023" tIns="32511" rIns="65023" bIns="32511"/>
          <a:lstStyle>
            <a:lvl1pPr algn="l" defTabSz="1285829" rtl="0" eaLnBrk="1" latinLnBrk="0" hangingPunct="1">
              <a:spcBef>
                <a:spcPct val="0"/>
              </a:spcBef>
              <a:buNone/>
              <a:defRPr sz="6200" kern="1200">
                <a:solidFill>
                  <a:schemeClr val="accent5">
                    <a:lumMod val="50000"/>
                  </a:schemeClr>
                </a:solidFill>
                <a:latin typeface="Century Gothic" pitchFamily="34" charset="0"/>
                <a:ea typeface="+mj-ea"/>
                <a:cs typeface="+mj-cs"/>
              </a:defRPr>
            </a:lvl1pPr>
          </a:lstStyle>
          <a:p>
            <a:r>
              <a:rPr lang="en-GB" sz="3200" b="1" dirty="0" smtClean="0">
                <a:solidFill>
                  <a:schemeClr val="bg1"/>
                </a:solidFill>
              </a:rPr>
              <a:t>Survey 2015: </a:t>
            </a:r>
            <a:r>
              <a:rPr lang="en-GB" sz="3200" b="1" dirty="0" smtClean="0">
                <a:solidFill>
                  <a:schemeClr val="bg1"/>
                </a:solidFill>
              </a:rPr>
              <a:t>Trust in Industry</a:t>
            </a:r>
            <a:endParaRPr lang="en-GB" sz="3200" b="1" dirty="0">
              <a:solidFill>
                <a:schemeClr val="bg1"/>
              </a:solidFill>
            </a:endParaRPr>
          </a:p>
        </p:txBody>
      </p:sp>
      <p:sp>
        <p:nvSpPr>
          <p:cNvPr id="10" name="Rectangle 9"/>
          <p:cNvSpPr/>
          <p:nvPr/>
        </p:nvSpPr>
        <p:spPr>
          <a:xfrm>
            <a:off x="-36512" y="6165305"/>
            <a:ext cx="9224725"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defRPr/>
            </a:pPr>
            <a:r>
              <a:rPr lang="en-GB" sz="2800" b="1" dirty="0" smtClean="0">
                <a:solidFill>
                  <a:srgbClr val="FF0000"/>
                </a:solidFill>
              </a:rPr>
              <a:t>    </a:t>
            </a:r>
            <a:endParaRPr lang="en-GB" sz="2800" dirty="0">
              <a:solidFill>
                <a:srgbClr val="FF0000"/>
              </a:solidFill>
            </a:endParaRPr>
          </a:p>
        </p:txBody>
      </p:sp>
      <p:pic>
        <p:nvPicPr>
          <p:cNvPr id="11"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91" t="3317" r="48910" b="58930"/>
          <a:stretch/>
        </p:blipFill>
        <p:spPr bwMode="auto">
          <a:xfrm>
            <a:off x="7434657" y="6334147"/>
            <a:ext cx="809751"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M:\Marketing\Design work\Website\screen\getintofinance\gif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92663" y="6363577"/>
            <a:ext cx="4445867" cy="323535"/>
          </a:xfrm>
          <a:prstGeom prst="rect">
            <a:avLst/>
          </a:prstGeom>
          <a:noFill/>
        </p:spPr>
        <p:txBody>
          <a:bodyPr wrap="none" lIns="46086" tIns="23043" rIns="46086" bIns="23043">
            <a:spAutoFit/>
          </a:bodyPr>
          <a:lstStyle/>
          <a:p>
            <a:pPr>
              <a:defRPr/>
            </a:pPr>
            <a:r>
              <a:rPr lang="en-GB" b="1" dirty="0"/>
              <a:t>Source: </a:t>
            </a:r>
            <a:r>
              <a:rPr lang="en-GB" dirty="0"/>
              <a:t>Ipsos MORI Political </a:t>
            </a:r>
            <a:r>
              <a:rPr lang="en-GB" dirty="0" smtClean="0"/>
              <a:t>Monitor, Jan 2015</a:t>
            </a:r>
            <a:endParaRPr lang="en-GB" b="1" dirty="0"/>
          </a:p>
        </p:txBody>
      </p:sp>
      <p:pic>
        <p:nvPicPr>
          <p:cNvPr id="3" name="Picture 2"/>
          <p:cNvPicPr>
            <a:picLocks noChangeAspect="1"/>
          </p:cNvPicPr>
          <p:nvPr/>
        </p:nvPicPr>
        <p:blipFill rotWithShape="1">
          <a:blip r:embed="rId7"/>
          <a:srcRect l="16794" t="17516" r="17900" b="17516"/>
          <a:stretch/>
        </p:blipFill>
        <p:spPr>
          <a:xfrm>
            <a:off x="1009132" y="1380177"/>
            <a:ext cx="7632848" cy="4269220"/>
          </a:xfrm>
          <a:prstGeom prst="rect">
            <a:avLst/>
          </a:prstGeom>
        </p:spPr>
      </p:pic>
    </p:spTree>
    <p:custDataLst>
      <p:tags r:id="rId1"/>
    </p:custDataLst>
    <p:extLst>
      <p:ext uri="{BB962C8B-B14F-4D97-AF65-F5344CB8AC3E}">
        <p14:creationId xmlns:p14="http://schemas.microsoft.com/office/powerpoint/2010/main" val="2724335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p:nvPr/>
        </p:nvSpPr>
        <p:spPr>
          <a:xfrm>
            <a:off x="1627" y="0"/>
            <a:ext cx="9142373" cy="6858000"/>
          </a:xfrm>
          <a:prstGeom prst="rect">
            <a:avLst/>
          </a:prstGeom>
          <a:solidFill>
            <a:srgbClr val="FF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en-GB" dirty="0"/>
          </a:p>
        </p:txBody>
      </p:sp>
      <p:sp>
        <p:nvSpPr>
          <p:cNvPr id="9" name="Title 1"/>
          <p:cNvSpPr txBox="1">
            <a:spLocks/>
          </p:cNvSpPr>
          <p:nvPr/>
        </p:nvSpPr>
        <p:spPr>
          <a:xfrm>
            <a:off x="257463" y="230353"/>
            <a:ext cx="8468762" cy="936104"/>
          </a:xfrm>
          <a:prstGeom prst="rect">
            <a:avLst/>
          </a:prstGeom>
        </p:spPr>
        <p:txBody>
          <a:bodyPr lIns="65023" tIns="32511" rIns="65023" bIns="32511"/>
          <a:lstStyle>
            <a:lvl1pPr algn="l" defTabSz="1285829" rtl="0" eaLnBrk="1" latinLnBrk="0" hangingPunct="1">
              <a:spcBef>
                <a:spcPct val="0"/>
              </a:spcBef>
              <a:buNone/>
              <a:defRPr sz="6200" kern="1200">
                <a:solidFill>
                  <a:schemeClr val="accent5">
                    <a:lumMod val="50000"/>
                  </a:schemeClr>
                </a:solidFill>
                <a:latin typeface="Century Gothic" pitchFamily="34" charset="0"/>
                <a:ea typeface="+mj-ea"/>
                <a:cs typeface="+mj-cs"/>
              </a:defRPr>
            </a:lvl1pPr>
          </a:lstStyle>
          <a:p>
            <a:r>
              <a:rPr lang="en-GB" sz="3600" b="1" dirty="0" smtClean="0">
                <a:solidFill>
                  <a:schemeClr val="bg1"/>
                </a:solidFill>
              </a:rPr>
              <a:t>Edelman Trust Barometer 2016</a:t>
            </a:r>
            <a:endParaRPr lang="en-GB" sz="3600" b="1" dirty="0">
              <a:solidFill>
                <a:schemeClr val="bg1"/>
              </a:solidFill>
            </a:endParaRPr>
          </a:p>
        </p:txBody>
      </p:sp>
      <p:sp>
        <p:nvSpPr>
          <p:cNvPr id="26" name="Rectangle 25"/>
          <p:cNvSpPr/>
          <p:nvPr/>
        </p:nvSpPr>
        <p:spPr>
          <a:xfrm>
            <a:off x="-36512" y="6165305"/>
            <a:ext cx="9224725"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defRPr/>
            </a:pPr>
            <a:r>
              <a:rPr lang="en-GB" sz="2800" b="1" dirty="0" smtClean="0">
                <a:solidFill>
                  <a:srgbClr val="FF0000"/>
                </a:solidFill>
              </a:rPr>
              <a:t>    </a:t>
            </a:r>
            <a:endParaRPr lang="en-GB" sz="2800" dirty="0">
              <a:solidFill>
                <a:srgbClr val="FF0000"/>
              </a:solidFill>
            </a:endParaRPr>
          </a:p>
        </p:txBody>
      </p:sp>
      <p:pic>
        <p:nvPicPr>
          <p:cNvPr id="27"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91" t="3317" r="48910" b="58930"/>
          <a:stretch/>
        </p:blipFill>
        <p:spPr bwMode="auto">
          <a:xfrm>
            <a:off x="7434657" y="6334147"/>
            <a:ext cx="809751"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descr="M:\Marketing\Design work\Website\screen\getintofinance\gif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799" y="6334147"/>
            <a:ext cx="7279606" cy="307777"/>
          </a:xfrm>
          <a:prstGeom prst="rect">
            <a:avLst/>
          </a:prstGeom>
        </p:spPr>
        <p:txBody>
          <a:bodyPr wrap="square">
            <a:spAutoFit/>
          </a:bodyPr>
          <a:lstStyle/>
          <a:p>
            <a:pPr>
              <a:defRPr/>
            </a:pPr>
            <a:r>
              <a:rPr lang="en-GB" sz="1400" b="1" dirty="0">
                <a:latin typeface="Arial" panose="020B0604020202020204" pitchFamily="34" charset="0"/>
                <a:cs typeface="Arial" panose="020B0604020202020204" pitchFamily="34" charset="0"/>
              </a:rPr>
              <a:t>Source: </a:t>
            </a:r>
            <a:r>
              <a:rPr lang="en-GB" sz="1400" dirty="0" smtClean="0">
                <a:latin typeface="Arial" panose="020B0604020202020204" pitchFamily="34" charset="0"/>
                <a:cs typeface="Arial" panose="020B0604020202020204" pitchFamily="34" charset="0"/>
                <a:hlinkClick r:id="rId7"/>
              </a:rPr>
              <a:t>Edelman </a:t>
            </a:r>
            <a:r>
              <a:rPr lang="en-GB" sz="1400" dirty="0">
                <a:latin typeface="Arial" panose="020B0604020202020204" pitchFamily="34" charset="0"/>
                <a:cs typeface="Arial" panose="020B0604020202020204" pitchFamily="34" charset="0"/>
                <a:hlinkClick r:id="rId7"/>
              </a:rPr>
              <a:t>Trust </a:t>
            </a:r>
            <a:r>
              <a:rPr lang="en-GB" sz="1400" dirty="0" smtClean="0">
                <a:latin typeface="Arial" panose="020B0604020202020204" pitchFamily="34" charset="0"/>
                <a:cs typeface="Arial" panose="020B0604020202020204" pitchFamily="34" charset="0"/>
                <a:hlinkClick r:id="rId7"/>
              </a:rPr>
              <a:t>Barometer 2016</a:t>
            </a:r>
            <a:endParaRPr lang="en-GB" sz="1400" dirty="0">
              <a:latin typeface="Arial" panose="020B0604020202020204" pitchFamily="34" charset="0"/>
              <a:cs typeface="Arial" panose="020B0604020202020204" pitchFamily="34" charset="0"/>
            </a:endParaRPr>
          </a:p>
        </p:txBody>
      </p:sp>
      <p:sp>
        <p:nvSpPr>
          <p:cNvPr id="3" name="Rectangle 2"/>
          <p:cNvSpPr/>
          <p:nvPr/>
        </p:nvSpPr>
        <p:spPr>
          <a:xfrm>
            <a:off x="5773214" y="5501362"/>
            <a:ext cx="237566" cy="369332"/>
          </a:xfrm>
          <a:prstGeom prst="rect">
            <a:avLst/>
          </a:prstGeom>
        </p:spPr>
        <p:txBody>
          <a:bodyPr wrap="none">
            <a:spAutoFit/>
          </a:bodyPr>
          <a:lstStyle/>
          <a:p>
            <a:r>
              <a:rPr lang="en-GB" dirty="0" smtClean="0"/>
              <a:t> </a:t>
            </a:r>
            <a:endParaRPr lang="en-GB" dirty="0"/>
          </a:p>
        </p:txBody>
      </p:sp>
      <p:sp>
        <p:nvSpPr>
          <p:cNvPr id="5" name="Rectangle 4"/>
          <p:cNvSpPr/>
          <p:nvPr/>
        </p:nvSpPr>
        <p:spPr>
          <a:xfrm>
            <a:off x="337619" y="2354524"/>
            <a:ext cx="8468762" cy="35729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b="1" dirty="0" smtClean="0">
                <a:solidFill>
                  <a:srgbClr val="FF0000"/>
                </a:solidFill>
              </a:rPr>
              <a:t>The </a:t>
            </a:r>
            <a:r>
              <a:rPr lang="en-GB" b="1" dirty="0">
                <a:solidFill>
                  <a:srgbClr val="FF0000"/>
                </a:solidFill>
              </a:rPr>
              <a:t>survey is Edelman’s 16th annual trust and credibility survey. It measures trust across a number of institutions, sectors and geographies. </a:t>
            </a:r>
            <a:endParaRPr lang="en-GB" b="1" dirty="0" smtClean="0">
              <a:solidFill>
                <a:srgbClr val="FF0000"/>
              </a:solidFill>
            </a:endParaRPr>
          </a:p>
          <a:p>
            <a:pPr algn="ctr"/>
            <a:endParaRPr lang="en-GB" b="1" dirty="0">
              <a:solidFill>
                <a:srgbClr val="FF0000"/>
              </a:solidFill>
            </a:endParaRPr>
          </a:p>
          <a:p>
            <a:pPr algn="ctr"/>
            <a:r>
              <a:rPr lang="en-GB" b="1" dirty="0" smtClean="0">
                <a:solidFill>
                  <a:srgbClr val="FF0000"/>
                </a:solidFill>
              </a:rPr>
              <a:t>The </a:t>
            </a:r>
            <a:r>
              <a:rPr lang="en-GB" b="1" dirty="0">
                <a:solidFill>
                  <a:srgbClr val="FF0000"/>
                </a:solidFill>
              </a:rPr>
              <a:t>2016 Edelman Trust Barometer surveyed more than 33,000 respondents across 28 countries</a:t>
            </a:r>
            <a:r>
              <a:rPr lang="en-GB" b="1" dirty="0" smtClean="0">
                <a:solidFill>
                  <a:srgbClr val="FF0000"/>
                </a:solidFill>
              </a:rPr>
              <a:t>.</a:t>
            </a:r>
          </a:p>
          <a:p>
            <a:pPr algn="ctr"/>
            <a:endParaRPr lang="en-GB" dirty="0"/>
          </a:p>
          <a:p>
            <a:pPr algn="ctr"/>
            <a:r>
              <a:rPr lang="en-GB" i="1" dirty="0"/>
              <a:t>The Edelman Trust Barometer 2016 has revealed A Tale of Two </a:t>
            </a:r>
            <a:r>
              <a:rPr lang="en-GB" i="1" dirty="0" err="1"/>
              <a:t>Britains</a:t>
            </a:r>
            <a:r>
              <a:rPr lang="en-GB" i="1" dirty="0"/>
              <a:t>. A yawning gap has opened between Britain’s haves and have-nots in Edelman’s annual survey of how much trust we place in the institutions that dominate our lives. The trust that Britons feel in </a:t>
            </a:r>
            <a:r>
              <a:rPr lang="en-GB" b="1" i="1" dirty="0"/>
              <a:t>government, business, the media and NGOs</a:t>
            </a:r>
            <a:r>
              <a:rPr lang="en-GB" i="1" dirty="0"/>
              <a:t> depends on where they stand in the social hierarchy</a:t>
            </a:r>
            <a:r>
              <a:rPr lang="en-GB" i="1" dirty="0" smtClean="0"/>
              <a:t>.</a:t>
            </a:r>
            <a:endParaRPr lang="en-GB" i="1" dirty="0"/>
          </a:p>
        </p:txBody>
      </p:sp>
      <p:pic>
        <p:nvPicPr>
          <p:cNvPr id="1028" name="Picture 4" descr="http://i.huffpost.com/gen/2517406/images/o-RICHARD-EDELMAN-facebook.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69705" y="893574"/>
            <a:ext cx="2808312" cy="140415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23501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p:nvPr/>
        </p:nvSpPr>
        <p:spPr>
          <a:xfrm>
            <a:off x="1627" y="0"/>
            <a:ext cx="9142373" cy="6858000"/>
          </a:xfrm>
          <a:prstGeom prst="rect">
            <a:avLst/>
          </a:prstGeom>
          <a:solidFill>
            <a:srgbClr val="FF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en-GB" dirty="0"/>
          </a:p>
        </p:txBody>
      </p:sp>
      <p:sp>
        <p:nvSpPr>
          <p:cNvPr id="9" name="Title 1"/>
          <p:cNvSpPr txBox="1">
            <a:spLocks/>
          </p:cNvSpPr>
          <p:nvPr/>
        </p:nvSpPr>
        <p:spPr>
          <a:xfrm>
            <a:off x="257463" y="230353"/>
            <a:ext cx="8468762" cy="936104"/>
          </a:xfrm>
          <a:prstGeom prst="rect">
            <a:avLst/>
          </a:prstGeom>
        </p:spPr>
        <p:txBody>
          <a:bodyPr lIns="65023" tIns="32511" rIns="65023" bIns="32511"/>
          <a:lstStyle>
            <a:lvl1pPr algn="l" defTabSz="1285829" rtl="0" eaLnBrk="1" latinLnBrk="0" hangingPunct="1">
              <a:spcBef>
                <a:spcPct val="0"/>
              </a:spcBef>
              <a:buNone/>
              <a:defRPr sz="6200" kern="1200">
                <a:solidFill>
                  <a:schemeClr val="accent5">
                    <a:lumMod val="50000"/>
                  </a:schemeClr>
                </a:solidFill>
                <a:latin typeface="Century Gothic" pitchFamily="34" charset="0"/>
                <a:ea typeface="+mj-ea"/>
                <a:cs typeface="+mj-cs"/>
              </a:defRPr>
            </a:lvl1pPr>
          </a:lstStyle>
          <a:p>
            <a:r>
              <a:rPr lang="en-GB" sz="3600" b="1" dirty="0" smtClean="0">
                <a:solidFill>
                  <a:schemeClr val="bg1"/>
                </a:solidFill>
              </a:rPr>
              <a:t>Edelman Trust Barometer 2016</a:t>
            </a:r>
          </a:p>
          <a:p>
            <a:r>
              <a:rPr lang="en-GB" sz="3600" b="1" dirty="0" smtClean="0">
                <a:solidFill>
                  <a:schemeClr val="bg1"/>
                </a:solidFill>
              </a:rPr>
              <a:t>Highlights</a:t>
            </a:r>
            <a:endParaRPr lang="en-GB" sz="3600" b="1" dirty="0">
              <a:solidFill>
                <a:schemeClr val="bg1"/>
              </a:solidFill>
            </a:endParaRPr>
          </a:p>
        </p:txBody>
      </p:sp>
      <p:sp>
        <p:nvSpPr>
          <p:cNvPr id="26" name="Rectangle 25"/>
          <p:cNvSpPr/>
          <p:nvPr/>
        </p:nvSpPr>
        <p:spPr>
          <a:xfrm>
            <a:off x="-36512" y="6165305"/>
            <a:ext cx="9224725"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defRPr/>
            </a:pPr>
            <a:r>
              <a:rPr lang="en-GB" sz="2800" b="1" dirty="0" smtClean="0">
                <a:solidFill>
                  <a:srgbClr val="FF0000"/>
                </a:solidFill>
              </a:rPr>
              <a:t>    </a:t>
            </a:r>
            <a:endParaRPr lang="en-GB" sz="2800" dirty="0">
              <a:solidFill>
                <a:srgbClr val="FF0000"/>
              </a:solidFill>
            </a:endParaRPr>
          </a:p>
        </p:txBody>
      </p:sp>
      <p:pic>
        <p:nvPicPr>
          <p:cNvPr id="27"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91" t="3317" r="48910" b="58930"/>
          <a:stretch/>
        </p:blipFill>
        <p:spPr bwMode="auto">
          <a:xfrm>
            <a:off x="7434657" y="6334147"/>
            <a:ext cx="809751"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descr="M:\Marketing\Design work\Website\screen\getintofinance\gif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773214" y="5501362"/>
            <a:ext cx="237566" cy="369332"/>
          </a:xfrm>
          <a:prstGeom prst="rect">
            <a:avLst/>
          </a:prstGeom>
        </p:spPr>
        <p:txBody>
          <a:bodyPr wrap="none">
            <a:spAutoFit/>
          </a:bodyPr>
          <a:lstStyle/>
          <a:p>
            <a:r>
              <a:rPr lang="en-GB" dirty="0" smtClean="0"/>
              <a:t> </a:t>
            </a:r>
            <a:endParaRPr lang="en-GB" dirty="0"/>
          </a:p>
        </p:txBody>
      </p:sp>
      <p:sp>
        <p:nvSpPr>
          <p:cNvPr id="5" name="Rectangle 4"/>
          <p:cNvSpPr/>
          <p:nvPr/>
        </p:nvSpPr>
        <p:spPr>
          <a:xfrm>
            <a:off x="233799" y="3284984"/>
            <a:ext cx="8202969" cy="27330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GB" b="1" dirty="0"/>
              <a:t>Some of the key findings in the UK reveal</a:t>
            </a:r>
            <a:r>
              <a:rPr lang="en-GB" b="1" dirty="0" smtClean="0"/>
              <a:t>:</a:t>
            </a:r>
          </a:p>
          <a:p>
            <a:endParaRPr lang="en-GB" dirty="0"/>
          </a:p>
          <a:p>
            <a:pPr marL="285750" indent="-285750">
              <a:buFont typeface="Arial" panose="020B0604020202020204" pitchFamily="34" charset="0"/>
              <a:buChar char="•"/>
            </a:pPr>
            <a:r>
              <a:rPr lang="en-GB" dirty="0"/>
              <a:t>Little trust in politicians, </a:t>
            </a:r>
            <a:r>
              <a:rPr lang="en-GB" b="1" dirty="0">
                <a:solidFill>
                  <a:srgbClr val="0070C0"/>
                </a:solidFill>
              </a:rPr>
              <a:t>but business stages a trust revival</a:t>
            </a:r>
          </a:p>
          <a:p>
            <a:pPr marL="285750" indent="-285750">
              <a:buFont typeface="Arial" panose="020B0604020202020204" pitchFamily="34" charset="0"/>
              <a:buChar char="•"/>
            </a:pPr>
            <a:r>
              <a:rPr lang="en-GB" dirty="0"/>
              <a:t>Brexit strongly favoured by those struggling through austerity; the wealthy want to stay in the EU</a:t>
            </a:r>
          </a:p>
          <a:p>
            <a:pPr marL="285750" indent="-285750">
              <a:buFont typeface="Arial" panose="020B0604020202020204" pitchFamily="34" charset="0"/>
              <a:buChar char="•"/>
            </a:pPr>
            <a:r>
              <a:rPr lang="en-GB" b="1" dirty="0">
                <a:solidFill>
                  <a:srgbClr val="0070C0"/>
                </a:solidFill>
              </a:rPr>
              <a:t>Trust in business reaches a post-crisis high – but only among the well-off</a:t>
            </a:r>
          </a:p>
          <a:p>
            <a:pPr marL="285750" indent="-285750">
              <a:buFont typeface="Arial" panose="020B0604020202020204" pitchFamily="34" charset="0"/>
              <a:buChar char="•"/>
            </a:pPr>
            <a:r>
              <a:rPr lang="en-GB" dirty="0"/>
              <a:t>The biggest “trust gap” of all institutions is in relation to business</a:t>
            </a:r>
          </a:p>
          <a:p>
            <a:pPr marL="285750" indent="-285750">
              <a:buFont typeface="Arial" panose="020B0604020202020204" pitchFamily="34" charset="0"/>
              <a:buChar char="•"/>
            </a:pPr>
            <a:r>
              <a:rPr lang="en-GB" b="1" dirty="0">
                <a:solidFill>
                  <a:srgbClr val="0070C0"/>
                </a:solidFill>
              </a:rPr>
              <a:t>Paying tax and behaving responsibly</a:t>
            </a:r>
            <a:r>
              <a:rPr lang="en-GB" dirty="0"/>
              <a:t> remain the major divers of increased trust in </a:t>
            </a:r>
            <a:r>
              <a:rPr lang="en-GB" dirty="0" smtClean="0"/>
              <a:t>business</a:t>
            </a:r>
            <a:endParaRPr lang="en-GB" dirty="0"/>
          </a:p>
        </p:txBody>
      </p:sp>
      <p:pic>
        <p:nvPicPr>
          <p:cNvPr id="4" name="Picture 3">
            <a:hlinkClick r:id="rId7"/>
          </p:cNvPr>
          <p:cNvPicPr>
            <a:picLocks noChangeAspect="1"/>
          </p:cNvPicPr>
          <p:nvPr/>
        </p:nvPicPr>
        <p:blipFill rotWithShape="1">
          <a:blip r:embed="rId8"/>
          <a:srcRect l="20115" t="21453" r="20115" b="18500"/>
          <a:stretch/>
        </p:blipFill>
        <p:spPr>
          <a:xfrm>
            <a:off x="4491844" y="958961"/>
            <a:ext cx="3917379" cy="2212593"/>
          </a:xfrm>
          <a:prstGeom prst="rect">
            <a:avLst/>
          </a:prstGeom>
        </p:spPr>
      </p:pic>
      <p:sp>
        <p:nvSpPr>
          <p:cNvPr id="25" name="Rectangle 24"/>
          <p:cNvSpPr/>
          <p:nvPr/>
        </p:nvSpPr>
        <p:spPr>
          <a:xfrm>
            <a:off x="8799" y="6334147"/>
            <a:ext cx="7279606" cy="307777"/>
          </a:xfrm>
          <a:prstGeom prst="rect">
            <a:avLst/>
          </a:prstGeom>
        </p:spPr>
        <p:txBody>
          <a:bodyPr wrap="square">
            <a:spAutoFit/>
          </a:bodyPr>
          <a:lstStyle/>
          <a:p>
            <a:pPr>
              <a:defRPr/>
            </a:pPr>
            <a:r>
              <a:rPr lang="en-GB" sz="1400" b="1" dirty="0">
                <a:latin typeface="Arial" panose="020B0604020202020204" pitchFamily="34" charset="0"/>
                <a:cs typeface="Arial" panose="020B0604020202020204" pitchFamily="34" charset="0"/>
              </a:rPr>
              <a:t>Source: </a:t>
            </a:r>
            <a:r>
              <a:rPr lang="en-GB" sz="1400" dirty="0" smtClean="0">
                <a:latin typeface="Arial" panose="020B0604020202020204" pitchFamily="34" charset="0"/>
                <a:cs typeface="Arial" panose="020B0604020202020204" pitchFamily="34" charset="0"/>
                <a:hlinkClick r:id="rId9"/>
              </a:rPr>
              <a:t>Edelman </a:t>
            </a:r>
            <a:r>
              <a:rPr lang="en-GB" sz="1400" dirty="0">
                <a:latin typeface="Arial" panose="020B0604020202020204" pitchFamily="34" charset="0"/>
                <a:cs typeface="Arial" panose="020B0604020202020204" pitchFamily="34" charset="0"/>
                <a:hlinkClick r:id="rId9"/>
              </a:rPr>
              <a:t>Trust </a:t>
            </a:r>
            <a:r>
              <a:rPr lang="en-GB" sz="1400" dirty="0" smtClean="0">
                <a:latin typeface="Arial" panose="020B0604020202020204" pitchFamily="34" charset="0"/>
                <a:cs typeface="Arial" panose="020B0604020202020204" pitchFamily="34" charset="0"/>
                <a:hlinkClick r:id="rId9"/>
              </a:rPr>
              <a:t>Barometer 2016</a:t>
            </a:r>
            <a:endParaRPr lang="en-GB" sz="1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729335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p:nvPr/>
        </p:nvSpPr>
        <p:spPr>
          <a:xfrm>
            <a:off x="1627" y="0"/>
            <a:ext cx="9142373" cy="6858000"/>
          </a:xfrm>
          <a:prstGeom prst="rect">
            <a:avLst/>
          </a:prstGeom>
          <a:solidFill>
            <a:srgbClr val="FF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en-GB" dirty="0"/>
          </a:p>
        </p:txBody>
      </p:sp>
      <p:sp>
        <p:nvSpPr>
          <p:cNvPr id="30" name="TextBox 29"/>
          <p:cNvSpPr txBox="1"/>
          <p:nvPr/>
        </p:nvSpPr>
        <p:spPr>
          <a:xfrm>
            <a:off x="5189211" y="3855713"/>
            <a:ext cx="137158" cy="173379"/>
          </a:xfrm>
          <a:prstGeom prst="rect">
            <a:avLst/>
          </a:prstGeom>
          <a:noFill/>
        </p:spPr>
        <p:txBody>
          <a:bodyPr wrap="square" lIns="65023" tIns="32511" rIns="65023" bIns="32511" rtlCol="0">
            <a:spAutoFit/>
          </a:bodyPr>
          <a:lstStyle/>
          <a:p>
            <a:r>
              <a:rPr lang="en-GB" sz="700" dirty="0">
                <a:solidFill>
                  <a:schemeClr val="bg1"/>
                </a:solidFill>
              </a:rPr>
              <a:t>*</a:t>
            </a:r>
          </a:p>
        </p:txBody>
      </p:sp>
      <p:sp>
        <p:nvSpPr>
          <p:cNvPr id="9" name="Title 1"/>
          <p:cNvSpPr txBox="1">
            <a:spLocks/>
          </p:cNvSpPr>
          <p:nvPr/>
        </p:nvSpPr>
        <p:spPr>
          <a:xfrm>
            <a:off x="257463" y="230353"/>
            <a:ext cx="8468762" cy="936104"/>
          </a:xfrm>
          <a:prstGeom prst="rect">
            <a:avLst/>
          </a:prstGeom>
        </p:spPr>
        <p:txBody>
          <a:bodyPr lIns="65023" tIns="32511" rIns="65023" bIns="32511"/>
          <a:lstStyle>
            <a:lvl1pPr algn="l" defTabSz="1285829" rtl="0" eaLnBrk="1" latinLnBrk="0" hangingPunct="1">
              <a:spcBef>
                <a:spcPct val="0"/>
              </a:spcBef>
              <a:buNone/>
              <a:defRPr sz="6200" kern="1200">
                <a:solidFill>
                  <a:schemeClr val="accent5">
                    <a:lumMod val="50000"/>
                  </a:schemeClr>
                </a:solidFill>
                <a:latin typeface="Century Gothic" pitchFamily="34" charset="0"/>
                <a:ea typeface="+mj-ea"/>
                <a:cs typeface="+mj-cs"/>
              </a:defRPr>
            </a:lvl1pPr>
          </a:lstStyle>
          <a:p>
            <a:r>
              <a:rPr lang="en-GB" sz="3600" b="1" dirty="0" smtClean="0">
                <a:solidFill>
                  <a:schemeClr val="bg1"/>
                </a:solidFill>
              </a:rPr>
              <a:t>Financial services is the least trusted industry globally…</a:t>
            </a:r>
            <a:endParaRPr lang="en-GB" sz="3600" b="1" dirty="0">
              <a:solidFill>
                <a:schemeClr val="bg1"/>
              </a:solidFill>
            </a:endParaRPr>
          </a:p>
        </p:txBody>
      </p:sp>
      <p:sp>
        <p:nvSpPr>
          <p:cNvPr id="26" name="Rectangle 25"/>
          <p:cNvSpPr/>
          <p:nvPr/>
        </p:nvSpPr>
        <p:spPr>
          <a:xfrm>
            <a:off x="-36512" y="6165305"/>
            <a:ext cx="9224725"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defRPr/>
            </a:pPr>
            <a:r>
              <a:rPr lang="en-GB" sz="2800" b="1" dirty="0" smtClean="0">
                <a:solidFill>
                  <a:srgbClr val="FF0000"/>
                </a:solidFill>
              </a:rPr>
              <a:t>    </a:t>
            </a:r>
            <a:endParaRPr lang="en-GB" sz="2800" dirty="0">
              <a:solidFill>
                <a:srgbClr val="FF0000"/>
              </a:solidFill>
            </a:endParaRPr>
          </a:p>
        </p:txBody>
      </p:sp>
      <p:pic>
        <p:nvPicPr>
          <p:cNvPr id="27"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91" t="3317" r="48910" b="58930"/>
          <a:stretch/>
        </p:blipFill>
        <p:spPr bwMode="auto">
          <a:xfrm>
            <a:off x="7434657" y="6334147"/>
            <a:ext cx="809751"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descr="M:\Marketing\Design work\Website\screen\getintofinance\gif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799" y="6334147"/>
            <a:ext cx="7279606" cy="307777"/>
          </a:xfrm>
          <a:prstGeom prst="rect">
            <a:avLst/>
          </a:prstGeom>
        </p:spPr>
        <p:txBody>
          <a:bodyPr wrap="square">
            <a:spAutoFit/>
          </a:bodyPr>
          <a:lstStyle/>
          <a:p>
            <a:pPr>
              <a:defRPr/>
            </a:pPr>
            <a:r>
              <a:rPr lang="en-GB" sz="1400" b="1" dirty="0">
                <a:latin typeface="Arial" panose="020B0604020202020204" pitchFamily="34" charset="0"/>
                <a:cs typeface="Arial" panose="020B0604020202020204" pitchFamily="34" charset="0"/>
              </a:rPr>
              <a:t>Source</a:t>
            </a:r>
            <a:r>
              <a:rPr lang="en-GB" sz="1400" b="1" dirty="0" smtClean="0">
                <a:latin typeface="Arial" panose="020B0604020202020204" pitchFamily="34" charset="0"/>
                <a:cs typeface="Arial" panose="020B0604020202020204" pitchFamily="34" charset="0"/>
              </a:rPr>
              <a:t>: </a:t>
            </a:r>
            <a:r>
              <a:rPr lang="en-GB" sz="1400" b="1" dirty="0" smtClean="0">
                <a:latin typeface="Arial" panose="020B0604020202020204" pitchFamily="34" charset="0"/>
                <a:cs typeface="Arial" panose="020B0604020202020204" pitchFamily="34" charset="0"/>
                <a:hlinkClick r:id="rId7"/>
              </a:rPr>
              <a:t>CFA Institute</a:t>
            </a:r>
            <a:endParaRPr lang="en-GB" sz="1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6807" y="1445044"/>
            <a:ext cx="4365931" cy="4486252"/>
          </a:xfrm>
          <a:prstGeom prst="rect">
            <a:avLst/>
          </a:prstGeom>
          <a:ln>
            <a:solidFill>
              <a:schemeClr val="tx1"/>
            </a:solidFill>
          </a:ln>
        </p:spPr>
      </p:pic>
      <p:sp>
        <p:nvSpPr>
          <p:cNvPr id="5" name="Rectangle 4"/>
          <p:cNvSpPr/>
          <p:nvPr/>
        </p:nvSpPr>
        <p:spPr>
          <a:xfrm>
            <a:off x="5189211" y="1871509"/>
            <a:ext cx="3382818" cy="286232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2000" dirty="0" smtClean="0">
                <a:solidFill>
                  <a:srgbClr val="000000"/>
                </a:solidFill>
                <a:latin typeface="Arial" panose="020B0604020202020204" pitchFamily="34" charset="0"/>
              </a:rPr>
              <a:t>“Financial </a:t>
            </a:r>
            <a:r>
              <a:rPr lang="en-GB" sz="2000" dirty="0">
                <a:solidFill>
                  <a:srgbClr val="000000"/>
                </a:solidFill>
                <a:latin typeface="Arial" panose="020B0604020202020204" pitchFamily="34" charset="0"/>
              </a:rPr>
              <a:t>services ranked last in the 25-country survey of the general population with a 51% trust rating. </a:t>
            </a:r>
            <a:endParaRPr lang="en-GB" sz="2000" dirty="0" smtClean="0">
              <a:solidFill>
                <a:srgbClr val="000000"/>
              </a:solidFill>
              <a:latin typeface="Arial" panose="020B0604020202020204" pitchFamily="34" charset="0"/>
            </a:endParaRPr>
          </a:p>
          <a:p>
            <a:pPr algn="ctr"/>
            <a:endParaRPr lang="en-GB" sz="2000" dirty="0">
              <a:solidFill>
                <a:srgbClr val="000000"/>
              </a:solidFill>
              <a:latin typeface="Arial" panose="020B0604020202020204" pitchFamily="34" charset="0"/>
            </a:endParaRPr>
          </a:p>
          <a:p>
            <a:pPr algn="ctr"/>
            <a:r>
              <a:rPr lang="en-GB" sz="2000" dirty="0" smtClean="0">
                <a:solidFill>
                  <a:srgbClr val="000000"/>
                </a:solidFill>
                <a:latin typeface="Arial" panose="020B0604020202020204" pitchFamily="34" charset="0"/>
              </a:rPr>
              <a:t>The </a:t>
            </a:r>
            <a:r>
              <a:rPr lang="en-GB" sz="2000" dirty="0">
                <a:solidFill>
                  <a:srgbClr val="000000"/>
                </a:solidFill>
                <a:latin typeface="Arial" panose="020B0604020202020204" pitchFamily="34" charset="0"/>
              </a:rPr>
              <a:t>good news is that public trust in financial services has increased 8% since the 2012 </a:t>
            </a:r>
            <a:r>
              <a:rPr lang="en-GB" sz="2000" dirty="0" smtClean="0">
                <a:solidFill>
                  <a:srgbClr val="000000"/>
                </a:solidFill>
                <a:latin typeface="Arial" panose="020B0604020202020204" pitchFamily="34" charset="0"/>
              </a:rPr>
              <a:t>survey”</a:t>
            </a:r>
            <a:endParaRPr lang="en-GB" sz="2000" dirty="0"/>
          </a:p>
        </p:txBody>
      </p:sp>
    </p:spTree>
    <p:custDataLst>
      <p:tags r:id="rId1"/>
    </p:custDataLst>
    <p:extLst>
      <p:ext uri="{BB962C8B-B14F-4D97-AF65-F5344CB8AC3E}">
        <p14:creationId xmlns:p14="http://schemas.microsoft.com/office/powerpoint/2010/main" val="3716192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p:nvPr/>
        </p:nvSpPr>
        <p:spPr>
          <a:xfrm>
            <a:off x="1627" y="0"/>
            <a:ext cx="9142373" cy="6858000"/>
          </a:xfrm>
          <a:prstGeom prst="rect">
            <a:avLst/>
          </a:prstGeom>
          <a:solidFill>
            <a:srgbClr val="FF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en-GB" dirty="0"/>
          </a:p>
        </p:txBody>
      </p:sp>
      <p:sp>
        <p:nvSpPr>
          <p:cNvPr id="9" name="Title 1"/>
          <p:cNvSpPr txBox="1">
            <a:spLocks/>
          </p:cNvSpPr>
          <p:nvPr/>
        </p:nvSpPr>
        <p:spPr>
          <a:xfrm>
            <a:off x="257463" y="230353"/>
            <a:ext cx="8468762" cy="936104"/>
          </a:xfrm>
          <a:prstGeom prst="rect">
            <a:avLst/>
          </a:prstGeom>
        </p:spPr>
        <p:txBody>
          <a:bodyPr lIns="65023" tIns="32511" rIns="65023" bIns="32511"/>
          <a:lstStyle>
            <a:lvl1pPr algn="l" defTabSz="1285829" rtl="0" eaLnBrk="1" latinLnBrk="0" hangingPunct="1">
              <a:spcBef>
                <a:spcPct val="0"/>
              </a:spcBef>
              <a:buNone/>
              <a:defRPr sz="6200" kern="1200">
                <a:solidFill>
                  <a:schemeClr val="accent5">
                    <a:lumMod val="50000"/>
                  </a:schemeClr>
                </a:solidFill>
                <a:latin typeface="Century Gothic" pitchFamily="34" charset="0"/>
                <a:ea typeface="+mj-ea"/>
                <a:cs typeface="+mj-cs"/>
              </a:defRPr>
            </a:lvl1pPr>
          </a:lstStyle>
          <a:p>
            <a:r>
              <a:rPr lang="en-GB" sz="3600" dirty="0" smtClean="0">
                <a:solidFill>
                  <a:schemeClr val="bg1"/>
                </a:solidFill>
                <a:latin typeface="+mn-lt"/>
              </a:rPr>
              <a:t>Increased Trust in </a:t>
            </a:r>
            <a:r>
              <a:rPr lang="en-GB" sz="3600" dirty="0">
                <a:solidFill>
                  <a:schemeClr val="bg1"/>
                </a:solidFill>
                <a:latin typeface="+mn-lt"/>
              </a:rPr>
              <a:t>F</a:t>
            </a:r>
            <a:r>
              <a:rPr lang="en-GB" sz="3600" dirty="0" smtClean="0">
                <a:solidFill>
                  <a:schemeClr val="bg1"/>
                </a:solidFill>
                <a:latin typeface="+mn-lt"/>
              </a:rPr>
              <a:t>inancial </a:t>
            </a:r>
            <a:r>
              <a:rPr lang="en-GB" sz="3600" dirty="0">
                <a:solidFill>
                  <a:schemeClr val="bg1"/>
                </a:solidFill>
                <a:latin typeface="+mn-lt"/>
              </a:rPr>
              <a:t>S</a:t>
            </a:r>
            <a:r>
              <a:rPr lang="en-GB" sz="3600" dirty="0" smtClean="0">
                <a:solidFill>
                  <a:schemeClr val="bg1"/>
                </a:solidFill>
                <a:latin typeface="+mn-lt"/>
              </a:rPr>
              <a:t>ervices 2016</a:t>
            </a:r>
            <a:endParaRPr lang="en-GB" sz="3600" dirty="0">
              <a:solidFill>
                <a:schemeClr val="bg1"/>
              </a:solidFill>
              <a:latin typeface="+mn-lt"/>
            </a:endParaRPr>
          </a:p>
        </p:txBody>
      </p:sp>
      <p:sp>
        <p:nvSpPr>
          <p:cNvPr id="26" name="Rectangle 25"/>
          <p:cNvSpPr/>
          <p:nvPr/>
        </p:nvSpPr>
        <p:spPr>
          <a:xfrm>
            <a:off x="-36512" y="6165305"/>
            <a:ext cx="9224725"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defRPr/>
            </a:pPr>
            <a:r>
              <a:rPr lang="en-GB" sz="1600" b="1" dirty="0">
                <a:solidFill>
                  <a:schemeClr val="tx1"/>
                </a:solidFill>
                <a:latin typeface="Arial" panose="020B0604020202020204" pitchFamily="34" charset="0"/>
                <a:cs typeface="Arial" panose="020B0604020202020204" pitchFamily="34" charset="0"/>
              </a:rPr>
              <a:t>Source</a:t>
            </a:r>
            <a:r>
              <a:rPr lang="en-GB" sz="1600" b="1" dirty="0" smtClean="0">
                <a:solidFill>
                  <a:schemeClr val="tx1"/>
                </a:solidFill>
                <a:latin typeface="Arial" panose="020B0604020202020204" pitchFamily="34" charset="0"/>
                <a:cs typeface="Arial" panose="020B0604020202020204" pitchFamily="34" charset="0"/>
              </a:rPr>
              <a:t>: </a:t>
            </a:r>
            <a:r>
              <a:rPr lang="en-GB" sz="1600" dirty="0" smtClean="0">
                <a:solidFill>
                  <a:schemeClr val="tx1"/>
                </a:solidFill>
                <a:latin typeface="Arial" panose="020B0604020202020204" pitchFamily="34" charset="0"/>
                <a:cs typeface="Arial" panose="020B0604020202020204" pitchFamily="34" charset="0"/>
                <a:hlinkClick r:id="rId5"/>
              </a:rPr>
              <a:t>Edelman Trust in Financial Services 2016</a:t>
            </a:r>
            <a:endParaRPr lang="en-GB" sz="1600" dirty="0">
              <a:solidFill>
                <a:schemeClr val="tx1"/>
              </a:solidFill>
              <a:latin typeface="Arial" panose="020B0604020202020204" pitchFamily="34" charset="0"/>
              <a:cs typeface="Arial" panose="020B0604020202020204" pitchFamily="34" charset="0"/>
            </a:endParaRPr>
          </a:p>
        </p:txBody>
      </p:sp>
      <p:pic>
        <p:nvPicPr>
          <p:cNvPr id="27" name="Picture 2" descr="M:\Marketing\Design work\Website\screen\getintofinance\gif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191" t="3317" r="48910" b="58930"/>
          <a:stretch/>
        </p:blipFill>
        <p:spPr bwMode="auto">
          <a:xfrm>
            <a:off x="7434657" y="6334147"/>
            <a:ext cx="809751"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descr="M:\Marketing\Design work\Website\screen\getintofinance\gif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8"/>
          <a:srcRect l="12921" t="-203" r="12919" b="2750"/>
          <a:stretch/>
        </p:blipFill>
        <p:spPr>
          <a:xfrm>
            <a:off x="533591" y="1175957"/>
            <a:ext cx="8192633" cy="4739197"/>
          </a:xfrm>
          <a:prstGeom prst="rect">
            <a:avLst/>
          </a:prstGeom>
        </p:spPr>
      </p:pic>
    </p:spTree>
    <p:custDataLst>
      <p:tags r:id="rId1"/>
    </p:custDataLst>
    <p:extLst>
      <p:ext uri="{BB962C8B-B14F-4D97-AF65-F5344CB8AC3E}">
        <p14:creationId xmlns:p14="http://schemas.microsoft.com/office/powerpoint/2010/main" val="800560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FF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8" name="Rectangle 7"/>
          <p:cNvSpPr/>
          <p:nvPr/>
        </p:nvSpPr>
        <p:spPr>
          <a:xfrm>
            <a:off x="0" y="1484784"/>
            <a:ext cx="918821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1"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91" t="3317" r="48910" b="58930"/>
          <a:stretch/>
        </p:blipFill>
        <p:spPr bwMode="auto">
          <a:xfrm>
            <a:off x="7433205" y="6334147"/>
            <a:ext cx="809751"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M:\Marketing\Design work\Website\screen\getintofinance\gif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4000" dirty="0">
              <a:solidFill>
                <a:schemeClr val="bg1"/>
              </a:solidFill>
            </a:endParaRPr>
          </a:p>
        </p:txBody>
      </p:sp>
      <p:sp>
        <p:nvSpPr>
          <p:cNvPr id="18" name="Title 1"/>
          <p:cNvSpPr txBox="1">
            <a:spLocks/>
          </p:cNvSpPr>
          <p:nvPr/>
        </p:nvSpPr>
        <p:spPr>
          <a:xfrm>
            <a:off x="142143" y="404664"/>
            <a:ext cx="7022145" cy="72548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800" b="1" dirty="0">
              <a:solidFill>
                <a:schemeClr val="accent5">
                  <a:lumMod val="50000"/>
                </a:schemeClr>
              </a:solidFill>
            </a:endParaRPr>
          </a:p>
        </p:txBody>
      </p:sp>
      <p:sp>
        <p:nvSpPr>
          <p:cNvPr id="19"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mtClean="0"/>
              <a:t>Is what I am about to do, or are the actions that I am about to take:</a:t>
            </a:r>
          </a:p>
          <a:p>
            <a:pPr marL="0" indent="0">
              <a:buFont typeface="Arial" pitchFamily="34" charset="0"/>
              <a:buNone/>
            </a:pPr>
            <a:endParaRPr lang="en-GB" smtClean="0"/>
          </a:p>
          <a:p>
            <a:pPr lvl="1"/>
            <a:r>
              <a:rPr lang="en-GB" sz="3200" smtClean="0"/>
              <a:t>Open</a:t>
            </a:r>
          </a:p>
          <a:p>
            <a:pPr lvl="1"/>
            <a:r>
              <a:rPr lang="en-GB" sz="3200" smtClean="0"/>
              <a:t>Honest</a:t>
            </a:r>
          </a:p>
          <a:p>
            <a:pPr lvl="1"/>
            <a:r>
              <a:rPr lang="en-GB" sz="3200" smtClean="0"/>
              <a:t>Transparent</a:t>
            </a:r>
          </a:p>
          <a:p>
            <a:pPr lvl="1"/>
            <a:r>
              <a:rPr lang="en-GB" sz="3200" smtClean="0"/>
              <a:t>Fair</a:t>
            </a:r>
            <a:endParaRPr lang="en-GB" sz="3200" dirty="0"/>
          </a:p>
        </p:txBody>
      </p:sp>
      <p:pic>
        <p:nvPicPr>
          <p:cNvPr id="20" name="Picture 2" descr="C:\Users\sbs\AppData\Local\Microsoft\Windows\Temporary Internet Files\Content.IE5\DE6K8BKE\Thinking_boy_by_EltonRodriguez[1].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5419" b="94089" l="3630" r="98004"/>
                    </a14:imgEffect>
                  </a14:imgLayer>
                </a14:imgProps>
              </a:ext>
              <a:ext uri="{28A0092B-C50C-407E-A947-70E740481C1C}">
                <a14:useLocalDpi xmlns:a14="http://schemas.microsoft.com/office/drawing/2010/main" val="0"/>
              </a:ext>
            </a:extLst>
          </a:blip>
          <a:srcRect/>
          <a:stretch>
            <a:fillRect/>
          </a:stretch>
        </p:blipFill>
        <p:spPr bwMode="auto">
          <a:xfrm>
            <a:off x="4860032" y="1852536"/>
            <a:ext cx="3384376" cy="49854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GB" dirty="0">
                <a:solidFill>
                  <a:schemeClr val="bg1"/>
                </a:solidFill>
              </a:rPr>
              <a:t>4 Key Principles of Ethical </a:t>
            </a:r>
            <a:r>
              <a:rPr lang="en-GB" dirty="0" smtClean="0">
                <a:solidFill>
                  <a:schemeClr val="bg1"/>
                </a:solidFill>
              </a:rPr>
              <a:t>Behaviour</a:t>
            </a:r>
            <a:endParaRPr lang="en-GB" dirty="0">
              <a:solidFill>
                <a:schemeClr val="bg1"/>
              </a:solidFill>
            </a:endParaRPr>
          </a:p>
        </p:txBody>
      </p:sp>
    </p:spTree>
    <p:custDataLst>
      <p:tags r:id="rId1"/>
    </p:custDataLst>
    <p:extLst>
      <p:ext uri="{BB962C8B-B14F-4D97-AF65-F5344CB8AC3E}">
        <p14:creationId xmlns:p14="http://schemas.microsoft.com/office/powerpoint/2010/main" val="2312398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FF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8" name="Rectangle 7"/>
          <p:cNvSpPr/>
          <p:nvPr/>
        </p:nvSpPr>
        <p:spPr>
          <a:xfrm>
            <a:off x="0" y="1484784"/>
            <a:ext cx="918821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1"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91" t="3317" r="48910" b="58930"/>
          <a:stretch/>
        </p:blipFill>
        <p:spPr bwMode="auto">
          <a:xfrm>
            <a:off x="7433205" y="6334147"/>
            <a:ext cx="809751"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M:\Marketing\Design work\Website\screen\getintofinance\gif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4000" dirty="0">
              <a:solidFill>
                <a:schemeClr val="bg1"/>
              </a:solidFill>
            </a:endParaRPr>
          </a:p>
        </p:txBody>
      </p:sp>
      <p:sp>
        <p:nvSpPr>
          <p:cNvPr id="18" name="Title 1"/>
          <p:cNvSpPr txBox="1">
            <a:spLocks/>
          </p:cNvSpPr>
          <p:nvPr/>
        </p:nvSpPr>
        <p:spPr>
          <a:xfrm>
            <a:off x="142143" y="404664"/>
            <a:ext cx="7022145" cy="72548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800" b="1" dirty="0">
              <a:solidFill>
                <a:schemeClr val="accent5">
                  <a:lumMod val="50000"/>
                </a:schemeClr>
              </a:solidFill>
            </a:endParaRPr>
          </a:p>
        </p:txBody>
      </p:sp>
      <p:sp>
        <p:nvSpPr>
          <p:cNvPr id="2" name="Title 1"/>
          <p:cNvSpPr>
            <a:spLocks noGrp="1"/>
          </p:cNvSpPr>
          <p:nvPr>
            <p:ph type="title"/>
          </p:nvPr>
        </p:nvSpPr>
        <p:spPr/>
        <p:txBody>
          <a:bodyPr>
            <a:noAutofit/>
          </a:bodyPr>
          <a:lstStyle/>
          <a:p>
            <a:r>
              <a:rPr lang="en-GB" sz="4000" dirty="0" smtClean="0">
                <a:solidFill>
                  <a:schemeClr val="bg1"/>
                </a:solidFill>
              </a:rPr>
              <a:t>SUMMARY</a:t>
            </a:r>
            <a:endParaRPr lang="en-GB" sz="4000" dirty="0">
              <a:solidFill>
                <a:schemeClr val="bg1"/>
              </a:solidFill>
            </a:endParaRPr>
          </a:p>
        </p:txBody>
      </p:sp>
      <p:sp>
        <p:nvSpPr>
          <p:cNvPr id="13" name="Content Placeholder 6"/>
          <p:cNvSpPr>
            <a:spLocks noGrp="1"/>
          </p:cNvSpPr>
          <p:nvPr>
            <p:ph idx="1"/>
          </p:nvPr>
        </p:nvSpPr>
        <p:spPr/>
        <p:txBody>
          <a:bodyPr>
            <a:normAutofit/>
          </a:bodyPr>
          <a:lstStyle/>
          <a:p>
            <a:r>
              <a:rPr lang="en-GB" b="1" dirty="0" smtClean="0"/>
              <a:t>How important is ethics:</a:t>
            </a:r>
          </a:p>
          <a:p>
            <a:pPr lvl="1">
              <a:buFont typeface="Courier New" panose="02070309020205020404" pitchFamily="49" charset="0"/>
              <a:buChar char="o"/>
            </a:pPr>
            <a:r>
              <a:rPr lang="en-GB" dirty="0" smtClean="0"/>
              <a:t>In your personal life?</a:t>
            </a:r>
          </a:p>
          <a:p>
            <a:pPr lvl="1">
              <a:buFont typeface="Courier New" panose="02070309020205020404" pitchFamily="49" charset="0"/>
              <a:buChar char="o"/>
            </a:pPr>
            <a:r>
              <a:rPr lang="en-GB" dirty="0" smtClean="0"/>
              <a:t>In your professional life?</a:t>
            </a:r>
          </a:p>
          <a:p>
            <a:pPr lvl="1"/>
            <a:endParaRPr lang="en-GB" dirty="0"/>
          </a:p>
          <a:p>
            <a:r>
              <a:rPr lang="en-GB" b="1" dirty="0" smtClean="0"/>
              <a:t>What are the 4 key principles of ethics that will help you assess whether a decision is ethical or not?</a:t>
            </a:r>
            <a:endParaRPr lang="en-GB" b="1" dirty="0" smtClean="0"/>
          </a:p>
        </p:txBody>
      </p:sp>
    </p:spTree>
    <p:custDataLst>
      <p:tags r:id="rId1"/>
    </p:custDataLst>
    <p:extLst>
      <p:ext uri="{BB962C8B-B14F-4D97-AF65-F5344CB8AC3E}">
        <p14:creationId xmlns:p14="http://schemas.microsoft.com/office/powerpoint/2010/main" val="317891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barn(inVertical)">
                                      <p:cBhvr>
                                        <p:cTn id="10" dur="500"/>
                                        <p:tgtEl>
                                          <p:spTgt spid="1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Effect transition="in" filter="barn(inVertical)">
                                      <p:cBhvr>
                                        <p:cTn id="13" dur="500"/>
                                        <p:tgtEl>
                                          <p:spTgt spid="1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xEl>
                                              <p:pRg st="4" end="4"/>
                                            </p:txEl>
                                          </p:spTgt>
                                        </p:tgtEl>
                                        <p:attrNameLst>
                                          <p:attrName>style.visibility</p:attrName>
                                        </p:attrNameLst>
                                      </p:cBhvr>
                                      <p:to>
                                        <p:strVal val="visible"/>
                                      </p:to>
                                    </p:set>
                                    <p:animEffect transition="in" filter="barn(inVertical)">
                                      <p:cBhvr>
                                        <p:cTn id="18"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FF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sz="3600" dirty="0" smtClean="0">
                <a:solidFill>
                  <a:schemeClr val="bg1"/>
                </a:solidFill>
              </a:rPr>
              <a:t>Ethics &amp; Integrity in Financial Services</a:t>
            </a:r>
            <a:endParaRPr lang="en-GB" sz="3600" dirty="0">
              <a:solidFill>
                <a:schemeClr val="bg1"/>
              </a:solidFill>
            </a:endParaRPr>
          </a:p>
        </p:txBody>
      </p:sp>
      <p:sp>
        <p:nvSpPr>
          <p:cNvPr id="15" name="Content Placeholder 2"/>
          <p:cNvSpPr>
            <a:spLocks noGrp="1"/>
          </p:cNvSpPr>
          <p:nvPr>
            <p:ph idx="1"/>
          </p:nvPr>
        </p:nvSpPr>
        <p:spPr/>
        <p:txBody>
          <a:bodyPr>
            <a:normAutofit fontScale="77500" lnSpcReduction="20000"/>
          </a:bodyPr>
          <a:lstStyle/>
          <a:p>
            <a:r>
              <a:rPr lang="en-GB" dirty="0" smtClean="0">
                <a:solidFill>
                  <a:srgbClr val="FF0000"/>
                </a:solidFill>
              </a:rPr>
              <a:t>Everyone MUST </a:t>
            </a:r>
          </a:p>
          <a:p>
            <a:pPr lvl="1"/>
            <a:r>
              <a:rPr lang="en-GB" dirty="0" smtClean="0">
                <a:solidFill>
                  <a:srgbClr val="FF0000"/>
                </a:solidFill>
              </a:rPr>
              <a:t>Be able to </a:t>
            </a:r>
            <a:r>
              <a:rPr lang="en-GB" b="1" dirty="0" smtClean="0">
                <a:solidFill>
                  <a:srgbClr val="FF0000"/>
                </a:solidFill>
              </a:rPr>
              <a:t>list and explain the key principles </a:t>
            </a:r>
            <a:r>
              <a:rPr lang="en-GB" dirty="0" smtClean="0">
                <a:solidFill>
                  <a:srgbClr val="FF0000"/>
                </a:solidFill>
              </a:rPr>
              <a:t>of ethical behaviour in financial services</a:t>
            </a:r>
          </a:p>
          <a:p>
            <a:pPr lvl="1"/>
            <a:endParaRPr lang="en-GB" dirty="0"/>
          </a:p>
          <a:p>
            <a:r>
              <a:rPr lang="en-GB" dirty="0" smtClean="0">
                <a:solidFill>
                  <a:srgbClr val="00B050"/>
                </a:solidFill>
              </a:rPr>
              <a:t>Most SHOULD</a:t>
            </a:r>
          </a:p>
          <a:p>
            <a:pPr lvl="1"/>
            <a:r>
              <a:rPr lang="en-GB" dirty="0" smtClean="0">
                <a:solidFill>
                  <a:srgbClr val="00B050"/>
                </a:solidFill>
              </a:rPr>
              <a:t>Be able to explain the key principles with the </a:t>
            </a:r>
            <a:r>
              <a:rPr lang="en-GB" b="1" dirty="0" smtClean="0">
                <a:solidFill>
                  <a:srgbClr val="00B050"/>
                </a:solidFill>
              </a:rPr>
              <a:t>use of an example</a:t>
            </a:r>
          </a:p>
          <a:p>
            <a:pPr lvl="1"/>
            <a:endParaRPr lang="en-GB" b="1" dirty="0"/>
          </a:p>
          <a:p>
            <a:r>
              <a:rPr lang="en-GB" b="1" dirty="0" smtClean="0">
                <a:solidFill>
                  <a:schemeClr val="accent6">
                    <a:lumMod val="75000"/>
                  </a:schemeClr>
                </a:solidFill>
              </a:rPr>
              <a:t>Stretch &amp; Challenge</a:t>
            </a:r>
          </a:p>
          <a:p>
            <a:pPr lvl="1"/>
            <a:r>
              <a:rPr lang="en-GB" dirty="0" smtClean="0">
                <a:solidFill>
                  <a:schemeClr val="accent6">
                    <a:lumMod val="75000"/>
                  </a:schemeClr>
                </a:solidFill>
                <a:latin typeface="Lucida Calligraphy" pitchFamily="66" charset="0"/>
              </a:rPr>
              <a:t>Question: What has been the key consequence of the Libor scandal upon the way ethics is viewed in the financial services sector?</a:t>
            </a:r>
            <a:endParaRPr lang="en-GB" dirty="0">
              <a:solidFill>
                <a:schemeClr val="accent6">
                  <a:lumMod val="75000"/>
                </a:schemeClr>
              </a:solidFill>
              <a:latin typeface="Lucida Calligraphy" pitchFamily="66" charset="0"/>
            </a:endParaRPr>
          </a:p>
        </p:txBody>
      </p:sp>
      <p:sp>
        <p:nvSpPr>
          <p:cNvPr id="8" name="Rectangle 7"/>
          <p:cNvSpPr/>
          <p:nvPr/>
        </p:nvSpPr>
        <p:spPr>
          <a:xfrm>
            <a:off x="0" y="1484784"/>
            <a:ext cx="918821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1"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91" t="3317" r="48910" b="58930"/>
          <a:stretch/>
        </p:blipFill>
        <p:spPr bwMode="auto">
          <a:xfrm>
            <a:off x="7434657" y="6334147"/>
            <a:ext cx="809751"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M:\Marketing\Design work\Website\screen\getintofinance\gif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2"/>
          <p:cNvSpPr txBox="1">
            <a:spLocks/>
          </p:cNvSpPr>
          <p:nvPr/>
        </p:nvSpPr>
        <p:spPr>
          <a:xfrm>
            <a:off x="143608" y="1643063"/>
            <a:ext cx="8748872" cy="46662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b="1" dirty="0" smtClean="0">
                <a:solidFill>
                  <a:srgbClr val="FF0000"/>
                </a:solidFill>
              </a:rPr>
              <a:t>The Development of Ethical Thinking</a:t>
            </a:r>
          </a:p>
          <a:p>
            <a:r>
              <a:rPr lang="en-GB" b="1" dirty="0" smtClean="0">
                <a:solidFill>
                  <a:srgbClr val="FF0000"/>
                </a:solidFill>
              </a:rPr>
              <a:t>Ethics in Practice</a:t>
            </a:r>
          </a:p>
          <a:p>
            <a:r>
              <a:rPr lang="en-GB" dirty="0" smtClean="0">
                <a:solidFill>
                  <a:srgbClr val="FF0000"/>
                </a:solidFill>
              </a:rPr>
              <a:t>Ethics in Financial Services</a:t>
            </a:r>
          </a:p>
        </p:txBody>
      </p:sp>
    </p:spTree>
    <p:custDataLst>
      <p:tags r:id="rId1"/>
    </p:custDataLst>
    <p:extLst>
      <p:ext uri="{BB962C8B-B14F-4D97-AF65-F5344CB8AC3E}">
        <p14:creationId xmlns:p14="http://schemas.microsoft.com/office/powerpoint/2010/main" val="2891172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FF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sz="3600" dirty="0" smtClean="0">
                <a:solidFill>
                  <a:schemeClr val="bg1"/>
                </a:solidFill>
              </a:rPr>
              <a:t>Learning Objectives</a:t>
            </a:r>
            <a:endParaRPr lang="en-GB" sz="3600" dirty="0">
              <a:solidFill>
                <a:schemeClr val="bg1"/>
              </a:solidFill>
            </a:endParaRPr>
          </a:p>
        </p:txBody>
      </p:sp>
      <p:sp>
        <p:nvSpPr>
          <p:cNvPr id="15" name="Content Placeholder 2"/>
          <p:cNvSpPr>
            <a:spLocks noGrp="1"/>
          </p:cNvSpPr>
          <p:nvPr>
            <p:ph idx="1"/>
          </p:nvPr>
        </p:nvSpPr>
        <p:spPr/>
        <p:txBody>
          <a:bodyPr>
            <a:normAutofit fontScale="77500" lnSpcReduction="20000"/>
          </a:bodyPr>
          <a:lstStyle/>
          <a:p>
            <a:r>
              <a:rPr lang="en-GB" dirty="0" smtClean="0">
                <a:solidFill>
                  <a:srgbClr val="FF0000"/>
                </a:solidFill>
              </a:rPr>
              <a:t>Everyone MUST </a:t>
            </a:r>
          </a:p>
          <a:p>
            <a:pPr lvl="1"/>
            <a:r>
              <a:rPr lang="en-GB" dirty="0" smtClean="0">
                <a:solidFill>
                  <a:srgbClr val="FF0000"/>
                </a:solidFill>
              </a:rPr>
              <a:t>Be able to </a:t>
            </a:r>
            <a:r>
              <a:rPr lang="en-GB" b="1" dirty="0" smtClean="0">
                <a:solidFill>
                  <a:srgbClr val="FF0000"/>
                </a:solidFill>
              </a:rPr>
              <a:t>list and explain the key principles </a:t>
            </a:r>
            <a:r>
              <a:rPr lang="en-GB" dirty="0" smtClean="0">
                <a:solidFill>
                  <a:srgbClr val="FF0000"/>
                </a:solidFill>
              </a:rPr>
              <a:t>of ethical behaviour in financial services</a:t>
            </a:r>
          </a:p>
          <a:p>
            <a:pPr lvl="1"/>
            <a:endParaRPr lang="en-GB" dirty="0"/>
          </a:p>
          <a:p>
            <a:r>
              <a:rPr lang="en-GB" dirty="0" smtClean="0">
                <a:solidFill>
                  <a:srgbClr val="00B050"/>
                </a:solidFill>
              </a:rPr>
              <a:t>Most SHOULD</a:t>
            </a:r>
          </a:p>
          <a:p>
            <a:pPr lvl="1"/>
            <a:r>
              <a:rPr lang="en-GB" dirty="0" smtClean="0">
                <a:solidFill>
                  <a:srgbClr val="00B050"/>
                </a:solidFill>
              </a:rPr>
              <a:t>Be able to explain the key principles with the </a:t>
            </a:r>
            <a:r>
              <a:rPr lang="en-GB" b="1" dirty="0" smtClean="0">
                <a:solidFill>
                  <a:srgbClr val="00B050"/>
                </a:solidFill>
              </a:rPr>
              <a:t>use of an example</a:t>
            </a:r>
          </a:p>
          <a:p>
            <a:pPr lvl="1"/>
            <a:endParaRPr lang="en-GB" b="1" dirty="0"/>
          </a:p>
          <a:p>
            <a:r>
              <a:rPr lang="en-GB" b="1" dirty="0" smtClean="0">
                <a:solidFill>
                  <a:schemeClr val="accent6">
                    <a:lumMod val="75000"/>
                  </a:schemeClr>
                </a:solidFill>
              </a:rPr>
              <a:t>Stretch &amp; Challenge</a:t>
            </a:r>
          </a:p>
          <a:p>
            <a:pPr lvl="1"/>
            <a:r>
              <a:rPr lang="en-GB" dirty="0" smtClean="0">
                <a:solidFill>
                  <a:schemeClr val="accent6">
                    <a:lumMod val="75000"/>
                  </a:schemeClr>
                </a:solidFill>
                <a:latin typeface="Lucida Calligraphy" pitchFamily="66" charset="0"/>
              </a:rPr>
              <a:t>Question: What has been the key consequence of the Libor scandal upon the way ethics is viewed in the financial services sector?</a:t>
            </a:r>
            <a:endParaRPr lang="en-GB" dirty="0">
              <a:solidFill>
                <a:schemeClr val="accent6">
                  <a:lumMod val="75000"/>
                </a:schemeClr>
              </a:solidFill>
              <a:latin typeface="Lucida Calligraphy" pitchFamily="66" charset="0"/>
            </a:endParaRPr>
          </a:p>
        </p:txBody>
      </p:sp>
      <p:sp>
        <p:nvSpPr>
          <p:cNvPr id="8" name="Rectangle 7"/>
          <p:cNvSpPr/>
          <p:nvPr/>
        </p:nvSpPr>
        <p:spPr>
          <a:xfrm>
            <a:off x="-36512" y="1484784"/>
            <a:ext cx="9224725"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1"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91" t="3317" r="48910" b="58930"/>
          <a:stretch/>
        </p:blipFill>
        <p:spPr bwMode="auto">
          <a:xfrm>
            <a:off x="7434657" y="6334147"/>
            <a:ext cx="809751"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M:\Marketing\Design work\Website\screen\getintofinance\gif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2"/>
          <p:cNvSpPr txBox="1">
            <a:spLocks/>
          </p:cNvSpPr>
          <p:nvPr/>
        </p:nvSpPr>
        <p:spPr>
          <a:xfrm>
            <a:off x="143608" y="1643063"/>
            <a:ext cx="8748872" cy="46662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solidFill>
                  <a:srgbClr val="FF0000"/>
                </a:solidFill>
              </a:rPr>
              <a:t>Everyone MUST </a:t>
            </a:r>
          </a:p>
          <a:p>
            <a:pPr lvl="1"/>
            <a:r>
              <a:rPr lang="en-GB" dirty="0" smtClean="0">
                <a:solidFill>
                  <a:srgbClr val="FF0000"/>
                </a:solidFill>
              </a:rPr>
              <a:t>Be able to </a:t>
            </a:r>
            <a:r>
              <a:rPr lang="en-GB" b="1" dirty="0" smtClean="0">
                <a:solidFill>
                  <a:srgbClr val="FF0000"/>
                </a:solidFill>
              </a:rPr>
              <a:t>list and explain the key principles </a:t>
            </a:r>
            <a:r>
              <a:rPr lang="en-GB" dirty="0" smtClean="0">
                <a:solidFill>
                  <a:srgbClr val="FF0000"/>
                </a:solidFill>
              </a:rPr>
              <a:t>of ethical behaviour in financial services</a:t>
            </a:r>
          </a:p>
          <a:p>
            <a:pPr lvl="1"/>
            <a:endParaRPr lang="en-GB" dirty="0" smtClean="0"/>
          </a:p>
          <a:p>
            <a:r>
              <a:rPr lang="en-GB" dirty="0" smtClean="0">
                <a:solidFill>
                  <a:srgbClr val="00B050"/>
                </a:solidFill>
              </a:rPr>
              <a:t>Most SHOULD</a:t>
            </a:r>
          </a:p>
          <a:p>
            <a:pPr lvl="1"/>
            <a:r>
              <a:rPr lang="en-GB" dirty="0" smtClean="0">
                <a:solidFill>
                  <a:srgbClr val="00B050"/>
                </a:solidFill>
              </a:rPr>
              <a:t>Be able to explain the key principles of ethical behaviour with the </a:t>
            </a:r>
            <a:r>
              <a:rPr lang="en-GB" b="1" dirty="0" smtClean="0">
                <a:solidFill>
                  <a:srgbClr val="00B050"/>
                </a:solidFill>
              </a:rPr>
              <a:t>use of an example</a:t>
            </a:r>
          </a:p>
          <a:p>
            <a:pPr lvl="1"/>
            <a:endParaRPr lang="en-GB" b="1" dirty="0" smtClean="0"/>
          </a:p>
        </p:txBody>
      </p:sp>
    </p:spTree>
    <p:custDataLst>
      <p:tags r:id="rId1"/>
    </p:custDataLst>
    <p:extLst>
      <p:ext uri="{BB962C8B-B14F-4D97-AF65-F5344CB8AC3E}">
        <p14:creationId xmlns:p14="http://schemas.microsoft.com/office/powerpoint/2010/main" val="1721153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FF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8" name="Rectangle 7"/>
          <p:cNvSpPr/>
          <p:nvPr/>
        </p:nvSpPr>
        <p:spPr>
          <a:xfrm>
            <a:off x="-55174" y="1468100"/>
            <a:ext cx="9235685"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1"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91" t="3317" r="48910" b="58930"/>
          <a:stretch/>
        </p:blipFill>
        <p:spPr bwMode="auto">
          <a:xfrm>
            <a:off x="7434657" y="6334147"/>
            <a:ext cx="809751"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M:\Marketing\Design work\Website\screen\getintofinance\gif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chemeClr val="bg1"/>
                </a:solidFill>
              </a:rPr>
              <a:t>What is Ethics?</a:t>
            </a:r>
            <a:endParaRPr lang="en-GB" dirty="0">
              <a:solidFill>
                <a:schemeClr val="bg1"/>
              </a:solidFill>
            </a:endParaRPr>
          </a:p>
        </p:txBody>
      </p:sp>
      <p:sp>
        <p:nvSpPr>
          <p:cNvPr id="14" name="Content Placeholder 2"/>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mtClean="0"/>
              <a:t>On your post-it note jot down what the term “ethics” means to you and bring it up to the board:</a:t>
            </a:r>
            <a:endParaRPr lang="en-GB" dirty="0"/>
          </a:p>
        </p:txBody>
      </p:sp>
      <p:sp>
        <p:nvSpPr>
          <p:cNvPr id="15" name="Cloud Callout 14"/>
          <p:cNvSpPr/>
          <p:nvPr/>
        </p:nvSpPr>
        <p:spPr>
          <a:xfrm>
            <a:off x="2699792" y="3284984"/>
            <a:ext cx="3528392" cy="1584176"/>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3600" b="1" dirty="0" smtClean="0"/>
              <a:t>ETHICS</a:t>
            </a:r>
            <a:endParaRPr lang="en-GB" sz="3600" b="1" dirty="0"/>
          </a:p>
        </p:txBody>
      </p:sp>
      <p:pic>
        <p:nvPicPr>
          <p:cNvPr id="16" name="Picture 2" descr="C:\Users\sbs\AppData\Local\Microsoft\Windows\Temporary Internet Files\Content.IE5\J9MR8F6R\sticky-note-294627_640[1].p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125606" y="3056939"/>
            <a:ext cx="1913946" cy="169264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54956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FF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8" name="Rectangle 7"/>
          <p:cNvSpPr/>
          <p:nvPr/>
        </p:nvSpPr>
        <p:spPr>
          <a:xfrm>
            <a:off x="0" y="1484784"/>
            <a:ext cx="918821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1"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91" t="3317" r="48910" b="58930"/>
          <a:stretch/>
        </p:blipFill>
        <p:spPr bwMode="auto">
          <a:xfrm>
            <a:off x="7434657" y="6334147"/>
            <a:ext cx="809751"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M:\Marketing\Design work\Website\screen\getintofinance\gif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800" dirty="0" smtClean="0">
                <a:solidFill>
                  <a:schemeClr val="bg1"/>
                </a:solidFill>
              </a:rPr>
              <a:t>Law vs. Ethics</a:t>
            </a:r>
            <a:endParaRPr lang="en-GB" sz="4800" dirty="0">
              <a:solidFill>
                <a:schemeClr val="bg1"/>
              </a:solidFill>
            </a:endParaRPr>
          </a:p>
        </p:txBody>
      </p:sp>
      <p:sp>
        <p:nvSpPr>
          <p:cNvPr id="10" name="Content Placeholder 2"/>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GB" b="1" smtClean="0">
              <a:solidFill>
                <a:srgbClr val="7030A0"/>
              </a:solidFill>
            </a:endParaRPr>
          </a:p>
          <a:p>
            <a:pPr marL="0" indent="0" algn="ctr">
              <a:buFont typeface="Arial" pitchFamily="34" charset="0"/>
              <a:buNone/>
            </a:pPr>
            <a:r>
              <a:rPr lang="en-GB" b="1" smtClean="0">
                <a:solidFill>
                  <a:srgbClr val="7030A0"/>
                </a:solidFill>
              </a:rPr>
              <a:t>Are Law and Ethics the same thing?</a:t>
            </a:r>
          </a:p>
          <a:p>
            <a:pPr marL="0" indent="0" algn="ctr">
              <a:buFont typeface="Arial" pitchFamily="34" charset="0"/>
              <a:buNone/>
            </a:pPr>
            <a:endParaRPr lang="en-GB" b="1" dirty="0">
              <a:solidFill>
                <a:srgbClr val="7030A0"/>
              </a:solidFill>
            </a:endParaRPr>
          </a:p>
        </p:txBody>
      </p:sp>
      <p:pic>
        <p:nvPicPr>
          <p:cNvPr id="13" name="Picture 2" descr="C:\Users\sbs\AppData\Local\Microsoft\Windows\Temporary Internet Files\Content.IE5\J9MR8F6R\law-clip-art-5[1].gif"/>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4461" r="96283"/>
                    </a14:imgEffect>
                  </a14:imgLayer>
                </a14:imgProps>
              </a:ext>
              <a:ext uri="{28A0092B-C50C-407E-A947-70E740481C1C}">
                <a14:useLocalDpi xmlns:a14="http://schemas.microsoft.com/office/drawing/2010/main" val="0"/>
              </a:ext>
            </a:extLst>
          </a:blip>
          <a:srcRect/>
          <a:stretch>
            <a:fillRect/>
          </a:stretch>
        </p:blipFill>
        <p:spPr bwMode="auto">
          <a:xfrm>
            <a:off x="6621898" y="-163862"/>
            <a:ext cx="2000899" cy="18595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sbs\AppData\Local\Microsoft\Windows\Temporary Internet Files\Content.IE5\J9MR8F6R\judge[1].pn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735" b="99265" l="9931" r="89607"/>
                    </a14:imgEffect>
                  </a14:imgLayer>
                </a14:imgProps>
              </a:ext>
              <a:ext uri="{28A0092B-C50C-407E-A947-70E740481C1C}">
                <a14:useLocalDpi xmlns:a14="http://schemas.microsoft.com/office/drawing/2010/main" val="0"/>
              </a:ext>
            </a:extLst>
          </a:blip>
          <a:srcRect/>
          <a:stretch>
            <a:fillRect/>
          </a:stretch>
        </p:blipFill>
        <p:spPr bwMode="auto">
          <a:xfrm>
            <a:off x="5050943" y="2971183"/>
            <a:ext cx="2787932" cy="26243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9" descr="C:\Users\sbs\AppData\Local\Microsoft\Windows\Temporary Internet Files\Content.IE5\GK011ODF\EthicsScale[1].jpg"/>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2685" b="100000" l="0" r="100000"/>
                    </a14:imgEffect>
                  </a14:imgLayer>
                </a14:imgProps>
              </a:ext>
              <a:ext uri="{28A0092B-C50C-407E-A947-70E740481C1C}">
                <a14:useLocalDpi xmlns:a14="http://schemas.microsoft.com/office/drawing/2010/main" val="0"/>
              </a:ext>
            </a:extLst>
          </a:blip>
          <a:srcRect/>
          <a:stretch>
            <a:fillRect/>
          </a:stretch>
        </p:blipFill>
        <p:spPr bwMode="auto">
          <a:xfrm>
            <a:off x="1547664" y="2757107"/>
            <a:ext cx="2924175" cy="28384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9508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FF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solidFill>
                <a:schemeClr val="bg1"/>
              </a:solidFill>
            </a:endParaRPr>
          </a:p>
        </p:txBody>
      </p:sp>
      <p:sp>
        <p:nvSpPr>
          <p:cNvPr id="8" name="Rectangle 7"/>
          <p:cNvSpPr/>
          <p:nvPr/>
        </p:nvSpPr>
        <p:spPr>
          <a:xfrm>
            <a:off x="0" y="1484784"/>
            <a:ext cx="918821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solidFill>
                <a:schemeClr val="bg1"/>
              </a:solidFill>
            </a:endParaRPr>
          </a:p>
        </p:txBody>
      </p:sp>
      <p:pic>
        <p:nvPicPr>
          <p:cNvPr id="11"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91" t="3317" r="48910" b="58930"/>
          <a:stretch/>
        </p:blipFill>
        <p:spPr bwMode="auto">
          <a:xfrm>
            <a:off x="7434657" y="6334147"/>
            <a:ext cx="809751"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M:\Marketing\Design work\Website\screen\getintofinance\gif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dirty="0" smtClean="0">
                <a:solidFill>
                  <a:schemeClr val="bg1"/>
                </a:solidFill>
              </a:rPr>
              <a:t>Law vs. Ethics</a:t>
            </a:r>
            <a:endParaRPr lang="en-GB" dirty="0">
              <a:solidFill>
                <a:schemeClr val="bg1"/>
              </a:solidFill>
            </a:endParaRPr>
          </a:p>
        </p:txBody>
      </p:sp>
      <p:sp>
        <p:nvSpPr>
          <p:cNvPr id="3" name="Text Placeholder 2"/>
          <p:cNvSpPr>
            <a:spLocks noGrp="1"/>
          </p:cNvSpPr>
          <p:nvPr>
            <p:ph type="body" idx="1"/>
          </p:nvPr>
        </p:nvSpPr>
        <p:spPr/>
        <p:txBody>
          <a:bodyPr/>
          <a:lstStyle/>
          <a:p>
            <a:r>
              <a:rPr lang="en-GB" dirty="0" smtClean="0"/>
              <a:t>LAW</a:t>
            </a:r>
            <a:endParaRPr lang="en-GB" dirty="0"/>
          </a:p>
        </p:txBody>
      </p:sp>
      <p:sp>
        <p:nvSpPr>
          <p:cNvPr id="4" name="Content Placeholder 3"/>
          <p:cNvSpPr>
            <a:spLocks noGrp="1"/>
          </p:cNvSpPr>
          <p:nvPr>
            <p:ph sz="half" idx="2"/>
          </p:nvPr>
        </p:nvSpPr>
        <p:spPr/>
        <p:txBody>
          <a:bodyPr/>
          <a:lstStyle/>
          <a:p>
            <a:r>
              <a:rPr lang="en-GB" b="1" dirty="0" smtClean="0"/>
              <a:t>Law </a:t>
            </a:r>
            <a:r>
              <a:rPr lang="en-GB" dirty="0" smtClean="0"/>
              <a:t>is about what is lawful and what is unlawful</a:t>
            </a:r>
            <a:endParaRPr lang="en-GB" dirty="0">
              <a:solidFill>
                <a:schemeClr val="bg1"/>
              </a:solidFill>
            </a:endParaRPr>
          </a:p>
        </p:txBody>
      </p:sp>
      <p:sp>
        <p:nvSpPr>
          <p:cNvPr id="5" name="Text Placeholder 4"/>
          <p:cNvSpPr>
            <a:spLocks noGrp="1"/>
          </p:cNvSpPr>
          <p:nvPr>
            <p:ph type="body" sz="quarter" idx="3"/>
          </p:nvPr>
        </p:nvSpPr>
        <p:spPr/>
        <p:txBody>
          <a:bodyPr/>
          <a:lstStyle/>
          <a:p>
            <a:r>
              <a:rPr lang="en-GB" dirty="0" smtClean="0"/>
              <a:t>ETHICS</a:t>
            </a:r>
            <a:endParaRPr lang="en-GB" dirty="0"/>
          </a:p>
        </p:txBody>
      </p:sp>
      <p:sp>
        <p:nvSpPr>
          <p:cNvPr id="6" name="Content Placeholder 5"/>
          <p:cNvSpPr>
            <a:spLocks noGrp="1"/>
          </p:cNvSpPr>
          <p:nvPr>
            <p:ph sz="quarter" idx="4"/>
          </p:nvPr>
        </p:nvSpPr>
        <p:spPr/>
        <p:txBody>
          <a:bodyPr/>
          <a:lstStyle/>
          <a:p>
            <a:r>
              <a:rPr lang="en-GB" b="1" dirty="0" smtClean="0"/>
              <a:t>Ethics</a:t>
            </a:r>
            <a:r>
              <a:rPr lang="en-GB" dirty="0" smtClean="0"/>
              <a:t> are about what is right and what is wrong</a:t>
            </a:r>
          </a:p>
          <a:p>
            <a:endParaRPr lang="en-GB" dirty="0">
              <a:solidFill>
                <a:schemeClr val="bg1"/>
              </a:solidFill>
            </a:endParaRPr>
          </a:p>
        </p:txBody>
      </p:sp>
      <p:pic>
        <p:nvPicPr>
          <p:cNvPr id="15" name="Picture 2" descr="C:\Users\sbs\AppData\Local\Microsoft\Windows\Temporary Internet Files\Content.IE5\J9MR8F6R\law-clip-art-5[1].gif"/>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4461" r="96283"/>
                    </a14:imgEffect>
                  </a14:imgLayer>
                </a14:imgProps>
              </a:ext>
              <a:ext uri="{28A0092B-C50C-407E-A947-70E740481C1C}">
                <a14:useLocalDpi xmlns:a14="http://schemas.microsoft.com/office/drawing/2010/main" val="0"/>
              </a:ext>
            </a:extLst>
          </a:blip>
          <a:srcRect/>
          <a:stretch>
            <a:fillRect/>
          </a:stretch>
        </p:blipFill>
        <p:spPr bwMode="auto">
          <a:xfrm>
            <a:off x="6621898" y="-163862"/>
            <a:ext cx="2000899" cy="185957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834480" y="3933056"/>
            <a:ext cx="5526953"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2400" dirty="0"/>
              <a:t>An ethical decision is one that is </a:t>
            </a:r>
            <a:r>
              <a:rPr lang="en-GB" sz="2400" b="1" dirty="0"/>
              <a:t>both legal</a:t>
            </a:r>
            <a:r>
              <a:rPr lang="en-GB" sz="2400" dirty="0"/>
              <a:t> and </a:t>
            </a:r>
            <a:r>
              <a:rPr lang="en-GB" sz="2400" b="1" dirty="0"/>
              <a:t>meets the shared ethical standards</a:t>
            </a:r>
            <a:r>
              <a:rPr lang="en-GB" sz="2400" dirty="0"/>
              <a:t> of the community</a:t>
            </a:r>
            <a:endParaRPr lang="en-GB" sz="2400" dirty="0">
              <a:solidFill>
                <a:schemeClr val="bg1"/>
              </a:solidFill>
            </a:endParaRPr>
          </a:p>
        </p:txBody>
      </p:sp>
    </p:spTree>
    <p:custDataLst>
      <p:tags r:id="rId1"/>
    </p:custDataLst>
    <p:extLst>
      <p:ext uri="{BB962C8B-B14F-4D97-AF65-F5344CB8AC3E}">
        <p14:creationId xmlns:p14="http://schemas.microsoft.com/office/powerpoint/2010/main" val="3748141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FF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2" name="Title 1"/>
          <p:cNvSpPr>
            <a:spLocks noGrp="1"/>
          </p:cNvSpPr>
          <p:nvPr>
            <p:ph type="title"/>
          </p:nvPr>
        </p:nvSpPr>
        <p:spPr/>
        <p:txBody>
          <a:bodyPr>
            <a:noAutofit/>
          </a:bodyPr>
          <a:lstStyle/>
          <a:p>
            <a:r>
              <a:rPr lang="en-GB" sz="3600" dirty="0">
                <a:solidFill>
                  <a:schemeClr val="bg1"/>
                </a:solidFill>
              </a:rPr>
              <a:t>Development of Ethical </a:t>
            </a:r>
            <a:r>
              <a:rPr lang="en-GB" sz="3600" dirty="0" smtClean="0">
                <a:solidFill>
                  <a:schemeClr val="bg1"/>
                </a:solidFill>
              </a:rPr>
              <a:t>Thinking</a:t>
            </a:r>
            <a:endParaRPr lang="en-GB" sz="3600" dirty="0">
              <a:solidFill>
                <a:schemeClr val="bg1"/>
              </a:solidFill>
            </a:endParaRPr>
          </a:p>
        </p:txBody>
      </p:sp>
      <p:sp>
        <p:nvSpPr>
          <p:cNvPr id="8" name="Rectangle 7"/>
          <p:cNvSpPr/>
          <p:nvPr/>
        </p:nvSpPr>
        <p:spPr>
          <a:xfrm>
            <a:off x="0" y="1484784"/>
            <a:ext cx="9188213"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1"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91" t="3317" r="48910" b="58930"/>
          <a:stretch/>
        </p:blipFill>
        <p:spPr bwMode="auto">
          <a:xfrm>
            <a:off x="7434657" y="6334147"/>
            <a:ext cx="809751"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M:\Marketing\Design work\Website\screen\getintofinance\gif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10" name="AutoShape 2" descr="Image result for socrates philosopher"/>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4" descr="Image result for socrates philosopher"/>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AutoShape 6" descr="Image result for socrates philosopher"/>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7310" y="2243773"/>
            <a:ext cx="2024883" cy="2696365"/>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rotWithShape="1">
          <a:blip r:embed="rId8">
            <a:extLst>
              <a:ext uri="{28A0092B-C50C-407E-A947-70E740481C1C}">
                <a14:useLocalDpi xmlns:a14="http://schemas.microsoft.com/office/drawing/2010/main" val="0"/>
              </a:ext>
            </a:extLst>
          </a:blip>
          <a:srcRect r="45170"/>
          <a:stretch/>
        </p:blipFill>
        <p:spPr>
          <a:xfrm>
            <a:off x="6444208" y="2243773"/>
            <a:ext cx="2088550" cy="2696365"/>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35896" y="2243773"/>
            <a:ext cx="2030082" cy="2696365"/>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755576" y="1527175"/>
            <a:ext cx="7777182"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dirty="0" smtClean="0">
                <a:latin typeface="Bookman Old Style" pitchFamily="18" charset="0"/>
              </a:rPr>
              <a:t>Early ideas  were contributed by the Greek Philosophers</a:t>
            </a:r>
            <a:endParaRPr lang="en-GB" sz="2000" dirty="0">
              <a:latin typeface="Bookman Old Style" pitchFamily="18" charset="0"/>
            </a:endParaRPr>
          </a:p>
        </p:txBody>
      </p:sp>
      <p:sp>
        <p:nvSpPr>
          <p:cNvPr id="19" name="TextBox 18"/>
          <p:cNvSpPr txBox="1"/>
          <p:nvPr/>
        </p:nvSpPr>
        <p:spPr>
          <a:xfrm>
            <a:off x="323528" y="5085184"/>
            <a:ext cx="8421691" cy="1323439"/>
          </a:xfrm>
          <a:prstGeom prst="rect">
            <a:avLst/>
          </a:prstGeom>
          <a:noFill/>
        </p:spPr>
        <p:txBody>
          <a:bodyPr wrap="square" rtlCol="0">
            <a:spAutoFit/>
          </a:bodyPr>
          <a:lstStyle/>
          <a:p>
            <a:pPr algn="ctr"/>
            <a:r>
              <a:rPr lang="en-GB" sz="1600" dirty="0" smtClean="0">
                <a:latin typeface="Bookman Old Style" pitchFamily="18" charset="0"/>
              </a:rPr>
              <a:t>The key contributor being Aristotle, who introduced “virtue ethics”. This philosophy requires that individuals actively do good, rather than just being a good person within themselves. He has also been linked to the idea of “natural law” which suggests that there exists an innate law, or coded behaviour, with which everyone is born.</a:t>
            </a:r>
            <a:endParaRPr lang="en-GB" sz="1600" dirty="0">
              <a:latin typeface="Bookman Old Style" pitchFamily="18" charset="0"/>
            </a:endParaRPr>
          </a:p>
        </p:txBody>
      </p:sp>
    </p:spTree>
    <p:custDataLst>
      <p:tags r:id="rId1"/>
    </p:custDataLst>
    <p:extLst>
      <p:ext uri="{BB962C8B-B14F-4D97-AF65-F5344CB8AC3E}">
        <p14:creationId xmlns:p14="http://schemas.microsoft.com/office/powerpoint/2010/main" val="1337426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0"/>
            <a:ext cx="9180512" cy="1484784"/>
          </a:xfrm>
          <a:prstGeom prst="rect">
            <a:avLst/>
          </a:prstGeom>
          <a:solidFill>
            <a:srgbClr val="FF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sp>
        <p:nvSpPr>
          <p:cNvPr id="8" name="Rectangle 7"/>
          <p:cNvSpPr/>
          <p:nvPr/>
        </p:nvSpPr>
        <p:spPr>
          <a:xfrm>
            <a:off x="-9331" y="1484784"/>
            <a:ext cx="9197544" cy="540658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en-GB"/>
          </a:p>
        </p:txBody>
      </p:sp>
      <p:pic>
        <p:nvPicPr>
          <p:cNvPr id="11"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91" t="3317" r="48910" b="58930"/>
          <a:stretch/>
        </p:blipFill>
        <p:spPr bwMode="auto">
          <a:xfrm>
            <a:off x="7433205" y="6334147"/>
            <a:ext cx="809751"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M:\Marketing\Design work\Website\screen\getintofinance\gif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chemeClr val="bg1"/>
                </a:solidFill>
              </a:rPr>
              <a:t>Ethics in Practice</a:t>
            </a:r>
            <a:endParaRPr lang="en-GB" dirty="0">
              <a:solidFill>
                <a:schemeClr val="bg1"/>
              </a:solidFill>
            </a:endParaRPr>
          </a:p>
        </p:txBody>
      </p:sp>
      <p:sp>
        <p:nvSpPr>
          <p:cNvPr id="9" name="Content Placeholder 2"/>
          <p:cNvSpPr txBox="1">
            <a:spLocks/>
          </p:cNvSpPr>
          <p:nvPr/>
        </p:nvSpPr>
        <p:spPr>
          <a:xfrm>
            <a:off x="143608" y="1643063"/>
            <a:ext cx="8748872" cy="2866057"/>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b="1" smtClean="0">
                <a:solidFill>
                  <a:schemeClr val="accent5">
                    <a:lumMod val="50000"/>
                  </a:schemeClr>
                </a:solidFill>
              </a:rPr>
              <a:t>“Doing the right thing”</a:t>
            </a:r>
          </a:p>
          <a:p>
            <a:endParaRPr lang="en-GB" smtClean="0"/>
          </a:p>
          <a:p>
            <a:pPr marL="0" indent="0">
              <a:buFont typeface="Arial" pitchFamily="34" charset="0"/>
              <a:buNone/>
            </a:pPr>
            <a:r>
              <a:rPr lang="en-GB" smtClean="0"/>
              <a:t>You make the choice about the actions that you take</a:t>
            </a:r>
          </a:p>
          <a:p>
            <a:pPr marL="0" indent="0">
              <a:buFont typeface="Arial" pitchFamily="34" charset="0"/>
              <a:buNone/>
            </a:pPr>
            <a:endParaRPr lang="en-GB" smtClean="0"/>
          </a:p>
          <a:p>
            <a:pPr marL="0" indent="0" algn="ctr">
              <a:buFont typeface="Arial" pitchFamily="34" charset="0"/>
              <a:buNone/>
            </a:pPr>
            <a:r>
              <a:rPr lang="en-GB" sz="2000" smtClean="0">
                <a:solidFill>
                  <a:schemeClr val="accent6">
                    <a:lumMod val="75000"/>
                  </a:schemeClr>
                </a:solidFill>
                <a:latin typeface="Lucida Calligraphy" pitchFamily="66" charset="0"/>
              </a:rPr>
              <a:t>Why do you think these individuals/companies behaved unethically despite knowing the potential negative implications of their behaviour? </a:t>
            </a:r>
          </a:p>
          <a:p>
            <a:pPr marL="0" indent="0" algn="ctr">
              <a:buFont typeface="Arial" pitchFamily="34" charset="0"/>
              <a:buNone/>
            </a:pPr>
            <a:endParaRPr lang="en-GB" sz="2000" smtClean="0">
              <a:solidFill>
                <a:schemeClr val="accent6">
                  <a:lumMod val="75000"/>
                </a:schemeClr>
              </a:solidFill>
              <a:latin typeface="Lucida Calligraphy" pitchFamily="66" charset="0"/>
            </a:endParaRPr>
          </a:p>
          <a:p>
            <a:pPr marL="0" indent="0" algn="ctr">
              <a:buFont typeface="Arial" pitchFamily="34" charset="0"/>
              <a:buNone/>
            </a:pPr>
            <a:r>
              <a:rPr lang="en-GB" sz="2000" smtClean="0">
                <a:solidFill>
                  <a:schemeClr val="accent6">
                    <a:lumMod val="75000"/>
                  </a:schemeClr>
                </a:solidFill>
                <a:latin typeface="Lucida Calligraphy" pitchFamily="66" charset="0"/>
              </a:rPr>
              <a:t>Why do some companies continue to behave unethically?</a:t>
            </a:r>
            <a:endParaRPr lang="en-GB" sz="2000" dirty="0">
              <a:solidFill>
                <a:schemeClr val="accent6">
                  <a:lumMod val="75000"/>
                </a:schemeClr>
              </a:solidFill>
              <a:latin typeface="Lucida Calligraphy" pitchFamily="66" charset="0"/>
            </a:endParaRPr>
          </a:p>
        </p:txBody>
      </p:sp>
      <p:pic>
        <p:nvPicPr>
          <p:cNvPr id="10" name="Picture 2" descr="C:\Users\sbs\AppData\Local\Microsoft\Windows\Temporary Internet Files\Content.IE5\DE6K8BKE\you-151415_64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1835" y="2219786"/>
            <a:ext cx="792088" cy="6188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ethical.org.au/images/boycotts/nestle4.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077" y="4636077"/>
            <a:ext cx="1419225" cy="14192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www.ethical.org.au/images/boycotts/pr&amp;g.jpg"/>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935" b="94839" l="3797" r="93671"/>
                    </a14:imgEffect>
                  </a14:imgLayer>
                </a14:imgProps>
              </a:ext>
              <a:ext uri="{28A0092B-C50C-407E-A947-70E740481C1C}">
                <a14:useLocalDpi xmlns:a14="http://schemas.microsoft.com/office/drawing/2010/main" val="0"/>
              </a:ext>
            </a:extLst>
          </a:blip>
          <a:srcRect/>
          <a:stretch>
            <a:fillRect/>
          </a:stretch>
        </p:blipFill>
        <p:spPr bwMode="auto">
          <a:xfrm>
            <a:off x="1911663" y="4581128"/>
            <a:ext cx="1530621" cy="150155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11">
            <a:extLst>
              <a:ext uri="{BEBA8EAE-BF5A-486C-A8C5-ECC9F3942E4B}">
                <a14:imgProps xmlns:a14="http://schemas.microsoft.com/office/drawing/2010/main">
                  <a14:imgLayer r:embed="rId12">
                    <a14:imgEffect>
                      <a14:backgroundRemoval t="0" b="97959" l="2027" r="97973"/>
                    </a14:imgEffect>
                  </a14:imgLayer>
                </a14:imgProps>
              </a:ext>
              <a:ext uri="{28A0092B-C50C-407E-A947-70E740481C1C}">
                <a14:useLocalDpi xmlns:a14="http://schemas.microsoft.com/office/drawing/2010/main" val="0"/>
              </a:ext>
            </a:extLst>
          </a:blip>
          <a:stretch>
            <a:fillRect/>
          </a:stretch>
        </p:blipFill>
        <p:spPr>
          <a:xfrm>
            <a:off x="7562177" y="4593819"/>
            <a:ext cx="1361557" cy="1352357"/>
          </a:xfrm>
          <a:prstGeom prst="rect">
            <a:avLst/>
          </a:prstGeom>
        </p:spPr>
      </p:pic>
      <p:pic>
        <p:nvPicPr>
          <p:cNvPr id="16" name="Picture 15"/>
          <p:cNvPicPr>
            <a:picLocks noChangeAspect="1"/>
          </p:cNvPicPr>
          <p:nvPr/>
        </p:nvPicPr>
        <p:blipFill>
          <a:blip r:embed="rId13">
            <a:extLst>
              <a:ext uri="{BEBA8EAE-BF5A-486C-A8C5-ECC9F3942E4B}">
                <a14:imgProps xmlns:a14="http://schemas.microsoft.com/office/drawing/2010/main">
                  <a14:imgLayer r:embed="rId14">
                    <a14:imgEffect>
                      <a14:backgroundRemoval t="0" b="97203" l="0" r="100000"/>
                    </a14:imgEffect>
                  </a14:imgLayer>
                </a14:imgProps>
              </a:ext>
              <a:ext uri="{28A0092B-C50C-407E-A947-70E740481C1C}">
                <a14:useLocalDpi xmlns:a14="http://schemas.microsoft.com/office/drawing/2010/main" val="0"/>
              </a:ext>
            </a:extLst>
          </a:blip>
          <a:stretch>
            <a:fillRect/>
          </a:stretch>
        </p:blipFill>
        <p:spPr>
          <a:xfrm>
            <a:off x="3474778" y="4675231"/>
            <a:ext cx="2295525" cy="1362075"/>
          </a:xfrm>
          <a:prstGeom prst="rect">
            <a:avLst/>
          </a:prstGeom>
        </p:spPr>
      </p:pic>
      <p:pic>
        <p:nvPicPr>
          <p:cNvPr id="17" name="Picture 16"/>
          <p:cNvPicPr>
            <a:picLocks noChangeAspect="1"/>
          </p:cNvPicPr>
          <p:nvPr/>
        </p:nvPicPr>
        <p:blipFill>
          <a:blip r:embed="rId15" cstate="print">
            <a:extLst>
              <a:ext uri="{BEBA8EAE-BF5A-486C-A8C5-ECC9F3942E4B}">
                <a14:imgProps xmlns:a14="http://schemas.microsoft.com/office/drawing/2010/main">
                  <a14:imgLayer r:embed="rId16">
                    <a14:imgEffect>
                      <a14:backgroundRemoval t="0" b="100000" l="4274" r="94872"/>
                    </a14:imgEffect>
                  </a14:imgLayer>
                </a14:imgProps>
              </a:ext>
              <a:ext uri="{28A0092B-C50C-407E-A947-70E740481C1C}">
                <a14:useLocalDpi xmlns:a14="http://schemas.microsoft.com/office/drawing/2010/main" val="0"/>
              </a:ext>
            </a:extLst>
          </a:blip>
          <a:stretch>
            <a:fillRect/>
          </a:stretch>
        </p:blipFill>
        <p:spPr>
          <a:xfrm>
            <a:off x="5932068" y="4593819"/>
            <a:ext cx="1482421" cy="1454450"/>
          </a:xfrm>
          <a:prstGeom prst="rect">
            <a:avLst/>
          </a:prstGeom>
        </p:spPr>
      </p:pic>
    </p:spTree>
    <p:custDataLst>
      <p:tags r:id="rId1"/>
    </p:custDataLst>
    <p:extLst>
      <p:ext uri="{BB962C8B-B14F-4D97-AF65-F5344CB8AC3E}">
        <p14:creationId xmlns:p14="http://schemas.microsoft.com/office/powerpoint/2010/main" val="3355050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M:\Marketing\Design work\Website\screen\getintofinance\gif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p:nvPr/>
        </p:nvSpPr>
        <p:spPr>
          <a:xfrm>
            <a:off x="-36512" y="0"/>
            <a:ext cx="9224725" cy="6858000"/>
          </a:xfrm>
          <a:prstGeom prst="rect">
            <a:avLst/>
          </a:prstGeom>
          <a:solidFill>
            <a:srgbClr val="FF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en-GB"/>
          </a:p>
        </p:txBody>
      </p:sp>
      <p:sp>
        <p:nvSpPr>
          <p:cNvPr id="30" name="TextBox 29"/>
          <p:cNvSpPr txBox="1"/>
          <p:nvPr/>
        </p:nvSpPr>
        <p:spPr>
          <a:xfrm>
            <a:off x="5189211" y="3855713"/>
            <a:ext cx="137158" cy="173379"/>
          </a:xfrm>
          <a:prstGeom prst="rect">
            <a:avLst/>
          </a:prstGeom>
          <a:noFill/>
        </p:spPr>
        <p:txBody>
          <a:bodyPr wrap="square" lIns="65023" tIns="32511" rIns="65023" bIns="32511" rtlCol="0">
            <a:spAutoFit/>
          </a:bodyPr>
          <a:lstStyle/>
          <a:p>
            <a:r>
              <a:rPr lang="en-GB" sz="700" dirty="0">
                <a:solidFill>
                  <a:schemeClr val="bg1"/>
                </a:solidFill>
              </a:rPr>
              <a:t>*</a:t>
            </a:r>
          </a:p>
        </p:txBody>
      </p:sp>
      <p:sp>
        <p:nvSpPr>
          <p:cNvPr id="19" name="Rectangle 18"/>
          <p:cNvSpPr/>
          <p:nvPr/>
        </p:nvSpPr>
        <p:spPr>
          <a:xfrm>
            <a:off x="1521445" y="1484402"/>
            <a:ext cx="6061535" cy="3889193"/>
          </a:xfrm>
          <a:prstGeom prst="rect">
            <a:avLst/>
          </a:prstGeom>
          <a:solidFill>
            <a:schemeClr val="bg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defRPr/>
            </a:pPr>
            <a:endParaRPr lang="en-GB" sz="2000" dirty="0">
              <a:solidFill>
                <a:schemeClr val="tx1"/>
              </a:solidFill>
              <a:latin typeface="Arabic Typesetting" panose="03020402040406030203" pitchFamily="66" charset="-78"/>
              <a:cs typeface="Arabic Typesetting" panose="03020402040406030203" pitchFamily="66" charset="-78"/>
            </a:endParaRPr>
          </a:p>
        </p:txBody>
      </p:sp>
      <p:sp>
        <p:nvSpPr>
          <p:cNvPr id="7" name="Subtitle 5"/>
          <p:cNvSpPr>
            <a:spLocks noGrp="1"/>
          </p:cNvSpPr>
          <p:nvPr>
            <p:ph type="subTitle" idx="1"/>
          </p:nvPr>
        </p:nvSpPr>
        <p:spPr>
          <a:xfrm>
            <a:off x="1658783" y="1700808"/>
            <a:ext cx="5786859" cy="662499"/>
          </a:xfrm>
          <a:prstGeom prst="rect">
            <a:avLst/>
          </a:prstGeom>
        </p:spPr>
        <p:txBody>
          <a:bodyPr>
            <a:noAutofit/>
          </a:bodyPr>
          <a:lstStyle/>
          <a:p>
            <a:r>
              <a:rPr lang="en-US" sz="4800" b="1" dirty="0">
                <a:solidFill>
                  <a:srgbClr val="006666"/>
                </a:solidFill>
                <a:latin typeface="Batang" panose="02030600000101010101" pitchFamily="18" charset="-127"/>
                <a:ea typeface="Batang" panose="02030600000101010101" pitchFamily="18" charset="-127"/>
              </a:rPr>
              <a:t>Which professions would you generally trust to tell the truth?</a:t>
            </a:r>
            <a:endParaRPr lang="en-GB" sz="4800" b="1" dirty="0">
              <a:solidFill>
                <a:schemeClr val="accent5">
                  <a:lumMod val="50000"/>
                </a:schemeClr>
              </a:solidFill>
              <a:latin typeface="Batang" panose="02030600000101010101" pitchFamily="18" charset="-127"/>
              <a:ea typeface="Batang" panose="02030600000101010101" pitchFamily="18" charset="-127"/>
            </a:endParaRPr>
          </a:p>
        </p:txBody>
      </p:sp>
      <p:sp>
        <p:nvSpPr>
          <p:cNvPr id="8" name="Rectangle 7"/>
          <p:cNvSpPr/>
          <p:nvPr/>
        </p:nvSpPr>
        <p:spPr>
          <a:xfrm>
            <a:off x="-36512" y="6165305"/>
            <a:ext cx="9224725"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defRPr/>
            </a:pPr>
            <a:r>
              <a:rPr lang="en-GB" sz="2800" b="1" dirty="0" smtClean="0">
                <a:solidFill>
                  <a:srgbClr val="FF0000"/>
                </a:solidFill>
              </a:rPr>
              <a:t>    </a:t>
            </a:r>
            <a:endParaRPr lang="en-GB" sz="2800" dirty="0">
              <a:solidFill>
                <a:srgbClr val="FF0000"/>
              </a:solidFill>
            </a:endParaRPr>
          </a:p>
        </p:txBody>
      </p:sp>
      <p:pic>
        <p:nvPicPr>
          <p:cNvPr id="9" name="Picture 2" descr="M:\Marketing\Design work\Website\screen\getintofinance\gif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91" t="3317" r="48910" b="58930"/>
          <a:stretch/>
        </p:blipFill>
        <p:spPr bwMode="auto">
          <a:xfrm>
            <a:off x="7434657" y="6334147"/>
            <a:ext cx="809751"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M:\Marketing\Design work\Website\screen\getintofinance\gif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7492" t="6377" r="4485" b="77909"/>
          <a:stretch/>
        </p:blipFill>
        <p:spPr bwMode="auto">
          <a:xfrm>
            <a:off x="8244408" y="6334147"/>
            <a:ext cx="795144" cy="41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207064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954</Words>
  <Application>Microsoft Office PowerPoint</Application>
  <PresentationFormat>On-screen Show (4:3)</PresentationFormat>
  <Paragraphs>162</Paragraphs>
  <Slides>18</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Batang</vt:lpstr>
      <vt:lpstr>Arabic Typesetting</vt:lpstr>
      <vt:lpstr>Arial</vt:lpstr>
      <vt:lpstr>Bookman Old Style</vt:lpstr>
      <vt:lpstr>Calibri</vt:lpstr>
      <vt:lpstr>Century Gothic</vt:lpstr>
      <vt:lpstr>Courier New</vt:lpstr>
      <vt:lpstr>Lucida Calligraphy</vt:lpstr>
      <vt:lpstr>Office Theme</vt:lpstr>
      <vt:lpstr>Fundamentals of Financial Services Development of Ethical Thinking &amp; Ethical Practice</vt:lpstr>
      <vt:lpstr>Ethics &amp; Integrity in Financial Services</vt:lpstr>
      <vt:lpstr>Learning Objectives</vt:lpstr>
      <vt:lpstr>PowerPoint Presentation</vt:lpstr>
      <vt:lpstr>PowerPoint Presentation</vt:lpstr>
      <vt:lpstr>Law vs. Ethics</vt:lpstr>
      <vt:lpstr>Development of Ethical Thinking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Key Principles of Ethical Behaviour</vt:lpstr>
      <vt:lpstr>SUMMARY</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Shamaila Shah</dc:creator>
  <cp:lastModifiedBy>Shamaila Shah</cp:lastModifiedBy>
  <cp:revision>25</cp:revision>
  <cp:lastPrinted>2016-02-17T11:03:07Z</cp:lastPrinted>
  <dcterms:created xsi:type="dcterms:W3CDTF">2015-11-11T15:36:23Z</dcterms:created>
  <dcterms:modified xsi:type="dcterms:W3CDTF">2016-08-23T15:24:32Z</dcterms:modified>
</cp:coreProperties>
</file>